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42C"/>
    <a:srgbClr val="00FFFF"/>
    <a:srgbClr val="813763"/>
    <a:srgbClr val="FFFF00"/>
    <a:srgbClr val="308406"/>
    <a:srgbClr val="FFFF99"/>
    <a:srgbClr val="FF7C80"/>
    <a:srgbClr val="A6A200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6625" autoAdjust="0"/>
  </p:normalViewPr>
  <p:slideViewPr>
    <p:cSldViewPr>
      <p:cViewPr>
        <p:scale>
          <a:sx n="90" d="100"/>
          <a:sy n="90" d="100"/>
        </p:scale>
        <p:origin x="-756" y="-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http://kytovci.wz.cz/images/velrybacerna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derm.tripod.com/kanada.html" TargetMode="External"/><Relationship Id="rId13" Type="http://schemas.openxmlformats.org/officeDocument/2006/relationships/hyperlink" Target="http://upload.wikimedia.org/wikipedia/commons/d/d8/Bluewhale877.jpg" TargetMode="External"/><Relationship Id="rId3" Type="http://schemas.openxmlformats.org/officeDocument/2006/relationships/hyperlink" Target="http://kajulisekkralicek.blog.cz/1011/kosatka-wikipedie" TargetMode="External"/><Relationship Id="rId7" Type="http://schemas.openxmlformats.org/officeDocument/2006/relationships/hyperlink" Target="http://www.kubikfoto.cz/?ukaz2=5_zvirata_zoo&amp;grafika=0&amp;Obj=&amp;limit=48&amp;strana=4" TargetMode="External"/><Relationship Id="rId12" Type="http://schemas.openxmlformats.org/officeDocument/2006/relationships/hyperlink" Target="http://kisspanda.rajce.idnes.cz/ZOO_PRAHA_2.3.2011/" TargetMode="External"/><Relationship Id="rId17" Type="http://schemas.openxmlformats.org/officeDocument/2006/relationships/hyperlink" Target="http://myhits.blog.cz/0905" TargetMode="External"/><Relationship Id="rId2" Type="http://schemas.openxmlformats.org/officeDocument/2006/relationships/hyperlink" Target="http://bulmeurt.uib.no/caim/VED/Prototypes/Bengt/whale19.htm" TargetMode="External"/><Relationship Id="rId16" Type="http://schemas.openxmlformats.org/officeDocument/2006/relationships/hyperlink" Target="http://www.dreizack.ch/usz/aktuell/flussdelfine/schweinswal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owheads42.jpg" TargetMode="External"/><Relationship Id="rId11" Type="http://schemas.openxmlformats.org/officeDocument/2006/relationships/hyperlink" Target="http://www.worldpets.estranky.cz/clanky/chobotnatci/slon-africky.html" TargetMode="External"/><Relationship Id="rId5" Type="http://schemas.openxmlformats.org/officeDocument/2006/relationships/hyperlink" Target="http://2.bp.blogspot.com/_VfmDLAjyHj8/TIPSeiG2ASI/AAAAAAAAAJg/fg-6RqjiORM/s1600/bow2g.gif" TargetMode="External"/><Relationship Id="rId15" Type="http://schemas.openxmlformats.org/officeDocument/2006/relationships/hyperlink" Target="http://zivazeme.cz/atlas-savcu/keporkak" TargetMode="External"/><Relationship Id="rId10" Type="http://schemas.openxmlformats.org/officeDocument/2006/relationships/hyperlink" Target="http://faunasveta.webnode.cz/products/mroz-ledni/" TargetMode="External"/><Relationship Id="rId4" Type="http://schemas.openxmlformats.org/officeDocument/2006/relationships/hyperlink" Target="http://wallpapers.in-world.info/dolphin/dolphin1.html" TargetMode="External"/><Relationship Id="rId9" Type="http://schemas.openxmlformats.org/officeDocument/2006/relationships/hyperlink" Target="http://www.blesk.cz/clanek/zpravy-udalosti-zajimavosti/126766/kdyz-ma-tulen-hlad-tak-si-tucnaci-dejte-pozor.html" TargetMode="External"/><Relationship Id="rId14" Type="http://schemas.openxmlformats.org/officeDocument/2006/relationships/hyperlink" Target="http://cs.wikipedia.org/wiki/Soubor:Blue_whale_siz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9456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 Ploutvonožci, kytovci, chobotnatci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wernerova\AppData\Local\Microsoft\Windows\Temporary Internet Files\Content.IE5\3GFYRSLG\MP9001806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3035025" cy="19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wernerova\AppData\Local\Microsoft\Windows\Temporary Internet Files\Content.IE5\KQEYBINR\MP9004012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5726"/>
            <a:ext cx="3024336" cy="20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wernerova\AppData\Local\Microsoft\Windows\Temporary Internet Files\Content.IE5\5OD1WELO\MP90026282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9404"/>
            <a:ext cx="3064126" cy="206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771800" y="1093093"/>
            <a:ext cx="2117893" cy="307777"/>
          </a:xfrm>
          <a:prstGeom prst="rect">
            <a:avLst/>
          </a:prstGeom>
          <a:gradFill flip="none" rotWithShape="1">
            <a:gsLst>
              <a:gs pos="0">
                <a:srgbClr val="813763">
                  <a:shade val="30000"/>
                  <a:satMod val="115000"/>
                </a:srgbClr>
              </a:gs>
              <a:gs pos="50000">
                <a:srgbClr val="813763">
                  <a:shade val="67500"/>
                  <a:satMod val="115000"/>
                </a:srgbClr>
              </a:gs>
              <a:gs pos="100000">
                <a:srgbClr val="81376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Žijí ještě ?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792249" y="2108648"/>
            <a:ext cx="2117893" cy="307777"/>
          </a:xfrm>
          <a:prstGeom prst="rect">
            <a:avLst/>
          </a:prstGeom>
          <a:gradFill flip="none" rotWithShape="1">
            <a:gsLst>
              <a:gs pos="0">
                <a:srgbClr val="813763">
                  <a:shade val="30000"/>
                  <a:satMod val="115000"/>
                </a:srgbClr>
              </a:gs>
              <a:gs pos="50000">
                <a:srgbClr val="813763">
                  <a:shade val="67500"/>
                  <a:satMod val="115000"/>
                </a:srgbClr>
              </a:gs>
              <a:gs pos="100000">
                <a:srgbClr val="81376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Jsou to vůbec savci?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8529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Ploutvonožci, kytovci, chobotnatci, tuk, slon, velryba, plejtvák, tuleň,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lachtan,…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p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loutvonožců, kytovců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 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chobotnatců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rnerova\AppData\Local\Microsoft\Windows\Temporary Internet Files\Content.IE5\0NRY18CE\MP9004483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92" y="1981833"/>
            <a:ext cx="2652796" cy="17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rnerova\AppData\Local\Microsoft\Windows\Temporary Internet Files\Content.IE5\3GFYRSLG\MC9003380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4" y="1852764"/>
            <a:ext cx="2395182" cy="19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aoblený obdélník 35"/>
          <p:cNvSpPr/>
          <p:nvPr/>
        </p:nvSpPr>
        <p:spPr>
          <a:xfrm>
            <a:off x="2018540" y="3962147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loutvonožci a kytovci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003091" y="1240128"/>
            <a:ext cx="1513237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vodě, dýchají plícemi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168592" y="2940226"/>
            <a:ext cx="1353928" cy="738664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atří sem tuleň, mrož, kosatka, velryba, delfín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Přímá spojnice 38"/>
          <p:cNvCxnSpPr>
            <a:stCxn id="36" idx="0"/>
            <a:endCxn id="37" idx="2"/>
          </p:cNvCxnSpPr>
          <p:nvPr/>
        </p:nvCxnSpPr>
        <p:spPr>
          <a:xfrm flipH="1" flipV="1">
            <a:off x="2759710" y="1763348"/>
            <a:ext cx="104355" cy="219879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36" idx="0"/>
            <a:endCxn id="38" idx="1"/>
          </p:cNvCxnSpPr>
          <p:nvPr/>
        </p:nvCxnSpPr>
        <p:spPr>
          <a:xfrm flipV="1">
            <a:off x="2864065" y="3309558"/>
            <a:ext cx="1304527" cy="65258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36" idx="0"/>
            <a:endCxn id="43" idx="2"/>
          </p:cNvCxnSpPr>
          <p:nvPr/>
        </p:nvCxnSpPr>
        <p:spPr>
          <a:xfrm flipH="1" flipV="1">
            <a:off x="862576" y="1923754"/>
            <a:ext cx="2001489" cy="203839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62731" y="1292812"/>
            <a:ext cx="1693325" cy="738664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mají velmi silnou vrstvu podkožního tuku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44234" y="1400534"/>
            <a:ext cx="1436683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mají ploutve namísto končetin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99902" y="3455444"/>
            <a:ext cx="1436683" cy="738664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ijí ve skupinách, většina dosahuje velkých rozměrů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nice 44"/>
          <p:cNvCxnSpPr>
            <a:stCxn id="36" idx="0"/>
            <a:endCxn id="42" idx="2"/>
          </p:cNvCxnSpPr>
          <p:nvPr/>
        </p:nvCxnSpPr>
        <p:spPr>
          <a:xfrm flipV="1">
            <a:off x="2864065" y="2031476"/>
            <a:ext cx="1845329" cy="19306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>
            <a:stCxn id="36" idx="0"/>
            <a:endCxn id="44" idx="3"/>
          </p:cNvCxnSpPr>
          <p:nvPr/>
        </p:nvCxnSpPr>
        <p:spPr>
          <a:xfrm flipH="1" flipV="1">
            <a:off x="1536585" y="3824776"/>
            <a:ext cx="1327480" cy="13737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5" descr="C:\Users\wernerova\AppData\Local\Microsoft\Windows\Temporary Internet Files\Content.IE5\KQEYBINR\MP90040921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89" y="1360693"/>
            <a:ext cx="2806160" cy="18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 descr="C:\Users\wernerova\AppData\Local\Microsoft\Windows\Temporary Internet Files\Content.IE5\0NRY18CE\MC90003701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66" y="3512629"/>
            <a:ext cx="1865376" cy="15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Zaoblený obdélník 76"/>
          <p:cNvSpPr/>
          <p:nvPr/>
        </p:nvSpPr>
        <p:spPr>
          <a:xfrm>
            <a:off x="7324953" y="2930886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chobotnatci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439278" y="915701"/>
            <a:ext cx="1499481" cy="30777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ají chobot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Přímá spojnice 78"/>
          <p:cNvCxnSpPr>
            <a:stCxn id="78" idx="2"/>
            <a:endCxn id="77" idx="1"/>
          </p:cNvCxnSpPr>
          <p:nvPr/>
        </p:nvCxnSpPr>
        <p:spPr>
          <a:xfrm>
            <a:off x="6189019" y="1223478"/>
            <a:ext cx="1135934" cy="2076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stCxn id="83" idx="0"/>
            <a:endCxn id="77" idx="0"/>
          </p:cNvCxnSpPr>
          <p:nvPr/>
        </p:nvCxnSpPr>
        <p:spPr>
          <a:xfrm>
            <a:off x="8145441" y="700258"/>
            <a:ext cx="25037" cy="22306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5713922" y="2992585"/>
            <a:ext cx="1181482" cy="30777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atří sem slon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Přímá spojnice 81"/>
          <p:cNvCxnSpPr>
            <a:stCxn id="81" idx="3"/>
            <a:endCxn id="77" idx="1"/>
          </p:cNvCxnSpPr>
          <p:nvPr/>
        </p:nvCxnSpPr>
        <p:spPr>
          <a:xfrm>
            <a:off x="6895404" y="3146474"/>
            <a:ext cx="429549" cy="1538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ovéPole 82"/>
          <p:cNvSpPr txBox="1"/>
          <p:nvPr/>
        </p:nvSpPr>
        <p:spPr>
          <a:xfrm>
            <a:off x="7333934" y="700258"/>
            <a:ext cx="1623014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 to největší suchozemští savci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Přímá spojnice 83"/>
          <p:cNvCxnSpPr>
            <a:stCxn id="85" idx="0"/>
            <a:endCxn id="77" idx="2"/>
          </p:cNvCxnSpPr>
          <p:nvPr/>
        </p:nvCxnSpPr>
        <p:spPr>
          <a:xfrm flipV="1">
            <a:off x="7914362" y="3669837"/>
            <a:ext cx="256116" cy="76965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6910880" y="4439488"/>
            <a:ext cx="2006964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yhynulým předchůdcem slona je mamut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3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0387" y="361183"/>
            <a:ext cx="541975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32.3 Jaké věci se dozvíme o kytovcích?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437911" y="1032193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ytovci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660142" y="1629657"/>
            <a:ext cx="2568042" cy="307777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ynikající sluch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(veden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kostmi)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453232" y="647472"/>
            <a:ext cx="912709" cy="307777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zcela lysí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15"/>
          <p:cNvCxnSpPr>
            <a:stCxn id="63" idx="3"/>
            <a:endCxn id="31" idx="1"/>
          </p:cNvCxnSpPr>
          <p:nvPr/>
        </p:nvCxnSpPr>
        <p:spPr>
          <a:xfrm flipV="1">
            <a:off x="4920641" y="801361"/>
            <a:ext cx="532591" cy="41549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63" idx="2"/>
            <a:endCxn id="27" idx="0"/>
          </p:cNvCxnSpPr>
          <p:nvPr/>
        </p:nvCxnSpPr>
        <p:spPr>
          <a:xfrm>
            <a:off x="4179276" y="1401525"/>
            <a:ext cx="764887" cy="22813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36" idx="3"/>
            <a:endCxn id="63" idx="1"/>
          </p:cNvCxnSpPr>
          <p:nvPr/>
        </p:nvCxnSpPr>
        <p:spPr>
          <a:xfrm flipV="1">
            <a:off x="2679490" y="1216859"/>
            <a:ext cx="758421" cy="5176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63095" y="1007013"/>
            <a:ext cx="2616395" cy="52322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neschopni života mimo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vodu, ve vodě rodí živá mláďata, kojí je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101426" y="1615648"/>
            <a:ext cx="1880909" cy="307777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ýskyt - celý svět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Přímá spojnice 49"/>
          <p:cNvCxnSpPr>
            <a:stCxn id="49" idx="3"/>
            <a:endCxn id="63" idx="2"/>
          </p:cNvCxnSpPr>
          <p:nvPr/>
        </p:nvCxnSpPr>
        <p:spPr>
          <a:xfrm flipV="1">
            <a:off x="2982335" y="1401525"/>
            <a:ext cx="1196941" cy="36801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660232" y="1250455"/>
            <a:ext cx="2332837" cy="52322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ohybují se při hladině, pod vodou vydrží až hodinu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Přímá spojnice 27"/>
          <p:cNvCxnSpPr>
            <a:stCxn id="63" idx="2"/>
            <a:endCxn id="26" idx="1"/>
          </p:cNvCxnSpPr>
          <p:nvPr/>
        </p:nvCxnSpPr>
        <p:spPr>
          <a:xfrm>
            <a:off x="4179276" y="1401525"/>
            <a:ext cx="2480956" cy="11054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680751" y="647472"/>
            <a:ext cx="2340017" cy="52322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dorozumívání používají echolokaci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63" idx="3"/>
            <a:endCxn id="29" idx="1"/>
          </p:cNvCxnSpPr>
          <p:nvPr/>
        </p:nvCxnSpPr>
        <p:spPr>
          <a:xfrm flipV="1">
            <a:off x="4920641" y="909082"/>
            <a:ext cx="1760110" cy="30777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Obrázek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" y="2025468"/>
            <a:ext cx="3151237" cy="2121833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05" y="2986595"/>
            <a:ext cx="1513028" cy="1161249"/>
          </a:xfrm>
          <a:prstGeom prst="rect">
            <a:avLst/>
          </a:prstGeom>
        </p:spPr>
      </p:pic>
      <p:sp>
        <p:nvSpPr>
          <p:cNvPr id="58" name="TextovéPole 57"/>
          <p:cNvSpPr txBox="1"/>
          <p:nvPr/>
        </p:nvSpPr>
        <p:spPr>
          <a:xfrm>
            <a:off x="0" y="2025468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osatka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dravá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70835" y="4085291"/>
            <a:ext cx="2492681" cy="95410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„velryba zabiják“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celý svět,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vys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hřbetní ploutev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ryby, hlavonožce, delfíny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troufne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i na žraloka,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velrybu</a:t>
            </a:r>
            <a:endParaRPr lang="cs-CZ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Obrázek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2" y="2031545"/>
            <a:ext cx="2675175" cy="2006382"/>
          </a:xfrm>
          <a:prstGeom prst="rect">
            <a:avLst/>
          </a:prstGeom>
        </p:spPr>
      </p:pic>
      <p:sp>
        <p:nvSpPr>
          <p:cNvPr id="64" name="TextovéPole 63"/>
          <p:cNvSpPr txBox="1"/>
          <p:nvPr/>
        </p:nvSpPr>
        <p:spPr>
          <a:xfrm>
            <a:off x="4780665" y="3305609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elfín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skákavý 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3329985" y="4096434"/>
            <a:ext cx="1959090" cy="95410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žije ve skupinách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rychlost až 50 km/h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skoky až 10 m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se hlavně rybami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061809" y="2135385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elryba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grónská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http://kytovci.wz.cz/images/velrybacerna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65" y="2982226"/>
            <a:ext cx="3216535" cy="1489239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46" y="1811763"/>
            <a:ext cx="1787616" cy="1170463"/>
          </a:xfrm>
          <a:prstGeom prst="rect">
            <a:avLst/>
          </a:prstGeom>
        </p:spPr>
      </p:pic>
      <p:sp>
        <p:nvSpPr>
          <p:cNvPr id="37" name="TextovéPole 36"/>
          <p:cNvSpPr txBox="1"/>
          <p:nvPr/>
        </p:nvSpPr>
        <p:spPr>
          <a:xfrm>
            <a:off x="6260404" y="4309942"/>
            <a:ext cx="2492681" cy="73866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až 20 m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bez hřbetní ploutve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arktická moře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se planktonem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4" grpId="0" animBg="1"/>
      <p:bldP spid="65" grpId="0" animBg="1"/>
      <p:bldP spid="3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65652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32.4 Jaké věci se dozvíme o letounech?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01892" y="867344"/>
            <a:ext cx="14582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ploutvonožci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17" idx="3"/>
            <a:endCxn id="23" idx="1"/>
          </p:cNvCxnSpPr>
          <p:nvPr/>
        </p:nvCxnSpPr>
        <p:spPr>
          <a:xfrm flipV="1">
            <a:off x="1259631" y="1052010"/>
            <a:ext cx="342261" cy="10803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592" y="898439"/>
            <a:ext cx="122403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„šelmy“ žijící ve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vodě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510" y="1493793"/>
            <a:ext cx="146114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souši se pouze páří, rodí a kojí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23762" y="844419"/>
            <a:ext cx="188926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přední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konč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ploutve, zadní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ocasní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 flipV="1">
            <a:off x="3060132" y="1052010"/>
            <a:ext cx="163630" cy="5401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3"/>
            <a:endCxn id="23" idx="1"/>
          </p:cNvCxnSpPr>
          <p:nvPr/>
        </p:nvCxnSpPr>
        <p:spPr>
          <a:xfrm flipV="1">
            <a:off x="1475656" y="1052010"/>
            <a:ext cx="126236" cy="70339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23" idx="2"/>
          </p:cNvCxnSpPr>
          <p:nvPr/>
        </p:nvCxnSpPr>
        <p:spPr>
          <a:xfrm>
            <a:off x="2331012" y="1236676"/>
            <a:ext cx="268802" cy="41825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2911947" y="1367639"/>
            <a:ext cx="1642274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řevážně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rybožravci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nice 44"/>
          <p:cNvCxnSpPr>
            <a:stCxn id="23" idx="2"/>
            <a:endCxn id="43" idx="1"/>
          </p:cNvCxnSpPr>
          <p:nvPr/>
        </p:nvCxnSpPr>
        <p:spPr>
          <a:xfrm>
            <a:off x="2331012" y="1236676"/>
            <a:ext cx="580935" cy="28485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Obrázek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60" y="1743697"/>
            <a:ext cx="2063837" cy="1583500"/>
          </a:xfrm>
          <a:prstGeom prst="rect">
            <a:avLst/>
          </a:prstGeom>
        </p:spPr>
      </p:pic>
      <p:pic>
        <p:nvPicPr>
          <p:cNvPr id="71" name="Obrázek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" y="2428812"/>
            <a:ext cx="1910655" cy="1675283"/>
          </a:xfrm>
          <a:prstGeom prst="rect">
            <a:avLst/>
          </a:prstGeom>
        </p:spPr>
      </p:pic>
      <p:sp>
        <p:nvSpPr>
          <p:cNvPr id="74" name="TextovéPole 73"/>
          <p:cNvSpPr txBox="1"/>
          <p:nvPr/>
        </p:nvSpPr>
        <p:spPr>
          <a:xfrm>
            <a:off x="4543158" y="1742102"/>
            <a:ext cx="122127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rož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lední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14510" y="2261595"/>
            <a:ext cx="1003261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achtan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hřivnatý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14510" y="3941221"/>
            <a:ext cx="1955443" cy="116955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nědá srst, rozdělená ocasní ploutev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loví ryby, korýše, hlavonožce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tučňáky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pobřeží Jižní Ameriky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5414756" y="631183"/>
            <a:ext cx="14582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chobotnatci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Přímá spojnice 91"/>
          <p:cNvCxnSpPr>
            <a:stCxn id="103" idx="1"/>
            <a:endCxn id="91" idx="3"/>
          </p:cNvCxnSpPr>
          <p:nvPr/>
        </p:nvCxnSpPr>
        <p:spPr>
          <a:xfrm flipH="1" flipV="1">
            <a:off x="6872996" y="815849"/>
            <a:ext cx="138530" cy="825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ovéPole 101"/>
          <p:cNvSpPr txBox="1"/>
          <p:nvPr/>
        </p:nvSpPr>
        <p:spPr>
          <a:xfrm>
            <a:off x="8047025" y="1377934"/>
            <a:ext cx="1029667" cy="116955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čichání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hmatání, uchopování předmětů,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souboje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ovéPole 102"/>
          <p:cNvSpPr txBox="1"/>
          <p:nvPr/>
        </p:nvSpPr>
        <p:spPr>
          <a:xfrm>
            <a:off x="7011526" y="529107"/>
            <a:ext cx="2071000" cy="73866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hobot - prodloužený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nos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konci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uchopovací prstík (1-2)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nozdry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ovéPole 104"/>
          <p:cNvSpPr txBox="1"/>
          <p:nvPr/>
        </p:nvSpPr>
        <p:spPr>
          <a:xfrm>
            <a:off x="5843474" y="1578820"/>
            <a:ext cx="2161341" cy="73866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ly - řezáky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hrabou v zemi, loupou kůru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NE na souboje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(až 3m, 90kg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ovéPole 105"/>
          <p:cNvSpPr txBox="1"/>
          <p:nvPr/>
        </p:nvSpPr>
        <p:spPr>
          <a:xfrm>
            <a:off x="5232345" y="1249817"/>
            <a:ext cx="1222258" cy="30777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stádech</a:t>
            </a:r>
          </a:p>
        </p:txBody>
      </p:sp>
      <p:cxnSp>
        <p:nvCxnSpPr>
          <p:cNvPr id="108" name="Přímá spojnice 107"/>
          <p:cNvCxnSpPr>
            <a:stCxn id="102" idx="0"/>
            <a:endCxn id="103" idx="2"/>
          </p:cNvCxnSpPr>
          <p:nvPr/>
        </p:nvCxnSpPr>
        <p:spPr>
          <a:xfrm flipH="1" flipV="1">
            <a:off x="8047026" y="1267771"/>
            <a:ext cx="514833" cy="11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/>
          <p:cNvCxnSpPr>
            <a:stCxn id="91" idx="2"/>
            <a:endCxn id="106" idx="0"/>
          </p:cNvCxnSpPr>
          <p:nvPr/>
        </p:nvCxnSpPr>
        <p:spPr>
          <a:xfrm flipH="1">
            <a:off x="5843474" y="1000515"/>
            <a:ext cx="300402" cy="2493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>
            <a:stCxn id="105" idx="0"/>
            <a:endCxn id="91" idx="2"/>
          </p:cNvCxnSpPr>
          <p:nvPr/>
        </p:nvCxnSpPr>
        <p:spPr>
          <a:xfrm flipH="1" flipV="1">
            <a:off x="6143876" y="1000515"/>
            <a:ext cx="780269" cy="5783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ovéPole 157"/>
          <p:cNvSpPr txBox="1"/>
          <p:nvPr/>
        </p:nvSpPr>
        <p:spPr>
          <a:xfrm>
            <a:off x="1599178" y="1689050"/>
            <a:ext cx="2125880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ýskyt – moře celého světa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" name="Obrázek 1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56" y="1962709"/>
            <a:ext cx="2050110" cy="1535604"/>
          </a:xfrm>
          <a:prstGeom prst="rect">
            <a:avLst/>
          </a:prstGeom>
        </p:spPr>
      </p:pic>
      <p:pic>
        <p:nvPicPr>
          <p:cNvPr id="160" name="Obrázek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9" y="3306876"/>
            <a:ext cx="1878880" cy="1250706"/>
          </a:xfrm>
          <a:prstGeom prst="rect">
            <a:avLst/>
          </a:prstGeom>
        </p:spPr>
      </p:pic>
      <p:sp>
        <p:nvSpPr>
          <p:cNvPr id="161" name="Obdélník 160"/>
          <p:cNvSpPr/>
          <p:nvPr/>
        </p:nvSpPr>
        <p:spPr>
          <a:xfrm>
            <a:off x="1925079" y="4193845"/>
            <a:ext cx="2146329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loví různé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druhy korýšů, hlavonožců,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tresek</a:t>
            </a:r>
          </a:p>
          <a:p>
            <a:pPr lvl="0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vody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severního Atlantiku </a:t>
            </a:r>
            <a:b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výživné mateřské mléko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ovéPole 161"/>
          <p:cNvSpPr txBox="1"/>
          <p:nvPr/>
        </p:nvSpPr>
        <p:spPr>
          <a:xfrm>
            <a:off x="1892656" y="2049879"/>
            <a:ext cx="839516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uleň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grónský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bdélník 162"/>
          <p:cNvSpPr/>
          <p:nvPr/>
        </p:nvSpPr>
        <p:spPr>
          <a:xfrm>
            <a:off x="3781765" y="3043084"/>
            <a:ext cx="2040031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91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polární oblasti 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samec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až 4,5 m,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1000kg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horní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špičáky –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samice výrazně menší</a:t>
            </a:r>
          </a:p>
        </p:txBody>
      </p:sp>
      <p:pic>
        <p:nvPicPr>
          <p:cNvPr id="165" name="Obrázek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4" y="2311489"/>
            <a:ext cx="1904948" cy="1917159"/>
          </a:xfrm>
          <a:prstGeom prst="rect">
            <a:avLst/>
          </a:prstGeom>
        </p:spPr>
      </p:pic>
      <p:pic>
        <p:nvPicPr>
          <p:cNvPr id="167" name="Obrázek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69" y="3244736"/>
            <a:ext cx="1863986" cy="1912065"/>
          </a:xfrm>
          <a:prstGeom prst="rect">
            <a:avLst/>
          </a:prstGeom>
        </p:spPr>
      </p:pic>
      <p:sp>
        <p:nvSpPr>
          <p:cNvPr id="168" name="TextovéPole 167"/>
          <p:cNvSpPr txBox="1"/>
          <p:nvPr/>
        </p:nvSpPr>
        <p:spPr>
          <a:xfrm>
            <a:off x="7987228" y="2743233"/>
            <a:ext cx="1016819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 </a:t>
            </a:r>
            <a:r>
              <a:rPr lang="cs-CZ" sz="1400" b="1" dirty="0" smtClean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indický</a:t>
            </a:r>
            <a:endParaRPr lang="cs-CZ" sz="1400" b="1" dirty="0">
              <a:solidFill>
                <a:srgbClr val="C4D4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ovéPole 168"/>
          <p:cNvSpPr txBox="1"/>
          <p:nvPr/>
        </p:nvSpPr>
        <p:spPr>
          <a:xfrm>
            <a:off x="5677050" y="3843302"/>
            <a:ext cx="1247094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 </a:t>
            </a:r>
            <a:r>
              <a:rPr lang="cs-CZ" sz="1400" b="1" dirty="0" smtClean="0">
                <a:solidFill>
                  <a:srgbClr val="C4D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africký</a:t>
            </a:r>
            <a:endParaRPr lang="cs-CZ" sz="1400" b="1" dirty="0">
              <a:solidFill>
                <a:srgbClr val="C4D4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ovéPole 169"/>
          <p:cNvSpPr txBox="1"/>
          <p:nvPr/>
        </p:nvSpPr>
        <p:spPr>
          <a:xfrm>
            <a:off x="4057007" y="4189393"/>
            <a:ext cx="3205661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frický	                  indický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ětší ušní boltce         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menší ušní boltce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prstíky na chobotu  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prstík na chobotu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hůře ochočitelný        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lépe ochočitelný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1" grpId="0" animBg="1"/>
      <p:bldP spid="102" grpId="0" animBg="1"/>
      <p:bldP spid="103" grpId="0" animBg="1"/>
      <p:bldP spid="105" grpId="0" animBg="1"/>
      <p:bldP spid="106" grpId="0" animBg="1"/>
      <p:bldP spid="161" grpId="0" animBg="1"/>
      <p:bldP spid="162" grpId="0" animBg="1"/>
      <p:bldP spid="163" grpId="0" animBg="1"/>
      <p:bldP spid="168" grpId="0" animBg="1"/>
      <p:bldP spid="169" grpId="0" animBg="1"/>
      <p:bldP spid="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722557" y="531932"/>
            <a:ext cx="5313939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Co je zvláštního na savcích z řádu kytovců a ploutvonožců?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622651" y="931527"/>
            <a:ext cx="3518620" cy="583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Vyjmenuj tři rozdíly mezi slonem indickým a slonem africkým.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0" y="1617664"/>
            <a:ext cx="6289280" cy="3512341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539552" y="16778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rož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lední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699792" y="167211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achtan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hřivnatý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5037534" y="165217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osatka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dravá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865002" y="478231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elfín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skákavý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stCxn id="23" idx="2"/>
          </p:cNvCxnSpPr>
          <p:nvPr/>
        </p:nvCxnSpPr>
        <p:spPr>
          <a:xfrm flipH="1">
            <a:off x="2627784" y="2019810"/>
            <a:ext cx="1044116" cy="29363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3837112" y="4125609"/>
            <a:ext cx="972106" cy="6567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5" idx="0"/>
          </p:cNvCxnSpPr>
          <p:nvPr/>
        </p:nvCxnSpPr>
        <p:spPr>
          <a:xfrm flipV="1">
            <a:off x="3837110" y="3651870"/>
            <a:ext cx="2679106" cy="11304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22" idx="2"/>
          </p:cNvCxnSpPr>
          <p:nvPr/>
        </p:nvCxnSpPr>
        <p:spPr>
          <a:xfrm flipH="1" flipV="1">
            <a:off x="1511660" y="2025517"/>
            <a:ext cx="1692188" cy="2011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25" idx="0"/>
          </p:cNvCxnSpPr>
          <p:nvPr/>
        </p:nvCxnSpPr>
        <p:spPr>
          <a:xfrm flipH="1" flipV="1">
            <a:off x="1511660" y="4135408"/>
            <a:ext cx="2325450" cy="64690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 flipV="1">
            <a:off x="2987824" y="3487983"/>
            <a:ext cx="849287" cy="12943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22" idx="2"/>
          </p:cNvCxnSpPr>
          <p:nvPr/>
        </p:nvCxnSpPr>
        <p:spPr>
          <a:xfrm>
            <a:off x="1511660" y="2025517"/>
            <a:ext cx="612068" cy="4022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1115616" y="2044520"/>
            <a:ext cx="4580507" cy="14243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2865002" y="2044520"/>
            <a:ext cx="2831122" cy="132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 flipV="1">
            <a:off x="5696125" y="2044521"/>
            <a:ext cx="892099" cy="14243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5037534" y="2044520"/>
            <a:ext cx="658589" cy="19793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627534"/>
            <a:ext cx="252027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Dalšími zástupci kytovců jsou: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186"/>
            <a:ext cx="4762500" cy="30003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4056" y="1054688"/>
            <a:ext cx="3995936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lejtvák </a:t>
            </a:r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obrovský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nejen největší savec, ale největší živočich vůbec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délka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těla dosahuje až kolem 30 metrů </a:t>
            </a:r>
            <a:endParaRPr lang="cs-CZ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(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rekordní jedinec měřil 33,59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hmotnost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asi 181 tun</a:t>
            </a:r>
            <a:endParaRPr lang="cs-CZ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se planktonem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7428"/>
            <a:ext cx="2797126" cy="9067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6" y="1077848"/>
            <a:ext cx="2599270" cy="207941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372200" y="1054688"/>
            <a:ext cx="10081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viňucha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79" y="3017545"/>
            <a:ext cx="3208212" cy="2096586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7071962" y="4536577"/>
            <a:ext cx="182187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eporkak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„známý svým zpěvem“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58" y="1635646"/>
            <a:ext cx="2244988" cy="1850532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7842306" y="1456378"/>
            <a:ext cx="1051533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lískavice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8988142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32.7 CLIL –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Elephant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idioms and expressions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77" y="1198081"/>
            <a:ext cx="2780159" cy="278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1059582"/>
            <a:ext cx="468052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guess the meanings of the following expressions?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2104889" y="1456893"/>
            <a:ext cx="1584176" cy="522348"/>
          </a:xfrm>
          <a:prstGeom prst="wedgeRectCallout">
            <a:avLst>
              <a:gd name="adj1" fmla="val 75028"/>
              <a:gd name="adj2" fmla="val -43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white elephant</a:t>
            </a:r>
          </a:p>
        </p:txBody>
      </p:sp>
      <p:sp>
        <p:nvSpPr>
          <p:cNvPr id="14" name="Obdélníkový popisek 13"/>
          <p:cNvSpPr/>
          <p:nvPr/>
        </p:nvSpPr>
        <p:spPr>
          <a:xfrm>
            <a:off x="5292080" y="1195719"/>
            <a:ext cx="2016224" cy="522348"/>
          </a:xfrm>
          <a:prstGeom prst="wedgeRectCallout">
            <a:avLst>
              <a:gd name="adj1" fmla="val -66182"/>
              <a:gd name="adj2" fmla="val -6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big enough to shade an elephant</a:t>
            </a:r>
          </a:p>
        </p:txBody>
      </p:sp>
      <p:sp>
        <p:nvSpPr>
          <p:cNvPr id="15" name="Obdélníkový popisek 14"/>
          <p:cNvSpPr/>
          <p:nvPr/>
        </p:nvSpPr>
        <p:spPr>
          <a:xfrm>
            <a:off x="140693" y="2291389"/>
            <a:ext cx="3024337" cy="522348"/>
          </a:xfrm>
          <a:prstGeom prst="wedgeRectCallout">
            <a:avLst>
              <a:gd name="adj1" fmla="val 68840"/>
              <a:gd name="adj2" fmla="val -572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have a memory like an elephant</a:t>
            </a:r>
          </a:p>
        </p:txBody>
      </p:sp>
      <p:sp>
        <p:nvSpPr>
          <p:cNvPr id="16" name="Obdélníkový popisek 15"/>
          <p:cNvSpPr/>
          <p:nvPr/>
        </p:nvSpPr>
        <p:spPr>
          <a:xfrm>
            <a:off x="5436096" y="3155676"/>
            <a:ext cx="2544266" cy="522348"/>
          </a:xfrm>
          <a:prstGeom prst="wedgeRectCallout">
            <a:avLst>
              <a:gd name="adj1" fmla="val -68674"/>
              <a:gd name="adj2" fmla="val -535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see pink elephants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90" y="3678024"/>
            <a:ext cx="342878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 good at remembering things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 drunk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expensive thing that can´t be used in any way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extremely huge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big problem that is not solved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do more than necessary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trying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impossible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ový popisek 17"/>
          <p:cNvSpPr/>
          <p:nvPr/>
        </p:nvSpPr>
        <p:spPr>
          <a:xfrm>
            <a:off x="5796136" y="2065812"/>
            <a:ext cx="2184226" cy="522348"/>
          </a:xfrm>
          <a:prstGeom prst="wedgeRectCallout">
            <a:avLst>
              <a:gd name="adj1" fmla="val -71369"/>
              <a:gd name="adj2" fmla="val -18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 elephant in the room</a:t>
            </a:r>
          </a:p>
        </p:txBody>
      </p:sp>
      <p:sp>
        <p:nvSpPr>
          <p:cNvPr id="19" name="Obdélníkový popisek 18"/>
          <p:cNvSpPr/>
          <p:nvPr/>
        </p:nvSpPr>
        <p:spPr>
          <a:xfrm>
            <a:off x="4141564" y="4083918"/>
            <a:ext cx="2589064" cy="522348"/>
          </a:xfrm>
          <a:prstGeom prst="wedgeRectCallout">
            <a:avLst>
              <a:gd name="adj1" fmla="val -31996"/>
              <a:gd name="adj2" fmla="val -1210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kill an elephant</a:t>
            </a:r>
          </a:p>
        </p:txBody>
      </p:sp>
      <p:sp>
        <p:nvSpPr>
          <p:cNvPr id="20" name="Obdélníkový popisek 19"/>
          <p:cNvSpPr/>
          <p:nvPr/>
        </p:nvSpPr>
        <p:spPr>
          <a:xfrm>
            <a:off x="166267" y="3003798"/>
            <a:ext cx="3181597" cy="522348"/>
          </a:xfrm>
          <a:prstGeom prst="wedgeRectCallout">
            <a:avLst>
              <a:gd name="adj1" fmla="val 62647"/>
              <a:gd name="adj2" fmla="val -408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elephant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up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stairs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6267" y="2188486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4575" y="3134507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211960" y="4206592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466370" y="3264972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760468" y="2493286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292080" y="1558253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799692" y="1579567"/>
            <a:ext cx="3600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5759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nahrazuje kytovcům srst?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svetry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roláky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silná vrstva podkožního tuku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vyhřívají se na slunci u hladiny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žijí ve stádech a zahřívají se navzájem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čemu slonům neslouží chobot …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 dýchání pod vodou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 soubojům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 sprchování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 čichání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Čím se živí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největší savec světa?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mořskými plody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rybami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planktonem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tuleni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 je tzv. velrybou zabijákem? 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plejtvák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keporkak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kosatka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žralok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0388" y="987574"/>
            <a:ext cx="7344816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bulmeurt.uib.no/caim/VED/Prototypes/Bengt/whale19.htm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kajulisekkralicek.blog.cz/1011/kosatka-wikipedie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wallpapers.in-world.info/dolphin/dolphin1.html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http://2.bp.blogspot.com/_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VfmDLAjyHj8/TIPSeiG2ASI/AAAAAAAAAJg/fg-6RqjiORM/s1600/bow2g.gif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cs.wikipedia.org/wiki/Soubor:Bowheads42.jpg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http://www.kubikfoto.cz/?ukaz2=5_zvirata_zoo&amp;grafika=0&amp;Obj=&amp;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limit=48&amp;strana=4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ederm.tripod.com/kanada.html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www.blesk.cz/clanek/zpravy-udalosti-zajimavosti/126766/kdyz-ma-tulen-hlad-tak-si-tucnaci-dejte-pozor.html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http://faunasveta.webnode.cz/products/mroz-ledni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 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http://www.worldpets.estranky.cz/clanky/chobotnatci/slon-africky.html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http://kisspanda.rajce.idnes.cz/ZOO_PRAHA_2.3.2011/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upload.wikimedia.org/wikipedia/commons/d/d8/Bluewhale877.jpg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cs.wikipedia.org/wiki/Soubor:Blue_whale_size.svg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zivazeme.cz/atlas-savcu/keporkak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www.dreizack.ch/usz/aktuell/flussdelfine/schweinswal/index.php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myhits.blog.cz/0905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 </a:t>
            </a:r>
          </a:p>
          <a:p>
            <a:pPr marL="228600" indent="-228600">
              <a:buFontTx/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1156</Words>
  <Application>Microsoft Office PowerPoint</Application>
  <PresentationFormat>Předvádění na obrazovce (16:9)</PresentationFormat>
  <Paragraphs>195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32.1 Ploutvonožci, kytovci, chobotnatci</vt:lpstr>
      <vt:lpstr>32.2 Co už víš? </vt:lpstr>
      <vt:lpstr>32.3 Jaké věci se dozvíme o kytovcích?</vt:lpstr>
      <vt:lpstr>32.4 Jaké věci se dozvíme o letounech?</vt:lpstr>
      <vt:lpstr>32.5 Procvičení a příklady</vt:lpstr>
      <vt:lpstr>32.6 Něco navíc pro šikovné</vt:lpstr>
      <vt:lpstr>32.7 CLIL – Elephant idioms and expressions</vt:lpstr>
      <vt:lpstr>32.8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496</cp:revision>
  <dcterms:created xsi:type="dcterms:W3CDTF">2010-10-18T18:21:56Z</dcterms:created>
  <dcterms:modified xsi:type="dcterms:W3CDTF">2012-09-05T13:02:10Z</dcterms:modified>
</cp:coreProperties>
</file>