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163"/>
    <a:srgbClr val="A6A200"/>
    <a:srgbClr val="FFFF00"/>
    <a:srgbClr val="C4D42C"/>
    <a:srgbClr val="308406"/>
    <a:srgbClr val="813763"/>
    <a:srgbClr val="FFFF99"/>
    <a:srgbClr val="FF7C80"/>
    <a:srgbClr val="00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2" autoAdjust="0"/>
    <p:restoredTop sz="94676" autoAdjust="0"/>
  </p:normalViewPr>
  <p:slideViewPr>
    <p:cSldViewPr>
      <p:cViewPr>
        <p:scale>
          <a:sx n="89" d="100"/>
          <a:sy n="89" d="100"/>
        </p:scale>
        <p:origin x="-92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15.9.2012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Myresluger.jpg" TargetMode="External"/><Relationship Id="rId13" Type="http://schemas.openxmlformats.org/officeDocument/2006/relationships/hyperlink" Target="http://cs.wikipedia.org/wiki/Soubor:WildRat.jpg" TargetMode="External"/><Relationship Id="rId3" Type="http://schemas.openxmlformats.org/officeDocument/2006/relationships/hyperlink" Target="http://en.wikipedia.org/wiki/Sloth" TargetMode="External"/><Relationship Id="rId7" Type="http://schemas.openxmlformats.org/officeDocument/2006/relationships/hyperlink" Target="http://www.zoobrno.cz/cs/ochrana-prirody/ochrana-fauny-v-cr/bobr-evropsky/" TargetMode="External"/><Relationship Id="rId12" Type="http://schemas.openxmlformats.org/officeDocument/2006/relationships/hyperlink" Target="http://cs.wikipedia.org/wiki/Soubor:Roofrat_Hagenbeck_02.jpg" TargetMode="External"/><Relationship Id="rId2" Type="http://schemas.openxmlformats.org/officeDocument/2006/relationships/hyperlink" Target="http://cs.wikipedia.org/wiki/My%C5%A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urfoto.cz/hrabos-polni-fotografie-11508.html" TargetMode="External"/><Relationship Id="rId11" Type="http://schemas.openxmlformats.org/officeDocument/2006/relationships/hyperlink" Target="http://cs.wikipedia.org/wiki/Soubor:Bristol.zoo.capybara.arp.jpg" TargetMode="External"/><Relationship Id="rId5" Type="http://schemas.openxmlformats.org/officeDocument/2006/relationships/hyperlink" Target="http://cs.wikipedia.org/wiki/Soubor:Squirrel_germany.jpg" TargetMode="External"/><Relationship Id="rId15" Type="http://schemas.openxmlformats.org/officeDocument/2006/relationships/hyperlink" Target="http://www.abicko.cz/clanek/3d-modely/8842/dikobraz.html" TargetMode="External"/><Relationship Id="rId10" Type="http://schemas.openxmlformats.org/officeDocument/2006/relationships/hyperlink" Target="http://www.gymta.cz/kabinety/kab_biologie/videoatlas/savci/chudozubi.html" TargetMode="External"/><Relationship Id="rId4" Type="http://schemas.openxmlformats.org/officeDocument/2006/relationships/hyperlink" Target="http://www.biolib.cz/cz/taxonimage/id11910/?taxonid=31899" TargetMode="External"/><Relationship Id="rId9" Type="http://schemas.openxmlformats.org/officeDocument/2006/relationships/hyperlink" Target="http://oko.yin.cz/2/pasovec-devitipasy/" TargetMode="External"/><Relationship Id="rId14" Type="http://schemas.openxmlformats.org/officeDocument/2006/relationships/hyperlink" Target="http://cs.wikipedia.org/wiki/Mor%C4%8De_dom%C3%A1c%C3%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36103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31.1 Hlodavci, chudozubí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mik\AppData\Local\Microsoft\Windows\Temporary Internet Files\Content.IE5\9DJAQMI8\MC9003296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6331"/>
            <a:ext cx="1798622" cy="8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k\AppData\Local\Microsoft\Windows\Temporary Internet Files\Content.IE5\G27A8A87\MC9003114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52" y="1418021"/>
            <a:ext cx="1584176" cy="132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959840" y="998554"/>
            <a:ext cx="189208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Není myš, jako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myš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mik\AppData\Local\Microsoft\Windows\Temporary Internet Files\Content.IE5\G27A8A87\MC90037009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9822"/>
            <a:ext cx="1957730" cy="103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k\AppData\Local\Microsoft\Windows\Temporary Internet Files\Content.IE5\XSJ3N8SY\MC90019229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79" y="1306331"/>
            <a:ext cx="1537604" cy="14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k\AppData\Local\Microsoft\Windows\Temporary Internet Files\Content.IE5\R98UUU3N\MC90001324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6659"/>
            <a:ext cx="1654150" cy="13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ik\AppData\Local\Microsoft\Windows\Temporary Internet Files\Content.IE5\VEJCD5XY\MC90034700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7" y="2571749"/>
            <a:ext cx="1762963" cy="1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ik\AppData\Local\Microsoft\Windows\Temporary Internet Files\Content.IE5\IKAMWYAL\MC90035987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52" y="3119469"/>
            <a:ext cx="2289916" cy="11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51015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07/2012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Hlodavci, chudozubí, hraboš,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veverka, myš, lenochod, mravenečník,…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řády hlodavců a chudozubých,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ovéPole 172"/>
          <p:cNvSpPr txBox="1"/>
          <p:nvPr/>
        </p:nvSpPr>
        <p:spPr>
          <a:xfrm>
            <a:off x="165938" y="4024272"/>
            <a:ext cx="8818943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Hlodavci a chudozubí</a:t>
            </a:r>
            <a:r>
              <a:rPr lang="cs-C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CO MAJÍ SPOLEČNÉHO? – Mají zvláštní chrup!!! 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Hlodavci - trvale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dorůstající </a:t>
            </a:r>
            <a:r>
              <a:rPr lang="cs-CZ" sz="1600" i="1" u="sng" dirty="0">
                <a:latin typeface="Times New Roman" pitchFamily="18" charset="0"/>
                <a:cs typeface="Times New Roman" pitchFamily="18" charset="0"/>
              </a:rPr>
              <a:t>řezáky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(tvar jako dláto) – stále se obrušují a zase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dorůstají.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endParaRPr lang="cs-CZ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Chudozubí - chrup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buď nemají, nebo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mnoho (pásovci okolo 100) drobných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stejných „pahýlů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0" name="Obrázek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75" y="1541853"/>
            <a:ext cx="2416322" cy="1676441"/>
          </a:xfrm>
          <a:prstGeom prst="rect">
            <a:avLst/>
          </a:prstGeom>
        </p:spPr>
      </p:pic>
      <p:sp>
        <p:nvSpPr>
          <p:cNvPr id="130" name="Zaoblený obdélník 129"/>
          <p:cNvSpPr/>
          <p:nvPr/>
        </p:nvSpPr>
        <p:spPr>
          <a:xfrm>
            <a:off x="2313328" y="3230735"/>
            <a:ext cx="1691050" cy="738951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81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hlodavci</a:t>
            </a:r>
          </a:p>
          <a:p>
            <a:pPr algn="ctr"/>
            <a:endParaRPr lang="cs-CZ" sz="400" b="1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ovéPole 130"/>
          <p:cNvSpPr txBox="1"/>
          <p:nvPr/>
        </p:nvSpPr>
        <p:spPr>
          <a:xfrm>
            <a:off x="2301201" y="961868"/>
            <a:ext cx="1513237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ajdeme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 na celém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světě.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ovéPole 131"/>
          <p:cNvSpPr txBox="1"/>
          <p:nvPr/>
        </p:nvSpPr>
        <p:spPr>
          <a:xfrm>
            <a:off x="4332099" y="2646103"/>
            <a:ext cx="1537212" cy="954107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žasná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schopnost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rozmnožování (myš - až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50 mláďat za rok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" name="Přímá spojnice 132"/>
          <p:cNvCxnSpPr>
            <a:stCxn id="130" idx="0"/>
            <a:endCxn id="131" idx="2"/>
          </p:cNvCxnSpPr>
          <p:nvPr/>
        </p:nvCxnSpPr>
        <p:spPr>
          <a:xfrm flipH="1" flipV="1">
            <a:off x="3057820" y="1485088"/>
            <a:ext cx="101033" cy="174564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nice 133"/>
          <p:cNvCxnSpPr>
            <a:stCxn id="130" idx="0"/>
            <a:endCxn id="132" idx="1"/>
          </p:cNvCxnSpPr>
          <p:nvPr/>
        </p:nvCxnSpPr>
        <p:spPr>
          <a:xfrm flipV="1">
            <a:off x="3158853" y="3123157"/>
            <a:ext cx="1173246" cy="10757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nice 134"/>
          <p:cNvCxnSpPr>
            <a:stCxn id="130" idx="0"/>
            <a:endCxn id="137" idx="2"/>
          </p:cNvCxnSpPr>
          <p:nvPr/>
        </p:nvCxnSpPr>
        <p:spPr>
          <a:xfrm flipH="1" flipV="1">
            <a:off x="1011812" y="1972937"/>
            <a:ext cx="2147041" cy="125779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ovéPole 135"/>
          <p:cNvSpPr txBox="1"/>
          <p:nvPr/>
        </p:nvSpPr>
        <p:spPr>
          <a:xfrm>
            <a:off x="4063010" y="1631808"/>
            <a:ext cx="1693325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kodí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zemědělství, v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domácnostech.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ovéPole 136"/>
          <p:cNvSpPr txBox="1"/>
          <p:nvPr/>
        </p:nvSpPr>
        <p:spPr>
          <a:xfrm>
            <a:off x="165938" y="1234273"/>
            <a:ext cx="1691748" cy="738664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přemnoženými hlodavci má člověk mnoho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starostí.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ovéPole 137"/>
          <p:cNvSpPr txBox="1"/>
          <p:nvPr/>
        </p:nvSpPr>
        <p:spPr>
          <a:xfrm>
            <a:off x="230786" y="2423834"/>
            <a:ext cx="1436683" cy="738664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sou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častými přenašeči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chorob.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9" name="Přímá spojnice 138"/>
          <p:cNvCxnSpPr>
            <a:stCxn id="130" idx="0"/>
            <a:endCxn id="136" idx="2"/>
          </p:cNvCxnSpPr>
          <p:nvPr/>
        </p:nvCxnSpPr>
        <p:spPr>
          <a:xfrm flipV="1">
            <a:off x="3158853" y="2155028"/>
            <a:ext cx="1750820" cy="107570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/>
          <p:cNvCxnSpPr>
            <a:stCxn id="130" idx="0"/>
            <a:endCxn id="138" idx="3"/>
          </p:cNvCxnSpPr>
          <p:nvPr/>
        </p:nvCxnSpPr>
        <p:spPr>
          <a:xfrm flipH="1" flipV="1">
            <a:off x="1667469" y="2793166"/>
            <a:ext cx="1491384" cy="437569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Obrázek 1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96" y="1216235"/>
            <a:ext cx="1546963" cy="2060274"/>
          </a:xfrm>
          <a:prstGeom prst="rect">
            <a:avLst/>
          </a:prstGeom>
        </p:spPr>
      </p:pic>
      <p:sp>
        <p:nvSpPr>
          <p:cNvPr id="141" name="Zaoblený obdélník 140"/>
          <p:cNvSpPr/>
          <p:nvPr/>
        </p:nvSpPr>
        <p:spPr>
          <a:xfrm>
            <a:off x="7137036" y="551341"/>
            <a:ext cx="1691050" cy="738951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chudozubí</a:t>
            </a:r>
          </a:p>
          <a:p>
            <a:pPr algn="ctr"/>
            <a:endParaRPr lang="cs-CZ" sz="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ovéPole 141"/>
          <p:cNvSpPr txBox="1"/>
          <p:nvPr/>
        </p:nvSpPr>
        <p:spPr>
          <a:xfrm>
            <a:off x="5284797" y="862111"/>
            <a:ext cx="1499481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náme lenochoda - pomalého tvora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3" name="Přímá spojnice 142"/>
          <p:cNvCxnSpPr>
            <a:stCxn id="142" idx="3"/>
            <a:endCxn id="141" idx="1"/>
          </p:cNvCxnSpPr>
          <p:nvPr/>
        </p:nvCxnSpPr>
        <p:spPr>
          <a:xfrm flipV="1">
            <a:off x="6784278" y="920817"/>
            <a:ext cx="352758" cy="20290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144"/>
          <p:cNvCxnSpPr>
            <a:stCxn id="198" idx="0"/>
            <a:endCxn id="141" idx="2"/>
          </p:cNvCxnSpPr>
          <p:nvPr/>
        </p:nvCxnSpPr>
        <p:spPr>
          <a:xfrm flipH="1" flipV="1">
            <a:off x="7982561" y="1290292"/>
            <a:ext cx="225335" cy="104993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Obrázek 1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77" y="2827272"/>
            <a:ext cx="2321678" cy="1142413"/>
          </a:xfrm>
          <a:prstGeom prst="rect">
            <a:avLst/>
          </a:prstGeom>
        </p:spPr>
      </p:pic>
      <p:sp>
        <p:nvSpPr>
          <p:cNvPr id="198" name="TextovéPole 197"/>
          <p:cNvSpPr txBox="1"/>
          <p:nvPr/>
        </p:nvSpPr>
        <p:spPr>
          <a:xfrm>
            <a:off x="7271792" y="2340226"/>
            <a:ext cx="1872208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také mravenečníka - „vysávače“ mravenců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30" grpId="0" animBg="1"/>
      <p:bldP spid="131" grpId="0" animBg="1"/>
      <p:bldP spid="132" grpId="0" animBg="1"/>
      <p:bldP spid="136" grpId="0" animBg="1"/>
      <p:bldP spid="137" grpId="0" animBg="1"/>
      <p:bldP spid="138" grpId="0" animBg="1"/>
      <p:bldP spid="141" grpId="0" animBg="1"/>
      <p:bldP spid="142" grpId="0" animBg="1"/>
      <p:bldP spid="1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00192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31.3 Jaké věci se dozvíme o hlodavcích?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3437911" y="1032193"/>
            <a:ext cx="148273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lodavci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116996" y="1524017"/>
            <a:ext cx="1960343" cy="3077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ětšina je býložravá.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323587" y="689446"/>
            <a:ext cx="2653526" cy="738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ajdeme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je na stromech, v norách, v lidských příbytcích,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parcích, zahradách, kanálech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,… 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Přímá spojnice 15"/>
          <p:cNvCxnSpPr>
            <a:stCxn id="63" idx="3"/>
            <a:endCxn id="31" idx="1"/>
          </p:cNvCxnSpPr>
          <p:nvPr/>
        </p:nvCxnSpPr>
        <p:spPr>
          <a:xfrm flipV="1">
            <a:off x="4920641" y="1058778"/>
            <a:ext cx="1402946" cy="15808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63" idx="2"/>
            <a:endCxn id="27" idx="1"/>
          </p:cNvCxnSpPr>
          <p:nvPr/>
        </p:nvCxnSpPr>
        <p:spPr>
          <a:xfrm>
            <a:off x="4179276" y="1401525"/>
            <a:ext cx="937720" cy="27638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36" idx="3"/>
            <a:endCxn id="63" idx="1"/>
          </p:cNvCxnSpPr>
          <p:nvPr/>
        </p:nvCxnSpPr>
        <p:spPr>
          <a:xfrm>
            <a:off x="2679490" y="1212667"/>
            <a:ext cx="758421" cy="419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63095" y="1058778"/>
            <a:ext cx="2616395" cy="3077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sou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velmi přizpůsobiví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prostředí.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1348758" y="1500020"/>
            <a:ext cx="1880909" cy="3077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ýskyt - celý svět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Přímá spojnice 49"/>
          <p:cNvCxnSpPr>
            <a:stCxn id="49" idx="3"/>
            <a:endCxn id="63" idx="2"/>
          </p:cNvCxnSpPr>
          <p:nvPr/>
        </p:nvCxnSpPr>
        <p:spPr>
          <a:xfrm flipV="1">
            <a:off x="3229667" y="1401525"/>
            <a:ext cx="949609" cy="25238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Obrázek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99" y="1910372"/>
            <a:ext cx="2787353" cy="2253055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" y="1921609"/>
            <a:ext cx="3074674" cy="2066402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12" y="1988569"/>
            <a:ext cx="3096949" cy="2116249"/>
          </a:xfrm>
          <a:prstGeom prst="rect">
            <a:avLst/>
          </a:prstGeom>
        </p:spPr>
      </p:pic>
      <p:sp>
        <p:nvSpPr>
          <p:cNvPr id="52" name="TextovéPole 51"/>
          <p:cNvSpPr txBox="1"/>
          <p:nvPr/>
        </p:nvSpPr>
        <p:spPr>
          <a:xfrm>
            <a:off x="4812145" y="1982095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everka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041881" y="1937434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raboš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polní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302612" y="4003110"/>
            <a:ext cx="2376878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náš nejhojnější hlodavec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zdroj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nemocí,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přemnožený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pole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louky,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pastviny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kratší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uši a ocas než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myš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026806" y="4117756"/>
            <a:ext cx="3059455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obojživelný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způsob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života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zploštělý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ocas (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kormidlo)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plovací blány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zadních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končetinách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lýkem listnatých stromů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8069442" y="3499927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obr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evropský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2892116" y="4146182"/>
            <a:ext cx="3048036" cy="95410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velmi známý živočich naší přírody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žije na stromech, převážně býložravec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různě zbarvená, od rezavé po černou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huňatý ocas – rovnováha při skocích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95192"/>
            <a:ext cx="565652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31.4 Jaké věci se dozvíme 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chudozubý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905848" y="1157564"/>
            <a:ext cx="126209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chudozubí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nice 29"/>
          <p:cNvCxnSpPr>
            <a:stCxn id="17" idx="3"/>
            <a:endCxn id="23" idx="1"/>
          </p:cNvCxnSpPr>
          <p:nvPr/>
        </p:nvCxnSpPr>
        <p:spPr>
          <a:xfrm>
            <a:off x="2192783" y="1128107"/>
            <a:ext cx="1713065" cy="214123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34690" y="866497"/>
            <a:ext cx="1758093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ástupci 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jsou si navzájem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nepodobní.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11110" y="1863125"/>
            <a:ext cx="237731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elmi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pomalý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metabolismus.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1561" y="1526896"/>
            <a:ext cx="236522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ýborný čich, -ostatní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smysly nemají příliš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dokonalé.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941075" y="652375"/>
            <a:ext cx="1943293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ozek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zůstal na nízkém vývojovém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stupni.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Přímá spojnice 21"/>
          <p:cNvCxnSpPr>
            <a:stCxn id="23" idx="3"/>
            <a:endCxn id="18" idx="1"/>
          </p:cNvCxnSpPr>
          <p:nvPr/>
        </p:nvCxnSpPr>
        <p:spPr>
          <a:xfrm>
            <a:off x="5167941" y="1342230"/>
            <a:ext cx="843169" cy="67478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20" idx="1"/>
            <a:endCxn id="23" idx="3"/>
          </p:cNvCxnSpPr>
          <p:nvPr/>
        </p:nvCxnSpPr>
        <p:spPr>
          <a:xfrm flipH="1">
            <a:off x="5167941" y="913985"/>
            <a:ext cx="773134" cy="42824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19" idx="3"/>
            <a:endCxn id="23" idx="1"/>
          </p:cNvCxnSpPr>
          <p:nvPr/>
        </p:nvCxnSpPr>
        <p:spPr>
          <a:xfrm flipV="1">
            <a:off x="2976785" y="1342230"/>
            <a:ext cx="929063" cy="44627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3563889" y="1758388"/>
            <a:ext cx="2007088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pouze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 a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tř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Amerika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Přímá spojnice 41"/>
          <p:cNvCxnSpPr>
            <a:stCxn id="23" idx="2"/>
            <a:endCxn id="41" idx="0"/>
          </p:cNvCxnSpPr>
          <p:nvPr/>
        </p:nvCxnSpPr>
        <p:spPr>
          <a:xfrm>
            <a:off x="4536895" y="1526896"/>
            <a:ext cx="30538" cy="23149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165689" y="1235168"/>
            <a:ext cx="2592288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vláštní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přídatné kloubní spojení hrudních a bederních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obratlů.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Přímá spojnice 44"/>
          <p:cNvCxnSpPr>
            <a:stCxn id="23" idx="3"/>
            <a:endCxn id="43" idx="1"/>
          </p:cNvCxnSpPr>
          <p:nvPr/>
        </p:nvCxnSpPr>
        <p:spPr>
          <a:xfrm>
            <a:off x="5167941" y="1342230"/>
            <a:ext cx="997748" cy="15454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Obrázek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2" y="2130099"/>
            <a:ext cx="2221492" cy="2763910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50" y="2573118"/>
            <a:ext cx="2794195" cy="1828202"/>
          </a:xfrm>
          <a:prstGeom prst="rect">
            <a:avLst/>
          </a:prstGeom>
        </p:spPr>
      </p:pic>
      <p:pic>
        <p:nvPicPr>
          <p:cNvPr id="52" name="Obrázek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41" y="2530666"/>
            <a:ext cx="2683371" cy="1861501"/>
          </a:xfrm>
          <a:prstGeom prst="rect">
            <a:avLst/>
          </a:prstGeom>
        </p:spPr>
      </p:pic>
      <p:sp>
        <p:nvSpPr>
          <p:cNvPr id="58" name="Obdélník 57"/>
          <p:cNvSpPr/>
          <p:nvPr/>
        </p:nvSpPr>
        <p:spPr>
          <a:xfrm>
            <a:off x="56177" y="4111920"/>
            <a:ext cx="3248120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neustále na stromech 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také tam spí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listím, pupeny – pomalé trávení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srst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roste obráceně (* i některé orgány)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lepší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plavci než chodci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01941" y="2312876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enochod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tříprstý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3350726" y="2311508"/>
            <a:ext cx="1221274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ravenečník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velký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3427633" y="4242013"/>
            <a:ext cx="2807878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nemá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zuby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až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60cm dlouhý jazyk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mravenci a termity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6333257" y="2418021"/>
            <a:ext cx="1214622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ásovec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devítipásý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6356846" y="4242013"/>
            <a:ext cx="2708460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krunýř – z kůže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až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100 zubů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mravenci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zdechlinami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3923928" y="531932"/>
            <a:ext cx="4176464" cy="34769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Vysvětli název hlodavci a chudozubí?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622651" y="931527"/>
            <a:ext cx="3518620" cy="5839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Vyjmenuj 3 znaky hlodavců.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59532" y="1043471"/>
            <a:ext cx="2952327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c. Spoj živočicha s kontinentem.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2" y="1588424"/>
            <a:ext cx="6289280" cy="3512341"/>
          </a:xfrm>
          <a:prstGeom prst="rect">
            <a:avLst/>
          </a:prstGeom>
        </p:spPr>
      </p:pic>
      <p:sp>
        <p:nvSpPr>
          <p:cNvPr id="22" name="Zaoblený obdélník 21"/>
          <p:cNvSpPr/>
          <p:nvPr/>
        </p:nvSpPr>
        <p:spPr>
          <a:xfrm>
            <a:off x="539552" y="167782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enochod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tříprstý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2699792" y="1672115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raboš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polní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4780025" y="166834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ravenečník 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2801107" y="4706151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obr 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Přímá spojnice 26"/>
          <p:cNvCxnSpPr>
            <a:endCxn id="24" idx="2"/>
          </p:cNvCxnSpPr>
          <p:nvPr/>
        </p:nvCxnSpPr>
        <p:spPr>
          <a:xfrm flipV="1">
            <a:off x="2483768" y="2016037"/>
            <a:ext cx="3268365" cy="213988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23" idx="2"/>
          </p:cNvCxnSpPr>
          <p:nvPr/>
        </p:nvCxnSpPr>
        <p:spPr>
          <a:xfrm flipH="1">
            <a:off x="3491880" y="2019810"/>
            <a:ext cx="180020" cy="11429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endCxn id="25" idx="0"/>
          </p:cNvCxnSpPr>
          <p:nvPr/>
        </p:nvCxnSpPr>
        <p:spPr>
          <a:xfrm>
            <a:off x="3671900" y="3085981"/>
            <a:ext cx="101315" cy="16201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22" idx="2"/>
          </p:cNvCxnSpPr>
          <p:nvPr/>
        </p:nvCxnSpPr>
        <p:spPr>
          <a:xfrm>
            <a:off x="1511660" y="2025517"/>
            <a:ext cx="972108" cy="19863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1847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31.6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alší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zástupci hlodavců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5547"/>
            <a:ext cx="3269447" cy="26437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74" y="1632749"/>
            <a:ext cx="2807987" cy="19428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61" y="1603824"/>
            <a:ext cx="2633339" cy="1939753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94827"/>
              </p:ext>
            </p:extLst>
          </p:nvPr>
        </p:nvGraphicFramePr>
        <p:xfrm>
          <a:off x="3851919" y="489367"/>
          <a:ext cx="5286016" cy="115824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643008"/>
                <a:gridCol w="2643008"/>
              </a:tblGrid>
              <a:tr h="1132954">
                <a:tc>
                  <a:txBody>
                    <a:bodyPr/>
                    <a:lstStyle/>
                    <a:p>
                      <a:r>
                        <a:rPr lang="cs-CZ" sz="1400" b="1" i="1" u="sng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krysa </a:t>
                      </a:r>
                      <a:r>
                        <a:rPr lang="cs-CZ" sz="1400" b="1" i="1" u="sng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obecná</a:t>
                      </a:r>
                    </a:p>
                    <a:p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ocas delší než tělo</a:t>
                      </a:r>
                    </a:p>
                    <a:p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velké ušní boltce </a:t>
                      </a:r>
                    </a:p>
                    <a:p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raději suchá místa (půdy)</a:t>
                      </a:r>
                    </a:p>
                    <a:p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tmavší zbarvení</a:t>
                      </a:r>
                      <a:endParaRPr lang="cs-CZ" sz="1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i="1" u="sng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potkan </a:t>
                      </a:r>
                      <a:r>
                        <a:rPr lang="cs-CZ" sz="1400" b="1" i="1" u="sng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obecný</a:t>
                      </a:r>
                    </a:p>
                    <a:p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ocas kratší než tělo</a:t>
                      </a:r>
                    </a:p>
                    <a:p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menší ušní boltce</a:t>
                      </a:r>
                    </a:p>
                    <a:p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temná, vlhká místa</a:t>
                      </a:r>
                      <a:r>
                        <a:rPr lang="cs-CZ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(kanály,…)</a:t>
                      </a:r>
                    </a:p>
                    <a:p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hnědé zbarvení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27146"/>
            <a:ext cx="2139409" cy="160261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0190" y="3003798"/>
            <a:ext cx="2196376" cy="17389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apybara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největší hlodavec světa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 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Amerika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příbuzná morčete</a:t>
            </a:r>
          </a:p>
          <a:p>
            <a:endParaRPr lang="cs-CZ" sz="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morče domácí</a:t>
            </a:r>
          </a:p>
          <a:p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ůvodně z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 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Ameriky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domácí mazlíček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90" y="3450155"/>
            <a:ext cx="2520280" cy="1678507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378404" y="3635954"/>
            <a:ext cx="2433434" cy="138499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ikobraz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louhé bodliny na hřbetu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bodliny snadno uvolňuje, ale   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nevystřeluje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velmi pomalu se pohybuje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Asie, býložravec,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oční zvíře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08" y="1491631"/>
            <a:ext cx="3840156" cy="2664295"/>
          </a:xfrm>
          <a:prstGeom prst="rect">
            <a:avLst/>
          </a:prstGeom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743608" y="1686248"/>
            <a:ext cx="641623" cy="206152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1208981" y="3247696"/>
            <a:ext cx="864096" cy="180020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2309056" y="1317341"/>
            <a:ext cx="205408" cy="827956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714031" y="3031672"/>
            <a:ext cx="710089" cy="396044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347102" y="1593438"/>
            <a:ext cx="440922" cy="657994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411760" y="3322860"/>
            <a:ext cx="311299" cy="713570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923233" y="2391290"/>
            <a:ext cx="500887" cy="252028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4390007" y="3941719"/>
            <a:ext cx="648047" cy="271822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4768031" y="2701955"/>
            <a:ext cx="128005" cy="1872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4788024" y="2795556"/>
            <a:ext cx="189704" cy="1524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4714031" y="2607416"/>
            <a:ext cx="108000" cy="3048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 flipV="1">
            <a:off x="4167082" y="2947664"/>
            <a:ext cx="360040" cy="5641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311097" y="3008144"/>
            <a:ext cx="216025" cy="881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4322347" y="3008144"/>
            <a:ext cx="204775" cy="20967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4572000" y="1192067"/>
            <a:ext cx="936104" cy="307777"/>
          </a:xfrm>
          <a:prstGeom prst="rect">
            <a:avLst/>
          </a:prstGeom>
          <a:solidFill>
            <a:srgbClr val="72B16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earlobe</a:t>
            </a:r>
            <a:endParaRPr lang="cs-C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537423" y="3238890"/>
            <a:ext cx="936104" cy="307777"/>
          </a:xfrm>
          <a:prstGeom prst="rect">
            <a:avLst/>
          </a:prstGeom>
          <a:solidFill>
            <a:srgbClr val="72B16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snout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328085" y="1991408"/>
            <a:ext cx="936104" cy="307777"/>
          </a:xfrm>
          <a:prstGeom prst="rect">
            <a:avLst/>
          </a:prstGeom>
          <a:solidFill>
            <a:srgbClr val="72B16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whiskers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30105" y="4309814"/>
            <a:ext cx="936104" cy="307777"/>
          </a:xfrm>
          <a:prstGeom prst="rect">
            <a:avLst/>
          </a:prstGeom>
          <a:solidFill>
            <a:srgbClr val="72B16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claw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95201" y="3427716"/>
            <a:ext cx="936104" cy="307777"/>
          </a:xfrm>
          <a:prstGeom prst="rect">
            <a:avLst/>
          </a:prstGeom>
          <a:solidFill>
            <a:srgbClr val="72B16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paw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943708" y="854450"/>
            <a:ext cx="936104" cy="307777"/>
          </a:xfrm>
          <a:prstGeom prst="rect">
            <a:avLst/>
          </a:prstGeom>
          <a:solidFill>
            <a:srgbClr val="72B16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bottom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51520" y="1249871"/>
            <a:ext cx="936104" cy="307777"/>
          </a:xfrm>
          <a:prstGeom prst="rect">
            <a:avLst/>
          </a:prstGeom>
          <a:solidFill>
            <a:srgbClr val="72B16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tail</a:t>
            </a:r>
            <a:endParaRPr lang="cs-C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681064" y="4155926"/>
            <a:ext cx="936104" cy="307777"/>
          </a:xfrm>
          <a:prstGeom prst="rect">
            <a:avLst/>
          </a:prstGeom>
          <a:solidFill>
            <a:srgbClr val="72B16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belly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275856" y="832839"/>
            <a:ext cx="936104" cy="307777"/>
          </a:xfrm>
          <a:prstGeom prst="rect">
            <a:avLst/>
          </a:prstGeom>
          <a:solidFill>
            <a:srgbClr val="72B16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ridge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Přímá spojnice se šipkou 53"/>
          <p:cNvCxnSpPr/>
          <p:nvPr/>
        </p:nvCxnSpPr>
        <p:spPr>
          <a:xfrm flipV="1">
            <a:off x="3071698" y="1249871"/>
            <a:ext cx="420182" cy="954522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6876256" y="854450"/>
            <a:ext cx="1944216" cy="38472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8007324" y="2065893"/>
            <a:ext cx="54006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hřbet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7219400" y="1362605"/>
            <a:ext cx="1169023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šní lalůček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7088950" y="1865222"/>
            <a:ext cx="67508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vousky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7747502" y="2563455"/>
            <a:ext cx="64092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tlapka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6987040" y="2913724"/>
            <a:ext cx="69246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drápek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99902" y="3173885"/>
            <a:ext cx="77655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zadeček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7172672" y="3458494"/>
            <a:ext cx="54006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ocas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7899902" y="3862807"/>
            <a:ext cx="77655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čumák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7020272" y="4186703"/>
            <a:ext cx="69246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bříško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98198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jakém kontinentu najdeme chudozubé?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Evropa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Austrálie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Asie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Jižní Amerika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Nejhojnějším hlodavcem v ČR je …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rejsek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hraboš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potkan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veverka</a:t>
                      </a:r>
                      <a:endParaRPr lang="cs-CZ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Krysa má _________ ocas než tělo, má radši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_________ místa.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delší, suchá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delší, vlhká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kratší, suchá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kratší, vlhká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 ze smyslů mají chudozubí nejvyvinutější?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zrak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sluch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čich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hmat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203598"/>
            <a:ext cx="7344816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cs.wikipedia.org/wiki/My%C5%A1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en.wikipedia.org/wiki/Sloth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://www.biolib.cz/cz/taxonimage/id11910/?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taxonid=31899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cs.wikipedia.org/wiki/Soubor:Squirrel_germany.jpg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www.naturfoto.cz/hrabos-polni-fotografie-11508.html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://www.zoobrno.cz/cs/ochrana-prirody/ochrana-fauny-v-cr/bobr-evropsky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cs.wikipedia.org/wiki/Soubor:Myresluger.jpg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http://oko.yin.cz/2/pasovec-devitipasy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www.gymta.cz/kabinety/kab_biologie/videoatlas/savci/chudozubi.html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cs.wikipedia.org/wiki/Soubor:Bristol.zoo.capybara.arp.jpg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cs.wikipedia.org/wiki/Soubor:Roofrat_Hagenbeck_02.jpg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cs.wikipedia.org/wiki/Soubor:WildRat.jpg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cs.wikipedia.org/wiki/Mor%C4%8De_dom%C3%A1c%C3%AD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worldnaturephoto.com/galerie/zoo/zoo-hlodavci-zoo-rodents-zoo-nagetiere/8849-dikobraz-srstnatonosy-hystrix-indica-indian-crested-porcupine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</a:t>
            </a:r>
          </a:p>
          <a:p>
            <a:pPr marL="228600" indent="-228600">
              <a:buAutoNum type="arabicPeriod" startAt="7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</TotalTime>
  <Words>1083</Words>
  <Application>Microsoft Office PowerPoint</Application>
  <PresentationFormat>Předvádění na obrazovce (16:9)</PresentationFormat>
  <Paragraphs>214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31.1 Hlodavci, chudozubí</vt:lpstr>
      <vt:lpstr>31.2 Co už víš? </vt:lpstr>
      <vt:lpstr>31.3 Jaké věci se dozvíme o hlodavcích?</vt:lpstr>
      <vt:lpstr>31.4 Jaké věci se dozvíme o chudozubých?</vt:lpstr>
      <vt:lpstr>31.5 Procvičení a příklady</vt:lpstr>
      <vt:lpstr>31.6 Další zástupci hlodavců</vt:lpstr>
      <vt:lpstr>31.7 CLIL</vt:lpstr>
      <vt:lpstr>31.8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484</cp:revision>
  <dcterms:created xsi:type="dcterms:W3CDTF">2010-10-18T18:21:56Z</dcterms:created>
  <dcterms:modified xsi:type="dcterms:W3CDTF">2012-09-15T16:05:49Z</dcterms:modified>
</cp:coreProperties>
</file>