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D42C"/>
    <a:srgbClr val="FFFF00"/>
    <a:srgbClr val="308406"/>
    <a:srgbClr val="813763"/>
    <a:srgbClr val="FFFF99"/>
    <a:srgbClr val="FF7C80"/>
    <a:srgbClr val="00FFFF"/>
    <a:srgbClr val="A6A200"/>
    <a:srgbClr val="CCFF33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32" autoAdjust="0"/>
    <p:restoredTop sz="94676" autoAdjust="0"/>
  </p:normalViewPr>
  <p:slideViewPr>
    <p:cSldViewPr>
      <p:cViewPr>
        <p:scale>
          <a:sx n="82" d="100"/>
          <a:sy n="82" d="100"/>
        </p:scale>
        <p:origin x="-1104" y="-18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23.8.2012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23.8.2012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Víte, kdo</a:t>
            </a:r>
            <a:r>
              <a:rPr lang="cs-CZ" baseline="0" dirty="0" smtClean="0"/>
              <a:t> způsobuje angínu, chřipku, nebo neštovice?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23.8.2012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23.8.2012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23.8.2012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23.8.2012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23.8.2012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23.8.2012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23.8.2012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23.8.2012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23.8.2012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23.8.2012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23.8.2012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4000"/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23.8.2012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9.jpeg"/><Relationship Id="rId7" Type="http://schemas.openxmlformats.org/officeDocument/2006/relationships/image" Target="../media/image21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20.png"/><Relationship Id="rId4" Type="http://schemas.microsoft.com/office/2007/relationships/hdphoto" Target="../media/hdphoto2.wdp"/><Relationship Id="rId9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iolib.cz/cz/taxonimage/id2148/?taxonid=2287" TargetMode="External"/><Relationship Id="rId13" Type="http://schemas.openxmlformats.org/officeDocument/2006/relationships/hyperlink" Target="http://netopyrci.wz.cz/echolokace.html" TargetMode="External"/><Relationship Id="rId3" Type="http://schemas.openxmlformats.org/officeDocument/2006/relationships/hyperlink" Target="http://cs.wikipedia.org/wiki/Soubor:Erinaceus_europaeus_LC0119.jpg" TargetMode="External"/><Relationship Id="rId7" Type="http://schemas.openxmlformats.org/officeDocument/2006/relationships/hyperlink" Target="http://snailbird.com/2007/07/a-bit-batty/" TargetMode="External"/><Relationship Id="rId12" Type="http://schemas.openxmlformats.org/officeDocument/2006/relationships/hyperlink" Target="http://www.biolib.cz/cz/taxonimage/id12033/" TargetMode="External"/><Relationship Id="rId17" Type="http://schemas.openxmlformats.org/officeDocument/2006/relationships/hyperlink" Target="http://czpohadka.blogspot.cz/2011/10/krtek-myska-krtek-and-mouse.html" TargetMode="External"/><Relationship Id="rId2" Type="http://schemas.openxmlformats.org/officeDocument/2006/relationships/hyperlink" Target="http://www.naturfoto.cz/krtek-obecny-fotografie-1504.html" TargetMode="External"/><Relationship Id="rId16" Type="http://schemas.openxmlformats.org/officeDocument/2006/relationships/hyperlink" Target="http://www.gamescartoon.org/category/21/Batman-Games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iki/Soubor:Myotis.jpg" TargetMode="External"/><Relationship Id="rId11" Type="http://schemas.openxmlformats.org/officeDocument/2006/relationships/hyperlink" Target="http://lucienne.bloguje.cz/tema-5-jeden-cumacek.php" TargetMode="External"/><Relationship Id="rId5" Type="http://schemas.openxmlformats.org/officeDocument/2006/relationships/hyperlink" Target="http://ucivo.webnode.cz/album/hmyzozravci-letuchy-letouni/belozubka-nejmensi-hmyzozravci-jpg/" TargetMode="External"/><Relationship Id="rId15" Type="http://schemas.openxmlformats.org/officeDocument/2006/relationships/hyperlink" Target="http://en.wikipedia.org/wiki/File:Myotis-myotis-skeleton.jpg" TargetMode="External"/><Relationship Id="rId10" Type="http://schemas.openxmlformats.org/officeDocument/2006/relationships/hyperlink" Target="http://www.biolib.cz/cz/image/id113143/" TargetMode="External"/><Relationship Id="rId4" Type="http://schemas.openxmlformats.org/officeDocument/2006/relationships/hyperlink" Target="http://zivotniprostredi.koprivnice.org/gimage.php?idx=557" TargetMode="External"/><Relationship Id="rId9" Type="http://schemas.openxmlformats.org/officeDocument/2006/relationships/hyperlink" Target="http://vkskaut.blog.cz/0703/krtek-obecny" TargetMode="External"/><Relationship Id="rId14" Type="http://schemas.openxmlformats.org/officeDocument/2006/relationships/hyperlink" Target="http://akinvero.rajce.idnes.cz/poznavacka_savci-sv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508" y="492443"/>
            <a:ext cx="3610388" cy="594066"/>
          </a:xfrm>
        </p:spPr>
        <p:txBody>
          <a:bodyPr>
            <a:normAutofit fontScale="90000"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30.1 Hmyzožravci, letouni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Michal Burian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71" y="4558724"/>
            <a:ext cx="3029719" cy="553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98025"/>
            <a:ext cx="3220864" cy="168405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648326"/>
            <a:ext cx="2448272" cy="183314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59582"/>
            <a:ext cx="2448272" cy="1852034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478" y="1635646"/>
            <a:ext cx="2707153" cy="1804768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5" y="2632107"/>
            <a:ext cx="2249225" cy="1849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688800"/>
              </p:ext>
            </p:extLst>
          </p:nvPr>
        </p:nvGraphicFramePr>
        <p:xfrm>
          <a:off x="1043608" y="1275606"/>
          <a:ext cx="7272808" cy="324997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Michal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Burian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06/2012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8.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Hmyzožravci, letouni, ježek, krtek,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rejsek, netopýr, kaloň, echolokace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zabývající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se řády hmyzožravců a letounů, jejich vybranými zástupci a tím, kde žijí a čím se živí.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Nadpis 1"/>
          <p:cNvSpPr txBox="1">
            <a:spLocks/>
          </p:cNvSpPr>
          <p:nvPr/>
        </p:nvSpPr>
        <p:spPr>
          <a:xfrm>
            <a:off x="20151" y="498603"/>
            <a:ext cx="2916832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30.10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37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2411760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30.2 Co už víš?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-1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3" name="TextovéPole 172"/>
          <p:cNvSpPr txBox="1"/>
          <p:nvPr/>
        </p:nvSpPr>
        <p:spPr>
          <a:xfrm>
            <a:off x="4373978" y="4316194"/>
            <a:ext cx="4626902" cy="76944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rgbClr val="30840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cs-CZ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myzožravci </a:t>
            </a:r>
            <a:r>
              <a:rPr lang="cs-CZ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letouni</a:t>
            </a:r>
            <a:r>
              <a:rPr lang="cs-CZ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CO MAJÍ SPOLEČNÉHO? </a:t>
            </a:r>
          </a:p>
          <a:p>
            <a:pPr marL="285750" indent="-285750" algn="ctr">
              <a:buFontTx/>
              <a:buChar char="-"/>
            </a:pPr>
            <a:r>
              <a:rPr lang="cs-CZ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ž</a:t>
            </a:r>
            <a:r>
              <a:rPr lang="cs-CZ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iví se hmyzem</a:t>
            </a:r>
          </a:p>
          <a:p>
            <a:pPr marL="285750" indent="-285750" algn="ctr">
              <a:buFontTx/>
              <a:buChar char="-"/>
            </a:pPr>
            <a:r>
              <a:rPr lang="cs-CZ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ktivní jsou hlavně za šera a v noci</a:t>
            </a:r>
            <a:endParaRPr lang="cs-CZ" sz="1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" name="Obrázek 10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09" y="2124506"/>
            <a:ext cx="3781704" cy="2831551"/>
          </a:xfrm>
          <a:prstGeom prst="rect">
            <a:avLst/>
          </a:prstGeom>
        </p:spPr>
      </p:pic>
      <p:pic>
        <p:nvPicPr>
          <p:cNvPr id="103" name="Obrázek 10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016" y="667297"/>
            <a:ext cx="4837015" cy="2529068"/>
          </a:xfrm>
          <a:prstGeom prst="rect">
            <a:avLst/>
          </a:prstGeom>
        </p:spPr>
      </p:pic>
      <p:sp>
        <p:nvSpPr>
          <p:cNvPr id="104" name="Zaoblený obdélník 103"/>
          <p:cNvSpPr/>
          <p:nvPr/>
        </p:nvSpPr>
        <p:spPr>
          <a:xfrm>
            <a:off x="2195736" y="4140810"/>
            <a:ext cx="1691050" cy="738951"/>
          </a:xfrm>
          <a:prstGeom prst="roundRect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00" dirty="0" smtClean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2000" b="1" dirty="0" smtClean="0">
                <a:solidFill>
                  <a:srgbClr val="8137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hmyzožravci</a:t>
            </a:r>
          </a:p>
          <a:p>
            <a:pPr algn="ctr"/>
            <a:endParaRPr lang="cs-CZ" sz="400" b="1" dirty="0" smtClean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TextovéPole 104"/>
          <p:cNvSpPr txBox="1"/>
          <p:nvPr/>
        </p:nvSpPr>
        <p:spPr>
          <a:xfrm>
            <a:off x="0" y="2240416"/>
            <a:ext cx="1678264" cy="307777"/>
          </a:xfrm>
          <a:prstGeom prst="rect">
            <a:avLst/>
          </a:prstGeom>
          <a:solidFill>
            <a:srgbClr val="FFC000"/>
          </a:solidFill>
          <a:ln w="38100">
            <a:solidFill>
              <a:srgbClr val="30840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Rodí živá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mláďata.</a:t>
            </a:r>
            <a:endParaRPr lang="cs-C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TextovéPole 106"/>
          <p:cNvSpPr txBox="1"/>
          <p:nvPr/>
        </p:nvSpPr>
        <p:spPr>
          <a:xfrm>
            <a:off x="3068131" y="1549809"/>
            <a:ext cx="1512169" cy="523220"/>
          </a:xfrm>
          <a:prstGeom prst="rect">
            <a:avLst/>
          </a:prstGeom>
          <a:solidFill>
            <a:srgbClr val="FFC000"/>
          </a:solidFill>
          <a:ln w="38100">
            <a:solidFill>
              <a:srgbClr val="30840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Patří mezi ně krtek a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ježek.</a:t>
            </a:r>
            <a:endParaRPr lang="cs-C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8" name="Přímá spojnice 107"/>
          <p:cNvCxnSpPr>
            <a:stCxn id="104" idx="0"/>
            <a:endCxn id="105" idx="3"/>
          </p:cNvCxnSpPr>
          <p:nvPr/>
        </p:nvCxnSpPr>
        <p:spPr>
          <a:xfrm flipH="1" flipV="1">
            <a:off x="1678264" y="2394305"/>
            <a:ext cx="1362997" cy="1746505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Přímá spojnice 108"/>
          <p:cNvCxnSpPr>
            <a:stCxn id="104" idx="0"/>
            <a:endCxn id="107" idx="2"/>
          </p:cNvCxnSpPr>
          <p:nvPr/>
        </p:nvCxnSpPr>
        <p:spPr>
          <a:xfrm flipV="1">
            <a:off x="3041261" y="2073029"/>
            <a:ext cx="782955" cy="2067781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ovéPole 109"/>
          <p:cNvSpPr txBox="1"/>
          <p:nvPr/>
        </p:nvSpPr>
        <p:spPr>
          <a:xfrm>
            <a:off x="467544" y="1124232"/>
            <a:ext cx="2421440" cy="738664"/>
          </a:xfrm>
          <a:prstGeom prst="rect">
            <a:avLst/>
          </a:prstGeom>
          <a:solidFill>
            <a:srgbClr val="FFC000"/>
          </a:solidFill>
          <a:ln w="38100">
            <a:solidFill>
              <a:srgbClr val="30840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Živí se hmyzem, ale i jinými bezobratlými živočichy (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žížalami, slimáky,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hlemýždi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cs-C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5" name="Přímá spojnice 114"/>
          <p:cNvCxnSpPr>
            <a:stCxn id="104" idx="0"/>
            <a:endCxn id="110" idx="2"/>
          </p:cNvCxnSpPr>
          <p:nvPr/>
        </p:nvCxnSpPr>
        <p:spPr>
          <a:xfrm flipH="1" flipV="1">
            <a:off x="1678264" y="1862896"/>
            <a:ext cx="1362997" cy="2277914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Zaoblený obdélník 115"/>
          <p:cNvSpPr/>
          <p:nvPr/>
        </p:nvSpPr>
        <p:spPr>
          <a:xfrm>
            <a:off x="7293831" y="519156"/>
            <a:ext cx="1691050" cy="738951"/>
          </a:xfrm>
          <a:prstGeom prst="round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letouni</a:t>
            </a:r>
          </a:p>
          <a:p>
            <a:pPr algn="ctr"/>
            <a:endParaRPr lang="cs-CZ" sz="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TextovéPole 117"/>
          <p:cNvSpPr txBox="1"/>
          <p:nvPr/>
        </p:nvSpPr>
        <p:spPr>
          <a:xfrm>
            <a:off x="7820521" y="2673145"/>
            <a:ext cx="1323479" cy="523220"/>
          </a:xfrm>
          <a:prstGeom prst="rect">
            <a:avLst/>
          </a:prstGeom>
          <a:solidFill>
            <a:srgbClr val="92D050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Patří mezi ně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netopýři.</a:t>
            </a:r>
            <a:endParaRPr lang="cs-C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9" name="Přímá spojnice 118"/>
          <p:cNvCxnSpPr>
            <a:stCxn id="118" idx="0"/>
            <a:endCxn id="116" idx="2"/>
          </p:cNvCxnSpPr>
          <p:nvPr/>
        </p:nvCxnSpPr>
        <p:spPr>
          <a:xfrm flipH="1" flipV="1">
            <a:off x="8139356" y="1258107"/>
            <a:ext cx="342905" cy="1415038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ovéPole 119"/>
          <p:cNvSpPr txBox="1"/>
          <p:nvPr/>
        </p:nvSpPr>
        <p:spPr>
          <a:xfrm>
            <a:off x="6350324" y="3484561"/>
            <a:ext cx="2160486" cy="738664"/>
          </a:xfrm>
          <a:prstGeom prst="rect">
            <a:avLst/>
          </a:prstGeom>
          <a:solidFill>
            <a:srgbClr val="92D050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Používají zvláštní ultrazvukový systém pro orientaci v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prostoru.</a:t>
            </a:r>
            <a:endParaRPr lang="cs-C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1" name="Přímá spojnice 120"/>
          <p:cNvCxnSpPr>
            <a:stCxn id="120" idx="0"/>
            <a:endCxn id="116" idx="2"/>
          </p:cNvCxnSpPr>
          <p:nvPr/>
        </p:nvCxnSpPr>
        <p:spPr>
          <a:xfrm flipV="1">
            <a:off x="7430567" y="1258107"/>
            <a:ext cx="708789" cy="2226454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ovéPole 124"/>
          <p:cNvSpPr txBox="1"/>
          <p:nvPr/>
        </p:nvSpPr>
        <p:spPr>
          <a:xfrm>
            <a:off x="4355976" y="2941261"/>
            <a:ext cx="1846834" cy="954107"/>
          </a:xfrm>
          <a:prstGeom prst="rect">
            <a:avLst/>
          </a:prstGeom>
          <a:solidFill>
            <a:srgbClr val="92D050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Od ostatních savců se liší stavbou těla – mají křídla – jako jediní savci umí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létat.</a:t>
            </a:r>
            <a:endParaRPr lang="cs-C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6" name="Přímá spojnice 125"/>
          <p:cNvCxnSpPr>
            <a:stCxn id="125" idx="0"/>
            <a:endCxn id="116" idx="2"/>
          </p:cNvCxnSpPr>
          <p:nvPr/>
        </p:nvCxnSpPr>
        <p:spPr>
          <a:xfrm flipV="1">
            <a:off x="5279393" y="1258107"/>
            <a:ext cx="2859963" cy="1683154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 animBg="1"/>
      <p:bldP spid="116" grpId="0" animBg="1"/>
      <p:bldP spid="118" grpId="0" animBg="1"/>
      <p:bldP spid="120" grpId="0" animBg="1"/>
      <p:bldP spid="1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300192" cy="594066"/>
          </a:xfrm>
        </p:spPr>
        <p:txBody>
          <a:bodyPr>
            <a:normAutofit fontScale="90000"/>
          </a:bodyPr>
          <a:lstStyle/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30.3 Jaké věci se dozvíme o hmyzožravcích?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ovéPole 62"/>
          <p:cNvSpPr txBox="1"/>
          <p:nvPr/>
        </p:nvSpPr>
        <p:spPr>
          <a:xfrm>
            <a:off x="3437911" y="1032193"/>
            <a:ext cx="1482730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rgbClr val="813763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myzožravci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Přímá spojnice 25"/>
          <p:cNvCxnSpPr>
            <a:stCxn id="30" idx="3"/>
            <a:endCxn id="63" idx="1"/>
          </p:cNvCxnSpPr>
          <p:nvPr/>
        </p:nvCxnSpPr>
        <p:spPr>
          <a:xfrm flipV="1">
            <a:off x="2844483" y="1216859"/>
            <a:ext cx="593428" cy="405427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ovéPole 26"/>
          <p:cNvSpPr txBox="1"/>
          <p:nvPr/>
        </p:nvSpPr>
        <p:spPr>
          <a:xfrm>
            <a:off x="6284065" y="1304578"/>
            <a:ext cx="2306309" cy="52322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mimořádně žraví – živí se bezobratlými (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hl. hmyzem)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899592" y="1468397"/>
            <a:ext cx="1944891" cy="307777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rodí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holá, slepá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mláďata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6093524" y="857880"/>
            <a:ext cx="2687393" cy="307777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úplný, nerozlišený, ale ostrý chrup</a:t>
            </a:r>
          </a:p>
        </p:txBody>
      </p:sp>
      <p:cxnSp>
        <p:nvCxnSpPr>
          <p:cNvPr id="16" name="Přímá spojnice 15"/>
          <p:cNvCxnSpPr>
            <a:stCxn id="63" idx="3"/>
            <a:endCxn id="31" idx="1"/>
          </p:cNvCxnSpPr>
          <p:nvPr/>
        </p:nvCxnSpPr>
        <p:spPr>
          <a:xfrm flipV="1">
            <a:off x="4920641" y="1011769"/>
            <a:ext cx="1172883" cy="20509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>
            <a:stCxn id="63" idx="3"/>
            <a:endCxn id="27" idx="1"/>
          </p:cNvCxnSpPr>
          <p:nvPr/>
        </p:nvCxnSpPr>
        <p:spPr>
          <a:xfrm>
            <a:off x="4920641" y="1216859"/>
            <a:ext cx="1363424" cy="349329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/>
          <p:cNvCxnSpPr>
            <a:stCxn id="36" idx="3"/>
            <a:endCxn id="63" idx="1"/>
          </p:cNvCxnSpPr>
          <p:nvPr/>
        </p:nvCxnSpPr>
        <p:spPr>
          <a:xfrm>
            <a:off x="2741229" y="1114456"/>
            <a:ext cx="696682" cy="102403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ovéPole 35"/>
          <p:cNvSpPr txBox="1"/>
          <p:nvPr/>
        </p:nvSpPr>
        <p:spPr>
          <a:xfrm>
            <a:off x="343399" y="960567"/>
            <a:ext cx="2397830" cy="307777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ejprimitivnější starobylý řád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Obrázek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664" y="2053481"/>
            <a:ext cx="2544672" cy="1995695"/>
          </a:xfrm>
          <a:prstGeom prst="rect">
            <a:avLst/>
          </a:prstGeom>
        </p:spPr>
      </p:pic>
      <p:sp>
        <p:nvSpPr>
          <p:cNvPr id="39" name="TextovéPole 38"/>
          <p:cNvSpPr txBox="1"/>
          <p:nvPr/>
        </p:nvSpPr>
        <p:spPr>
          <a:xfrm>
            <a:off x="3141197" y="1940194"/>
            <a:ext cx="1016819" cy="523220"/>
          </a:xfrm>
          <a:prstGeom prst="rect">
            <a:avLst/>
          </a:prstGeom>
          <a:solidFill>
            <a:srgbClr val="FFC000"/>
          </a:solidFill>
          <a:ln w="38100">
            <a:solidFill>
              <a:srgbClr val="813763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rtek 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obecný</a:t>
            </a:r>
            <a:endParaRPr lang="cs-C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" name="Obrázek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80" y="2040086"/>
            <a:ext cx="2610015" cy="2120135"/>
          </a:xfrm>
          <a:prstGeom prst="rect">
            <a:avLst/>
          </a:prstGeom>
        </p:spPr>
      </p:pic>
      <p:sp>
        <p:nvSpPr>
          <p:cNvPr id="42" name="TextovéPole 41"/>
          <p:cNvSpPr txBox="1"/>
          <p:nvPr/>
        </p:nvSpPr>
        <p:spPr>
          <a:xfrm>
            <a:off x="47731" y="1866405"/>
            <a:ext cx="1016819" cy="523220"/>
          </a:xfrm>
          <a:prstGeom prst="rect">
            <a:avLst/>
          </a:prstGeom>
          <a:solidFill>
            <a:srgbClr val="FFC000"/>
          </a:solidFill>
          <a:ln w="38100">
            <a:solidFill>
              <a:srgbClr val="813763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ežek 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obecný</a:t>
            </a:r>
            <a:endParaRPr lang="cs-C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122691" y="4049176"/>
            <a:ext cx="2839246" cy="954107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ostny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na hřbetě,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2-3 cm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, schopnost svinout se v nebezpečí do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klubíčka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v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 zimě upadá do zimního spánku, večer loví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hmyz</a:t>
            </a:r>
          </a:p>
        </p:txBody>
      </p:sp>
      <p:pic>
        <p:nvPicPr>
          <p:cNvPr id="41" name="Obrázek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524" y="2128015"/>
            <a:ext cx="3028319" cy="2207920"/>
          </a:xfrm>
          <a:prstGeom prst="rect">
            <a:avLst/>
          </a:prstGeom>
        </p:spPr>
      </p:pic>
      <p:sp>
        <p:nvSpPr>
          <p:cNvPr id="46" name="TextovéPole 45"/>
          <p:cNvSpPr txBox="1"/>
          <p:nvPr/>
        </p:nvSpPr>
        <p:spPr>
          <a:xfrm>
            <a:off x="6732240" y="4049176"/>
            <a:ext cx="2244873" cy="954107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ž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ije v křovinách, na polích, na lukách</a:t>
            </a:r>
          </a:p>
          <a:p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enně sežere tolik, co sám váží</a:t>
            </a:r>
            <a:endParaRPr lang="cs-CZ" sz="1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ovéPole 46"/>
          <p:cNvSpPr txBox="1"/>
          <p:nvPr/>
        </p:nvSpPr>
        <p:spPr>
          <a:xfrm>
            <a:off x="6106736" y="2005926"/>
            <a:ext cx="1016819" cy="523220"/>
          </a:xfrm>
          <a:prstGeom prst="rect">
            <a:avLst/>
          </a:prstGeom>
          <a:solidFill>
            <a:srgbClr val="FFC000"/>
          </a:solidFill>
          <a:ln w="38100">
            <a:solidFill>
              <a:srgbClr val="813763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ejsek 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obecný</a:t>
            </a:r>
            <a:endParaRPr lang="cs-C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ovéPole 47"/>
          <p:cNvSpPr txBox="1"/>
          <p:nvPr/>
        </p:nvSpPr>
        <p:spPr>
          <a:xfrm>
            <a:off x="3089570" y="3725861"/>
            <a:ext cx="3301525" cy="1384995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válcovité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tělo,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12 cm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, přední končetiny uzpůsobené hrabání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žije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pod zemí, vytváří mohutná podzemní bludiště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přebytečná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hlína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krtinec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sluchem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a čichem vyhledává hmyz, larvy, ještěrky, myši, žáby,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žížaly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ovéPole 48"/>
          <p:cNvSpPr txBox="1"/>
          <p:nvPr/>
        </p:nvSpPr>
        <p:spPr>
          <a:xfrm>
            <a:off x="3461827" y="1572677"/>
            <a:ext cx="2220345" cy="307777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lavně Evropa, Asie, Afrika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0" name="Přímá spojnice 49"/>
          <p:cNvCxnSpPr>
            <a:stCxn id="49" idx="0"/>
            <a:endCxn id="63" idx="2"/>
          </p:cNvCxnSpPr>
          <p:nvPr/>
        </p:nvCxnSpPr>
        <p:spPr>
          <a:xfrm flipH="1" flipV="1">
            <a:off x="4179276" y="1401525"/>
            <a:ext cx="392724" cy="171152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2" grpId="0" animBg="1"/>
      <p:bldP spid="43" grpId="0" animBg="1"/>
      <p:bldP spid="46" grpId="0" animBg="1"/>
      <p:bldP spid="47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395192"/>
            <a:ext cx="565652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30.4 Jaké věci se dozvíme o letounech?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3905848" y="1157564"/>
            <a:ext cx="1262093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rgbClr val="813763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letouni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Přímá spojnice 29"/>
          <p:cNvCxnSpPr>
            <a:stCxn id="17" idx="3"/>
            <a:endCxn id="23" idx="1"/>
          </p:cNvCxnSpPr>
          <p:nvPr/>
        </p:nvCxnSpPr>
        <p:spPr>
          <a:xfrm>
            <a:off x="3118335" y="1168467"/>
            <a:ext cx="787513" cy="173763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539552" y="906857"/>
            <a:ext cx="2578783" cy="52322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sou většinou malí, ale největší z nich mají rozpětí křídel až 1,5 m</a:t>
            </a:r>
            <a:endParaRPr lang="cs-CZ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6228184" y="1265286"/>
            <a:ext cx="2714415" cy="52322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cs-CZ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chladu a zimě upadají do spánku, nejčastěji v jeskyních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250217" y="1526896"/>
            <a:ext cx="3157452" cy="52322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orientují </a:t>
            </a:r>
            <a:r>
              <a:rPr lang="cs-CZ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 díky ultrazvukovým </a:t>
            </a:r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signálům   - tzv. </a:t>
            </a:r>
            <a:r>
              <a:rPr lang="cs-CZ" sz="1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echolokace </a:t>
            </a:r>
            <a:endParaRPr lang="cs-CZ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5941075" y="652375"/>
            <a:ext cx="2592288" cy="52322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živí </a:t>
            </a:r>
            <a:r>
              <a:rPr lang="cs-CZ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hmyzem - </a:t>
            </a:r>
            <a:r>
              <a:rPr lang="cs-CZ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chytají jej v </a:t>
            </a:r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letu, ale kaloni se živí ovocem</a:t>
            </a:r>
            <a:endParaRPr lang="cs-CZ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Přímá spojnice 21"/>
          <p:cNvCxnSpPr>
            <a:stCxn id="23" idx="3"/>
            <a:endCxn id="18" idx="1"/>
          </p:cNvCxnSpPr>
          <p:nvPr/>
        </p:nvCxnSpPr>
        <p:spPr>
          <a:xfrm>
            <a:off x="5167941" y="1342230"/>
            <a:ext cx="1060243" cy="184666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>
            <a:stCxn id="20" idx="1"/>
            <a:endCxn id="23" idx="3"/>
          </p:cNvCxnSpPr>
          <p:nvPr/>
        </p:nvCxnSpPr>
        <p:spPr>
          <a:xfrm flipH="1">
            <a:off x="5167941" y="913985"/>
            <a:ext cx="773134" cy="428245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>
            <a:stCxn id="19" idx="3"/>
            <a:endCxn id="23" idx="1"/>
          </p:cNvCxnSpPr>
          <p:nvPr/>
        </p:nvCxnSpPr>
        <p:spPr>
          <a:xfrm flipV="1">
            <a:off x="3407669" y="1342230"/>
            <a:ext cx="498179" cy="446276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ovéPole 40"/>
          <p:cNvSpPr txBox="1"/>
          <p:nvPr/>
        </p:nvSpPr>
        <p:spPr>
          <a:xfrm>
            <a:off x="4373105" y="1896227"/>
            <a:ext cx="3572162" cy="30777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pí zavěšeni hlavou dolů a zabaleni do křídel</a:t>
            </a:r>
            <a:endParaRPr lang="cs-CZ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2" name="Přímá spojnice 41"/>
          <p:cNvCxnSpPr>
            <a:stCxn id="23" idx="2"/>
            <a:endCxn id="41" idx="0"/>
          </p:cNvCxnSpPr>
          <p:nvPr/>
        </p:nvCxnSpPr>
        <p:spPr>
          <a:xfrm>
            <a:off x="4536895" y="1526896"/>
            <a:ext cx="1622291" cy="369331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Obrázek 3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65" b="94372" l="0" r="997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34" y="2171663"/>
            <a:ext cx="3571875" cy="220027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</p:pic>
      <p:sp>
        <p:nvSpPr>
          <p:cNvPr id="48" name="Obdélník 47"/>
          <p:cNvSpPr/>
          <p:nvPr/>
        </p:nvSpPr>
        <p:spPr>
          <a:xfrm>
            <a:off x="158719" y="4210038"/>
            <a:ext cx="3837103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txBody>
          <a:bodyPr wrap="square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áš největší a jeden z nejhojněji se vyskytujících netopýrů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 Evropa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oční lovec hmyzu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 hnízdí i ve starých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sklepech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domech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ovéPole 52"/>
          <p:cNvSpPr txBox="1"/>
          <p:nvPr/>
        </p:nvSpPr>
        <p:spPr>
          <a:xfrm>
            <a:off x="296918" y="2204004"/>
            <a:ext cx="1016819" cy="523220"/>
          </a:xfrm>
          <a:prstGeom prst="rect">
            <a:avLst/>
          </a:prstGeom>
          <a:solidFill>
            <a:srgbClr val="FFC000"/>
          </a:solidFill>
          <a:ln w="38100">
            <a:solidFill>
              <a:srgbClr val="813763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etopýr 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velký</a:t>
            </a:r>
            <a:endParaRPr lang="cs-C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Obrázek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389" y="2387651"/>
            <a:ext cx="2653174" cy="1979981"/>
          </a:xfrm>
          <a:prstGeom prst="rect">
            <a:avLst/>
          </a:prstGeom>
        </p:spPr>
      </p:pic>
      <p:pic>
        <p:nvPicPr>
          <p:cNvPr id="37" name="Obrázek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424" y="2387651"/>
            <a:ext cx="1513091" cy="2057612"/>
          </a:xfrm>
          <a:prstGeom prst="rect">
            <a:avLst/>
          </a:prstGeom>
        </p:spPr>
      </p:pic>
      <p:sp>
        <p:nvSpPr>
          <p:cNvPr id="54" name="TextovéPole 53"/>
          <p:cNvSpPr txBox="1"/>
          <p:nvPr/>
        </p:nvSpPr>
        <p:spPr>
          <a:xfrm>
            <a:off x="4278158" y="2233763"/>
            <a:ext cx="1221274" cy="307777"/>
          </a:xfrm>
          <a:prstGeom prst="rect">
            <a:avLst/>
          </a:prstGeom>
          <a:solidFill>
            <a:srgbClr val="FFC000"/>
          </a:solidFill>
          <a:ln w="38100">
            <a:solidFill>
              <a:srgbClr val="813763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aloň 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jedlý</a:t>
            </a:r>
            <a:endParaRPr lang="cs-C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Obdélník 54"/>
          <p:cNvSpPr/>
          <p:nvPr/>
        </p:nvSpPr>
        <p:spPr>
          <a:xfrm>
            <a:off x="4583443" y="4252975"/>
            <a:ext cx="2229238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txBody>
          <a:bodyPr wrap="square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 vel. až 40 cm, rozpětí až 1,5 m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 hlavou připomíná psa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 živí se převážně plody (ovoce)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Afrika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JV Asie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ovéPole 55"/>
          <p:cNvSpPr txBox="1"/>
          <p:nvPr/>
        </p:nvSpPr>
        <p:spPr>
          <a:xfrm>
            <a:off x="7461833" y="2233763"/>
            <a:ext cx="1510517" cy="307777"/>
          </a:xfrm>
          <a:prstGeom prst="rect">
            <a:avLst/>
          </a:prstGeom>
          <a:solidFill>
            <a:srgbClr val="FFC000"/>
          </a:solidFill>
          <a:ln w="38100">
            <a:solidFill>
              <a:srgbClr val="813763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aloň 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egyptský</a:t>
            </a:r>
            <a:endParaRPr lang="cs-C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12130" y="480067"/>
            <a:ext cx="4008066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30.5 Procvičení a příklady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Zaoblený obdélník 25"/>
          <p:cNvSpPr/>
          <p:nvPr/>
        </p:nvSpPr>
        <p:spPr>
          <a:xfrm>
            <a:off x="3923928" y="531932"/>
            <a:ext cx="4176464" cy="347695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a. Co mají hmyzožravci a letouni společného?</a:t>
            </a:r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5622651" y="931527"/>
            <a:ext cx="3518620" cy="58392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 Čím se letouni liší od ostatních savců? Čím jsou výjimeční?</a:t>
            </a:r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159532" y="1043471"/>
            <a:ext cx="2952327" cy="36004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c. Spoj živočicha s kontinentem.</a:t>
            </a:r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62" y="1588424"/>
            <a:ext cx="6289280" cy="3512341"/>
          </a:xfrm>
          <a:prstGeom prst="rect">
            <a:avLst/>
          </a:prstGeom>
        </p:spPr>
      </p:pic>
      <p:sp>
        <p:nvSpPr>
          <p:cNvPr id="22" name="Zaoblený obdélník 21"/>
          <p:cNvSpPr/>
          <p:nvPr/>
        </p:nvSpPr>
        <p:spPr>
          <a:xfrm>
            <a:off x="539552" y="1677822"/>
            <a:ext cx="1944216" cy="347695"/>
          </a:xfrm>
          <a:prstGeom prst="roundRect">
            <a:avLst/>
          </a:prstGeom>
          <a:gradFill flip="none" rotWithShape="1">
            <a:gsLst>
              <a:gs pos="0">
                <a:srgbClr val="C4D42C">
                  <a:shade val="30000"/>
                  <a:satMod val="115000"/>
                </a:srgbClr>
              </a:gs>
              <a:gs pos="50000">
                <a:srgbClr val="C4D42C">
                  <a:shade val="67500"/>
                  <a:satMod val="115000"/>
                </a:srgbClr>
              </a:gs>
              <a:gs pos="100000">
                <a:srgbClr val="C4D42C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aloň </a:t>
            </a:r>
            <a:r>
              <a:rPr lang="cs-CZ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jedlý</a:t>
            </a:r>
            <a:endParaRPr lang="cs-CZ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Zaoblený obdélník 22"/>
          <p:cNvSpPr/>
          <p:nvPr/>
        </p:nvSpPr>
        <p:spPr>
          <a:xfrm>
            <a:off x="2699792" y="1672115"/>
            <a:ext cx="1944216" cy="347695"/>
          </a:xfrm>
          <a:prstGeom prst="roundRect">
            <a:avLst/>
          </a:prstGeom>
          <a:gradFill flip="none" rotWithShape="1">
            <a:gsLst>
              <a:gs pos="0">
                <a:srgbClr val="C4D42C">
                  <a:shade val="30000"/>
                  <a:satMod val="115000"/>
                </a:srgbClr>
              </a:gs>
              <a:gs pos="50000">
                <a:srgbClr val="C4D42C">
                  <a:shade val="67500"/>
                  <a:satMod val="115000"/>
                </a:srgbClr>
              </a:gs>
              <a:gs pos="100000">
                <a:srgbClr val="C4D42C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cs-CZ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ežek </a:t>
            </a:r>
            <a:r>
              <a:rPr lang="cs-CZ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obecný</a:t>
            </a:r>
            <a:endParaRPr lang="cs-CZ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Zaoblený obdélník 23"/>
          <p:cNvSpPr/>
          <p:nvPr/>
        </p:nvSpPr>
        <p:spPr>
          <a:xfrm>
            <a:off x="4780025" y="1668342"/>
            <a:ext cx="1944216" cy="347695"/>
          </a:xfrm>
          <a:prstGeom prst="roundRect">
            <a:avLst/>
          </a:prstGeom>
          <a:gradFill flip="none" rotWithShape="1">
            <a:gsLst>
              <a:gs pos="0">
                <a:srgbClr val="C4D42C">
                  <a:shade val="30000"/>
                  <a:satMod val="115000"/>
                </a:srgbClr>
              </a:gs>
              <a:gs pos="50000">
                <a:srgbClr val="C4D42C">
                  <a:shade val="67500"/>
                  <a:satMod val="115000"/>
                </a:srgbClr>
              </a:gs>
              <a:gs pos="100000">
                <a:srgbClr val="C4D42C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etopýr </a:t>
            </a:r>
            <a:r>
              <a:rPr lang="cs-CZ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velký</a:t>
            </a:r>
            <a:endParaRPr lang="cs-CZ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Zaoblený obdélník 24"/>
          <p:cNvSpPr/>
          <p:nvPr/>
        </p:nvSpPr>
        <p:spPr>
          <a:xfrm>
            <a:off x="2801107" y="4706151"/>
            <a:ext cx="1944216" cy="347695"/>
          </a:xfrm>
          <a:prstGeom prst="roundRect">
            <a:avLst/>
          </a:prstGeom>
          <a:gradFill flip="none" rotWithShape="1">
            <a:gsLst>
              <a:gs pos="0">
                <a:srgbClr val="C4D42C">
                  <a:shade val="30000"/>
                  <a:satMod val="115000"/>
                </a:srgbClr>
              </a:gs>
              <a:gs pos="50000">
                <a:srgbClr val="C4D42C">
                  <a:shade val="67500"/>
                  <a:satMod val="115000"/>
                </a:srgbClr>
              </a:gs>
              <a:gs pos="100000">
                <a:srgbClr val="C4D42C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cs-CZ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ejsek </a:t>
            </a:r>
            <a:r>
              <a:rPr lang="cs-CZ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obecný</a:t>
            </a:r>
            <a:endParaRPr lang="cs-CZ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Přímá spojnice 26"/>
          <p:cNvCxnSpPr>
            <a:endCxn id="24" idx="2"/>
          </p:cNvCxnSpPr>
          <p:nvPr/>
        </p:nvCxnSpPr>
        <p:spPr>
          <a:xfrm flipV="1">
            <a:off x="3773215" y="2016037"/>
            <a:ext cx="1978918" cy="114669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>
            <a:stCxn id="23" idx="2"/>
          </p:cNvCxnSpPr>
          <p:nvPr/>
        </p:nvCxnSpPr>
        <p:spPr>
          <a:xfrm flipH="1">
            <a:off x="3491880" y="2019810"/>
            <a:ext cx="180020" cy="1142919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>
            <a:stCxn id="22" idx="2"/>
          </p:cNvCxnSpPr>
          <p:nvPr/>
        </p:nvCxnSpPr>
        <p:spPr>
          <a:xfrm>
            <a:off x="1511660" y="2025517"/>
            <a:ext cx="2070230" cy="1698361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>
            <a:endCxn id="25" idx="0"/>
          </p:cNvCxnSpPr>
          <p:nvPr/>
        </p:nvCxnSpPr>
        <p:spPr>
          <a:xfrm>
            <a:off x="3671900" y="3162729"/>
            <a:ext cx="101315" cy="154342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>
            <a:off x="3671900" y="2025517"/>
            <a:ext cx="1225823" cy="1050289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>
            <a:stCxn id="22" idx="2"/>
          </p:cNvCxnSpPr>
          <p:nvPr/>
        </p:nvCxnSpPr>
        <p:spPr>
          <a:xfrm>
            <a:off x="1511660" y="2025517"/>
            <a:ext cx="3780420" cy="1698361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30.6 Něco navíc pro šikovné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251520" y="1050870"/>
            <a:ext cx="4032448" cy="127727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4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Echolokace</a:t>
            </a:r>
            <a:r>
              <a:rPr lang="cs-CZ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– orientace v prostoru, dorozumívání</a:t>
            </a:r>
          </a:p>
          <a:p>
            <a:endParaRPr lang="cs-CZ" sz="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děj, kdy netopýr vydá zvuk o určité frekvenci (ultrazvuková vlna) – ten se odrazí od předmětu před ním a vrátí se zpět (ozvěna – echo) 	 =&gt; netopýr jej zachytí a orientuje se v prostoru</a:t>
            </a:r>
            <a:endParaRPr lang="cs-CZ" sz="1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89" y="2328143"/>
            <a:ext cx="4032945" cy="268863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745" y="1487084"/>
            <a:ext cx="2808312" cy="1816042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5364088" y="636448"/>
            <a:ext cx="3635127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ělozubka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nejmenší (hmyzožravci)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podle hmotnosti nejmenší známý savec 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váží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přibližně 2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gramy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délka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hlavy a trupu dosahuje od 35 do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48 mm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tělo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má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tmavé, zoubky bílé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J. Evropa, Afrika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993" y="3835400"/>
            <a:ext cx="1905000" cy="1308100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6119665" y="3466068"/>
            <a:ext cx="3024335" cy="73866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etopýrek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thajský (letouni)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podle velikosti nejmenší známý savec 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měří přibližně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3 cm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11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354" y="492443"/>
            <a:ext cx="1787341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30.7 CLIL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Biology</a:t>
            </a:r>
          </a:p>
          <a:p>
            <a:pPr algn="ctr"/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Zaoblený obdélníkový popisek 21"/>
          <p:cNvSpPr/>
          <p:nvPr/>
        </p:nvSpPr>
        <p:spPr>
          <a:xfrm>
            <a:off x="3122860" y="1711325"/>
            <a:ext cx="2238369" cy="1049624"/>
          </a:xfrm>
          <a:prstGeom prst="wedgeRoundRectCallout">
            <a:avLst>
              <a:gd name="adj1" fmla="val -111768"/>
              <a:gd name="adj2" fmla="val -77505"/>
              <a:gd name="adj3" fmla="val 16667"/>
            </a:avLst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Hey</a:t>
            </a:r>
            <a:r>
              <a:rPr lang="cs-CZ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/>
            <a:r>
              <a:rPr lang="cs-CZ" sz="1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Will</a:t>
            </a:r>
            <a:r>
              <a:rPr lang="cs-CZ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help</a:t>
            </a:r>
            <a:r>
              <a:rPr lang="cs-CZ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me</a:t>
            </a:r>
            <a:r>
              <a:rPr lang="cs-CZ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to beat  </a:t>
            </a:r>
            <a:r>
              <a:rPr lang="cs-CZ" sz="1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some</a:t>
            </a:r>
            <a:r>
              <a:rPr lang="cs-CZ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bad</a:t>
            </a:r>
            <a:r>
              <a:rPr lang="cs-CZ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guys</a:t>
            </a:r>
            <a:r>
              <a:rPr lang="cs-CZ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sz="1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tonight</a:t>
            </a:r>
            <a:r>
              <a:rPr lang="cs-CZ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555526"/>
            <a:ext cx="3096344" cy="336122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7" b="100000" l="1166" r="982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89" y="1055332"/>
            <a:ext cx="2655124" cy="3901406"/>
          </a:xfrm>
          <a:prstGeom prst="rect">
            <a:avLst/>
          </a:prstGeom>
        </p:spPr>
      </p:pic>
      <p:sp>
        <p:nvSpPr>
          <p:cNvPr id="26" name="Zaoblený obdélníkový popisek 25"/>
          <p:cNvSpPr/>
          <p:nvPr/>
        </p:nvSpPr>
        <p:spPr>
          <a:xfrm>
            <a:off x="3696900" y="699542"/>
            <a:ext cx="2016224" cy="848114"/>
          </a:xfrm>
          <a:prstGeom prst="wedgeRoundRectCallout">
            <a:avLst>
              <a:gd name="adj1" fmla="val 118682"/>
              <a:gd name="adj2" fmla="val -9887"/>
              <a:gd name="adj3" fmla="val 16667"/>
            </a:avLst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I´m</a:t>
            </a:r>
            <a:r>
              <a:rPr lang="cs-CZ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sorry</a:t>
            </a:r>
            <a:r>
              <a:rPr lang="cs-CZ" sz="160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Batman.   </a:t>
            </a:r>
            <a:r>
              <a:rPr lang="cs-CZ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cs-CZ" sz="1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can´t</a:t>
            </a:r>
            <a:r>
              <a:rPr lang="cs-CZ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1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I´m</a:t>
            </a:r>
            <a:r>
              <a:rPr lang="cs-CZ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too</a:t>
            </a:r>
            <a:r>
              <a:rPr lang="cs-CZ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tired</a:t>
            </a:r>
            <a:r>
              <a:rPr lang="cs-CZ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today</a:t>
            </a:r>
            <a:r>
              <a:rPr lang="cs-CZ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7" name="Zaoblený obdélník 26"/>
          <p:cNvSpPr/>
          <p:nvPr/>
        </p:nvSpPr>
        <p:spPr>
          <a:xfrm>
            <a:off x="2987823" y="3649561"/>
            <a:ext cx="3505565" cy="1419623"/>
          </a:xfrm>
          <a:prstGeom prst="roundRect">
            <a:avLst/>
          </a:prstGeom>
          <a:gradFill flip="none" rotWithShape="1">
            <a:gsLst>
              <a:gs pos="0">
                <a:srgbClr val="C4D42C">
                  <a:shade val="30000"/>
                  <a:satMod val="115000"/>
                </a:srgbClr>
              </a:gs>
              <a:gs pos="50000">
                <a:srgbClr val="C4D42C">
                  <a:shade val="67500"/>
                  <a:satMod val="115000"/>
                </a:srgbClr>
              </a:gs>
              <a:gs pos="100000">
                <a:srgbClr val="C4D42C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bat</a:t>
            </a:r>
            <a:r>
              <a:rPr lang="cs-CZ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	           mole</a:t>
            </a:r>
          </a:p>
          <a:p>
            <a:pPr algn="ctr"/>
            <a:r>
              <a:rPr lang="cs-CZ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hedgehog</a:t>
            </a:r>
            <a:endParaRPr lang="cs-CZ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cs-CZ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cs-CZ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cs-CZ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mik\AppData\Local\Microsoft\Windows\Temporary Internet Files\Content.IE5\HSJURUDN\MC900330420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693" y="4404350"/>
            <a:ext cx="1085823" cy="55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ik\AppData\Local\Microsoft\Windows\Temporary Internet Files\Content.IE5\IKAMWYAL\MC900305491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723" y="4202192"/>
            <a:ext cx="1041650" cy="47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331" y="4109633"/>
            <a:ext cx="908137" cy="873770"/>
          </a:xfrm>
          <a:prstGeom prst="rect">
            <a:avLst/>
          </a:prstGeom>
        </p:spPr>
      </p:pic>
      <p:sp>
        <p:nvSpPr>
          <p:cNvPr id="28" name="Zaoblený obdélníkový popisek 27"/>
          <p:cNvSpPr/>
          <p:nvPr/>
        </p:nvSpPr>
        <p:spPr>
          <a:xfrm>
            <a:off x="3602548" y="3075806"/>
            <a:ext cx="1894230" cy="728804"/>
          </a:xfrm>
          <a:prstGeom prst="wedgeRoundRectCallout">
            <a:avLst>
              <a:gd name="adj1" fmla="val 68398"/>
              <a:gd name="adj2" fmla="val 103816"/>
              <a:gd name="adj3" fmla="val 16667"/>
            </a:avLst>
          </a:prstGeom>
          <a:solidFill>
            <a:srgbClr val="C4D42C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about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Could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 go 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to beat 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some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bad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guys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30.8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23528" y="1995686"/>
            <a:ext cx="1640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91781" y="2427734"/>
            <a:ext cx="4398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956561"/>
              </p:ext>
            </p:extLst>
          </p:nvPr>
        </p:nvGraphicFramePr>
        <p:xfrm>
          <a:off x="2483768" y="627534"/>
          <a:ext cx="6565875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65875"/>
              </a:tblGrid>
              <a:tr h="370840">
                <a:tc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lang="cs-CZ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Čím jsou</a:t>
                      </a:r>
                      <a:r>
                        <a:rPr lang="cs-CZ" sz="13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netopýři výjimeční</a:t>
                      </a:r>
                      <a:r>
                        <a:rPr lang="cs-CZ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a. </a:t>
                      </a:r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Jako</a:t>
                      </a:r>
                      <a:r>
                        <a:rPr lang="cs-CZ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jediní savci p</a:t>
                      </a:r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oužívají </a:t>
                      </a:r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echolokaci.</a:t>
                      </a:r>
                      <a:endParaRPr lang="cs-CZ" sz="1200" b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b. </a:t>
                      </a:r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Jako</a:t>
                      </a:r>
                      <a:r>
                        <a:rPr lang="cs-CZ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jediní savci umí </a:t>
                      </a:r>
                      <a:r>
                        <a:rPr lang="cs-CZ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létat.</a:t>
                      </a:r>
                      <a:endParaRPr lang="cs-CZ" sz="1200" b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c. </a:t>
                      </a:r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Jako</a:t>
                      </a:r>
                      <a:r>
                        <a:rPr lang="cs-CZ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jediní savci v zimě upadají do zimního </a:t>
                      </a:r>
                      <a:r>
                        <a:rPr lang="cs-CZ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spánku.</a:t>
                      </a:r>
                      <a:endParaRPr lang="cs-CZ" sz="1200" b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d. </a:t>
                      </a:r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Ničím </a:t>
                      </a:r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nejsou </a:t>
                      </a:r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výjimeční.</a:t>
                      </a:r>
                      <a:endParaRPr lang="cs-CZ" sz="1200" b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cs-CZ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3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Čím je krtek užitečný…</a:t>
                      </a:r>
                      <a:r>
                        <a:rPr lang="cs-CZ" sz="1300" b="1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r>
                        <a:rPr lang="cs-CZ" sz="12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a. ryje zahradu</a:t>
                      </a:r>
                    </a:p>
                    <a:p>
                      <a:r>
                        <a:rPr lang="cs-CZ" sz="12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b. sbírá spadlá jablka</a:t>
                      </a:r>
                    </a:p>
                    <a:p>
                      <a:r>
                        <a:rPr lang="cs-CZ" sz="12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c. žere slimáky</a:t>
                      </a:r>
                    </a:p>
                    <a:p>
                      <a:r>
                        <a:rPr lang="cs-CZ" sz="12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d. ničím nijak zvlášť</a:t>
                      </a:r>
                      <a:endParaRPr lang="cs-CZ" b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cs-CZ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Čím se živí</a:t>
                      </a:r>
                      <a:r>
                        <a:rPr lang="cs-CZ" sz="13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kaloni?</a:t>
                      </a:r>
                    </a:p>
                    <a:p>
                      <a:pPr marL="0" indent="0">
                        <a:buNone/>
                      </a:pPr>
                      <a:r>
                        <a:rPr lang="cs-CZ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a. hmyzem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b. plody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c. krví</a:t>
                      </a:r>
                    </a:p>
                    <a:p>
                      <a:r>
                        <a:rPr lang="cs-CZ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d. rybami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r>
                        <a:rPr lang="cs-CZ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3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Jak se nazývá způsob orientace v prostoru pomocí ultrazvukových vln?</a:t>
                      </a:r>
                    </a:p>
                    <a:p>
                      <a:r>
                        <a:rPr lang="cs-CZ" sz="12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a. echolokace</a:t>
                      </a:r>
                    </a:p>
                    <a:p>
                      <a:r>
                        <a:rPr lang="cs-CZ" sz="12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b. </a:t>
                      </a:r>
                      <a:r>
                        <a:rPr lang="cs-CZ" sz="1200" b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echodatace</a:t>
                      </a:r>
                      <a:endParaRPr lang="cs-CZ" sz="1200" b="0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cs-CZ" sz="12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c. </a:t>
                      </a:r>
                      <a:r>
                        <a:rPr lang="cs-CZ" sz="1200" b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echorotace</a:t>
                      </a:r>
                      <a:endParaRPr lang="cs-CZ" sz="1200" b="0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cs-CZ" sz="12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d. </a:t>
                      </a:r>
                      <a:r>
                        <a:rPr lang="cs-CZ" sz="1200" b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echopreparace</a:t>
                      </a:r>
                      <a:endParaRPr lang="cs-CZ" sz="1200" b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20150" y="498603"/>
            <a:ext cx="4407833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30.9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83568" y="1419622"/>
            <a:ext cx="7344816" cy="34163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www.naturfoto.cz/krtek-obecny-fotografie-1504.html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1,3) </a:t>
            </a:r>
          </a:p>
          <a:p>
            <a:pPr marL="228600" indent="-228600">
              <a:buAutoNum type="arabicPeriod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cs.wikipedia.org/wiki/Soubor:Erinaceus_europaeus_LC0119.jpg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12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1,3) </a:t>
            </a:r>
          </a:p>
          <a:p>
            <a:pPr marL="228600" indent="-228600">
              <a:buAutoNum type="arabicPeriod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zivotniprostredi.koprivnice.org/gimage.php?idx=557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3)</a:t>
            </a:r>
          </a:p>
          <a:p>
            <a:pPr marL="228600" indent="-228600">
              <a:buAutoNum type="arabicPeriod"/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://ucivo.webnode.cz/album/hmyzozravci-letuchy-letouni/belozubka-nejmensi-hmyzozravci-jpg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/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6)</a:t>
            </a:r>
            <a:endParaRPr lang="cs-CZ" sz="1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://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cs.wikipedia.org/wiki/Soubor:Myotis.jpg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1)</a:t>
            </a: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http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://snailbird.com/2007/07/a-bit-batty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1)</a:t>
            </a:r>
          </a:p>
          <a:p>
            <a:pPr marL="228600" indent="-228600">
              <a:buAutoNum type="arabicPeriod" startAt="7"/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http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://www.biolib.cz/cz/taxonimage/id2148/?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taxonid=2287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1)</a:t>
            </a:r>
          </a:p>
          <a:p>
            <a:pPr marL="228600" indent="-228600">
              <a:buAutoNum type="arabicPeriod" startAt="7"/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http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://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vkskaut.blog.cz/0703/krtek-obecny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3)</a:t>
            </a:r>
          </a:p>
          <a:p>
            <a:pPr marL="228600" indent="-228600">
              <a:buAutoNum type="arabicPeriod" startAt="7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0"/>
              </a:rPr>
              <a:t>http://www.biolib.cz/cz/image/id113143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0"/>
              </a:rPr>
              <a:t>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4)</a:t>
            </a:r>
          </a:p>
          <a:p>
            <a:pPr marL="228600" indent="-228600">
              <a:buAutoNum type="arabicPeriod" startAt="7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1"/>
              </a:rPr>
              <a:t>http://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1"/>
              </a:rPr>
              <a:t>lucienne.bloguje.cz/tema-5-jeden-cumacek.php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4)</a:t>
            </a:r>
          </a:p>
          <a:p>
            <a:pPr marL="228600" indent="-228600">
              <a:buAutoNum type="arabicPeriod" startAt="7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2"/>
              </a:rPr>
              <a:t>http://www.biolib.cz/cz/taxonimage/id12033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2"/>
              </a:rPr>
              <a:t>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4)</a:t>
            </a:r>
          </a:p>
          <a:p>
            <a:pPr marL="228600" indent="-228600">
              <a:buAutoNum type="arabicPeriod" startAt="7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3"/>
              </a:rPr>
              <a:t>http://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3"/>
              </a:rPr>
              <a:t>netopyrci.wz.cz/echolokace.html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6)</a:t>
            </a:r>
          </a:p>
          <a:p>
            <a:pPr marL="228600" indent="-228600">
              <a:buAutoNum type="arabicPeriod" startAt="7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4"/>
              </a:rPr>
              <a:t>http://akinvero.rajce.idnes.cz/poznavacka_savci-svet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4"/>
              </a:rPr>
              <a:t>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6)</a:t>
            </a:r>
          </a:p>
          <a:p>
            <a:pPr marL="228600" indent="-228600">
              <a:buAutoNum type="arabicPeriod" startAt="7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5"/>
              </a:rPr>
              <a:t>http://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5"/>
              </a:rPr>
              <a:t>en.wikipedia.org/wiki/File:Myotis-myotis-skeleton.jpg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7)</a:t>
            </a:r>
          </a:p>
          <a:p>
            <a:pPr marL="228600" indent="-228600">
              <a:buAutoNum type="arabicPeriod" startAt="7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6"/>
              </a:rPr>
              <a:t>http://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6"/>
              </a:rPr>
              <a:t>www.gamescartoon.org/category/21/Batman-Games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7)</a:t>
            </a:r>
          </a:p>
          <a:p>
            <a:pPr marL="228600" indent="-228600">
              <a:buAutoNum type="arabicPeriod" startAt="7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7"/>
              </a:rPr>
              <a:t>http://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7"/>
              </a:rPr>
              <a:t>czpohadka.blogspot.cz/2011/10/krtek-myska-krtek-and-mouse.html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7)</a:t>
            </a:r>
            <a:endParaRPr lang="cs-CZ" sz="1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Obrázky z databáze klipart </a:t>
            </a:r>
            <a:endParaRPr lang="cs-CZ" sz="1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0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1600" dirty="0" smtClean="0">
            <a:latin typeface="Times New Roman" pitchFamily="18" charset="0"/>
            <a:cs typeface="Times New Roman" pitchFamily="18" charset="0"/>
          </a:defRPr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6619</TotalTime>
  <Words>1130</Words>
  <Application>Microsoft Office PowerPoint</Application>
  <PresentationFormat>Předvádění na obrazovce (16:9)</PresentationFormat>
  <Paragraphs>163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30.1 Hmyzožravci, letouni</vt:lpstr>
      <vt:lpstr>30.2 Co už víš? </vt:lpstr>
      <vt:lpstr>30.3 Jaké věci se dozvíme o hmyzožravcích?</vt:lpstr>
      <vt:lpstr>30.4 Jaké věci se dozvíme o letounech?</vt:lpstr>
      <vt:lpstr>30.5 Procvičení a příklady</vt:lpstr>
      <vt:lpstr>30.6 Něco navíc pro šikovné</vt:lpstr>
      <vt:lpstr>30.7 CLIL</vt:lpstr>
      <vt:lpstr>30.8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Zuzka</cp:lastModifiedBy>
  <cp:revision>457</cp:revision>
  <dcterms:created xsi:type="dcterms:W3CDTF">2010-10-18T18:21:56Z</dcterms:created>
  <dcterms:modified xsi:type="dcterms:W3CDTF">2012-08-23T10:39:46Z</dcterms:modified>
</cp:coreProperties>
</file>