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youtube.com/watch?v=7pR7TNzJ_pA&amp;feature=related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6/Ammonia_tepida.jpg/260px-Ammonia_tepida.jpg" TargetMode="External"/><Relationship Id="rId3" Type="http://schemas.openxmlformats.org/officeDocument/2006/relationships/hyperlink" Target="http://im.novinky.cz/049/200492-top_foto1-erwmf.jpg" TargetMode="External"/><Relationship Id="rId7" Type="http://schemas.openxmlformats.org/officeDocument/2006/relationships/hyperlink" Target="http://www.zstravnik.cz/e_prirodopis/6_rocnik/jednobunecne_a_mnohobunecne_organismy_soubory/image003.jpg" TargetMode="External"/><Relationship Id="rId2" Type="http://schemas.openxmlformats.org/officeDocument/2006/relationships/hyperlink" Target="http://www.stranypotapecske.cz/teorie/sinice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-F9mZIlpW2FA/TWf-QT23evI/AAAAAAAAAFM/1BTN8tBzs60/s1600/diatomeas_400X%5b1%5d.jpg" TargetMode="External"/><Relationship Id="rId11" Type="http://schemas.openxmlformats.org/officeDocument/2006/relationships/hyperlink" Target="http://upload.wikimedia.org/wikipedia/commons/thumb/a/ae/Plant_cell_structure_svg.svg/649px-Plant_cell_structure_svg.svg.png" TargetMode="External"/><Relationship Id="rId5" Type="http://schemas.openxmlformats.org/officeDocument/2006/relationships/hyperlink" Target="http://mitolab.lf1.cuni.cz/UserFiles/Image/content_pictures/mitochondrie400.jpg" TargetMode="External"/><Relationship Id="rId10" Type="http://schemas.openxmlformats.org/officeDocument/2006/relationships/hyperlink" Target="http://upload.wikimedia.org/wikipedia/commons/thumb/4/48/Animal_cell_structure_en.svg/553px-Animal_cell_structure_en.svg.png" TargetMode="External"/><Relationship Id="rId4" Type="http://schemas.openxmlformats.org/officeDocument/2006/relationships/hyperlink" Target="http://www.vyukovematerialy.cz/biol/rocnik6/foto/zrnenka.jpg" TargetMode="External"/><Relationship Id="rId9" Type="http://schemas.openxmlformats.org/officeDocument/2006/relationships/hyperlink" Target="http://upload.wikimedia.org/wikipedia/commons/0/02/Circogoniaicosahedra_ek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0505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 Jednobuněčné organismy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3566994" y="3144801"/>
            <a:ext cx="2304256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Jednobuněčné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rostliny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611560" y="1131590"/>
            <a:ext cx="2304256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Jednobuněční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živočichové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6484602" y="987574"/>
            <a:ext cx="2304256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Jednobuněčné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houby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FAAHKHSB\MP9003902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2888"/>
            <a:ext cx="2736304" cy="19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2KCXME00\MP90039021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86" y="2312690"/>
            <a:ext cx="2620888" cy="18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hrada Sedlice u Želivy, srpen 2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9" y="1044979"/>
            <a:ext cx="2816907" cy="19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ORXYJLS3\MM90031809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3288"/>
            <a:ext cx="904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59296"/>
              </p:ext>
            </p:extLst>
          </p:nvPr>
        </p:nvGraphicFramePr>
        <p:xfrm>
          <a:off x="1115616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Jednobuněčné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organismy, cysty, mitochondrie, symbióza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typy jednobuněčných organismů, nejvýznamnější zástupci řas a prvoků.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539552" y="1203598"/>
            <a:ext cx="2664296" cy="1152128"/>
          </a:xfrm>
          <a:prstGeom prst="cloudCallout">
            <a:avLst>
              <a:gd name="adj1" fmla="val 79299"/>
              <a:gd name="adj2" fmla="val 41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Viry tvoří hranici mezi živou a neživou hmotou.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FAAHKHSB\MM90004373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8813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áček 5"/>
          <p:cNvSpPr/>
          <p:nvPr/>
        </p:nvSpPr>
        <p:spPr>
          <a:xfrm>
            <a:off x="5868144" y="3435846"/>
            <a:ext cx="3096344" cy="1378843"/>
          </a:xfrm>
          <a:prstGeom prst="cloudCallout">
            <a:avLst>
              <a:gd name="adj1" fmla="val -74670"/>
              <a:gd name="adj2" fmla="val -149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Bakterie jsou nebezpečné, ale mohou být i prospěšné.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5940152" y="915566"/>
            <a:ext cx="2664296" cy="999728"/>
          </a:xfrm>
          <a:prstGeom prst="cloudCallout">
            <a:avLst>
              <a:gd name="adj1" fmla="val -82651"/>
              <a:gd name="adj2" fmla="val 382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Buňka je základem všech organismů.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323528" y="3219822"/>
            <a:ext cx="2664296" cy="1440160"/>
          </a:xfrm>
          <a:prstGeom prst="cloudCallout">
            <a:avLst>
              <a:gd name="adj1" fmla="val 84306"/>
              <a:gd name="adj2" fmla="val -1248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Bakterie patřily k prvním organismům na Zemi.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krivankova.UNBCHEM\Local Settings\Temporary Internet Files\Content.IE5\DO68RGW8\MC90023828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75" y="3219822"/>
            <a:ext cx="2160610" cy="16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krivankova.UNBCHEM\Local Settings\Temporary Internet Files\Content.IE5\2KCXME00\MC90043873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8" y="2238840"/>
            <a:ext cx="1307976" cy="9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krivankova.UNBCHEM\Local Settings\Temporary Internet Files\Content.IE5\ORXYJLS3\MC9004324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5" y="2238840"/>
            <a:ext cx="1152649" cy="10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131840" y="987574"/>
            <a:ext cx="2592288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Jednobuněčné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ostliny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producenti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5868144" y="843558"/>
            <a:ext cx="3168352" cy="3960440"/>
          </a:xfrm>
          <a:prstGeom prst="wedgeRoundRectCallout">
            <a:avLst>
              <a:gd name="adj1" fmla="val -65446"/>
              <a:gd name="adj2" fmla="val -3307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Bičíkovci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Zástupce:</a:t>
            </a:r>
          </a:p>
          <a:p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rásnoočko štíhlé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plankton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07505" y="1131590"/>
            <a:ext cx="2497460" cy="3312368"/>
          </a:xfrm>
          <a:prstGeom prst="wedgeRoundRectCallout">
            <a:avLst>
              <a:gd name="adj1" fmla="val 92532"/>
              <a:gd name="adj2" fmla="val -3541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Sinice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výskyt – při hladině stojatých vod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voří společenstvo organismů –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plankton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odumření uvolňují dráždivé látky – voda se stává závadnou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ěkteré žijí s houbami =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symbióza</a:t>
            </a: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Euglena scheme no arrows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r="36483"/>
          <a:stretch/>
        </p:blipFill>
        <p:spPr bwMode="auto">
          <a:xfrm rot="3505696">
            <a:off x="6687217" y="938471"/>
            <a:ext cx="1220343" cy="37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5733441" y="1954202"/>
            <a:ext cx="1440160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elikula - ochrana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297388" y="1933555"/>
            <a:ext cx="1395593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akuola - nadnáší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936494" y="2649999"/>
            <a:ext cx="1062994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bičík - pohyb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372200" y="3847297"/>
            <a:ext cx="1080120" cy="732603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chloroplasty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fotosyntéza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486573" y="3332419"/>
            <a:ext cx="1405905" cy="80682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ervené tělísko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eakce na podněty (světlo)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>
            <a:stCxn id="3" idx="2"/>
          </p:cNvCxnSpPr>
          <p:nvPr/>
        </p:nvCxnSpPr>
        <p:spPr>
          <a:xfrm>
            <a:off x="6453521" y="2242234"/>
            <a:ext cx="378346" cy="407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9" idx="2"/>
          </p:cNvCxnSpPr>
          <p:nvPr/>
        </p:nvCxnSpPr>
        <p:spPr>
          <a:xfrm>
            <a:off x="5976942" y="2692223"/>
            <a:ext cx="610520" cy="3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0" idx="2"/>
          </p:cNvCxnSpPr>
          <p:nvPr/>
        </p:nvCxnSpPr>
        <p:spPr>
          <a:xfrm flipH="1">
            <a:off x="7297388" y="2221587"/>
            <a:ext cx="697797" cy="450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3" idx="0"/>
          </p:cNvCxnSpPr>
          <p:nvPr/>
        </p:nvCxnSpPr>
        <p:spPr>
          <a:xfrm flipH="1" flipV="1">
            <a:off x="7640903" y="2823778"/>
            <a:ext cx="548623" cy="508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2" idx="0"/>
          </p:cNvCxnSpPr>
          <p:nvPr/>
        </p:nvCxnSpPr>
        <p:spPr>
          <a:xfrm flipH="1" flipV="1">
            <a:off x="6587462" y="3435846"/>
            <a:ext cx="324798" cy="411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1" idx="0"/>
          </p:cNvCxnSpPr>
          <p:nvPr/>
        </p:nvCxnSpPr>
        <p:spPr>
          <a:xfrm flipH="1" flipV="1">
            <a:off x="8063385" y="2355726"/>
            <a:ext cx="404606" cy="294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Sinice pod mikroskop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60672"/>
            <a:ext cx="1345332" cy="7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ový popisek 20"/>
          <p:cNvSpPr/>
          <p:nvPr/>
        </p:nvSpPr>
        <p:spPr>
          <a:xfrm>
            <a:off x="2699792" y="2242235"/>
            <a:ext cx="2801391" cy="2828864"/>
          </a:xfrm>
          <a:prstGeom prst="wedgeRoundRectCallout">
            <a:avLst>
              <a:gd name="adj1" fmla="val 15184"/>
              <a:gd name="adj2" fmla="val -6120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Jednobuněčné zelené řasy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vodě (sladká i slaná) i na souši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zrněnka:</a:t>
            </a: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www.vyukovematerialy.cz/biol/rocnik6/foto/zrne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89" y="3560672"/>
            <a:ext cx="1425347" cy="14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5419040" y="2404191"/>
            <a:ext cx="1115803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jádro - řízení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3850461" y="627534"/>
            <a:ext cx="2592288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PRVOCI</a:t>
            </a:r>
          </a:p>
          <a:p>
            <a:pPr algn="ctr"/>
            <a:r>
              <a:rPr lang="cs-CZ" sz="8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ednobuněční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živočichové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1101355" y="1050348"/>
            <a:ext cx="1656184" cy="731490"/>
          </a:xfrm>
          <a:prstGeom prst="wedgeRoundRectCallout">
            <a:avLst>
              <a:gd name="adj1" fmla="val 108727"/>
              <a:gd name="adj2" fmla="val -240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Konzumenti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(bez chlorofylu a fotosyntézy)</a:t>
            </a:r>
          </a:p>
          <a:p>
            <a:pPr marL="285750" indent="-285750" algn="ctr">
              <a:buFontTx/>
              <a:buChar char="-"/>
            </a:pP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iologycorner.com/resources/parameciu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13385"/>
          <a:stretch/>
        </p:blipFill>
        <p:spPr bwMode="auto">
          <a:xfrm>
            <a:off x="4564360" y="2531343"/>
            <a:ext cx="240404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123306" y="1873040"/>
            <a:ext cx="1656184" cy="717029"/>
          </a:xfrm>
          <a:prstGeom prst="wedgeRoundRectCallout">
            <a:avLst>
              <a:gd name="adj1" fmla="val 176016"/>
              <a:gd name="adj2" fmla="val -611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Výskyt: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louže, tůně, moře, jezera …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6968405" y="897154"/>
            <a:ext cx="1656184" cy="666484"/>
          </a:xfrm>
          <a:prstGeom prst="wedgeRoundRectCallout">
            <a:avLst>
              <a:gd name="adj1" fmla="val 20158"/>
              <a:gd name="adj2" fmla="val -4444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Trepka velká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nálevník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279973" y="2712715"/>
            <a:ext cx="1612505" cy="7735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otravní vakuola</a:t>
            </a:r>
          </a:p>
          <a:p>
            <a:pPr algn="ctr"/>
            <a:r>
              <a:rPr lang="cs-CZ" sz="8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ohlcuje potravu z cytoplazmy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730017" y="3696233"/>
            <a:ext cx="1251781" cy="6128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elké jádro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563889" y="2910272"/>
            <a:ext cx="1383804" cy="6429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jadérko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ídí organismus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058395" y="4151306"/>
            <a:ext cx="1576489" cy="7967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pulzující vakuola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romadění vody a odpadních látek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347864" y="4461259"/>
            <a:ext cx="978805" cy="5771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rvy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pohyb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260206" y="2283719"/>
            <a:ext cx="1512168" cy="52154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uněčná ústa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říjem potravy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158184" y="3758450"/>
            <a:ext cx="1512168" cy="55558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buněčná řiť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vylučování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955922" y="1900461"/>
            <a:ext cx="1008112" cy="55624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elikula</a:t>
            </a:r>
          </a:p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ochrana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947692" y="3553172"/>
            <a:ext cx="560412" cy="130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3"/>
          </p:cNvCxnSpPr>
          <p:nvPr/>
        </p:nvCxnSpPr>
        <p:spPr>
          <a:xfrm>
            <a:off x="4670352" y="4036240"/>
            <a:ext cx="616235" cy="4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3" idx="1"/>
          </p:cNvCxnSpPr>
          <p:nvPr/>
        </p:nvCxnSpPr>
        <p:spPr>
          <a:xfrm flipH="1" flipV="1">
            <a:off x="5016291" y="4352900"/>
            <a:ext cx="1042104" cy="196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4" idx="3"/>
          </p:cNvCxnSpPr>
          <p:nvPr/>
        </p:nvCxnSpPr>
        <p:spPr>
          <a:xfrm flipV="1">
            <a:off x="4326669" y="4638869"/>
            <a:ext cx="461355" cy="110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6" idx="2"/>
          </p:cNvCxnSpPr>
          <p:nvPr/>
        </p:nvCxnSpPr>
        <p:spPr>
          <a:xfrm>
            <a:off x="5016290" y="2805261"/>
            <a:ext cx="750092" cy="492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8" idx="1"/>
          </p:cNvCxnSpPr>
          <p:nvPr/>
        </p:nvCxnSpPr>
        <p:spPr>
          <a:xfrm flipH="1">
            <a:off x="6660232" y="2178584"/>
            <a:ext cx="295690" cy="537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0" idx="1"/>
          </p:cNvCxnSpPr>
          <p:nvPr/>
        </p:nvCxnSpPr>
        <p:spPr>
          <a:xfrm flipH="1">
            <a:off x="6300193" y="3099513"/>
            <a:ext cx="979780" cy="26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11" idx="1"/>
          </p:cNvCxnSpPr>
          <p:nvPr/>
        </p:nvCxnSpPr>
        <p:spPr>
          <a:xfrm flipH="1" flipV="1">
            <a:off x="5868144" y="3758450"/>
            <a:ext cx="1861873" cy="24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Zaoblený obdélníkový popisek 62"/>
          <p:cNvSpPr/>
          <p:nvPr/>
        </p:nvSpPr>
        <p:spPr>
          <a:xfrm>
            <a:off x="679863" y="3467608"/>
            <a:ext cx="1656184" cy="695893"/>
          </a:xfrm>
          <a:prstGeom prst="wedgeRoundRectCallout">
            <a:avLst>
              <a:gd name="adj1" fmla="val 151286"/>
              <a:gd name="adj2" fmla="val -25642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Trávicí enzymy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rozklad potravy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Zaoblený obdélníkový popisek 63"/>
          <p:cNvSpPr/>
          <p:nvPr/>
        </p:nvSpPr>
        <p:spPr>
          <a:xfrm>
            <a:off x="263713" y="2699191"/>
            <a:ext cx="1656184" cy="651123"/>
          </a:xfrm>
          <a:prstGeom prst="wedgeRoundRectCallout">
            <a:avLst>
              <a:gd name="adj1" fmla="val 173140"/>
              <a:gd name="adj2" fmla="val -17251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Dráždivost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reakce na podněty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>
            <a:off x="1368055" y="4290922"/>
            <a:ext cx="1656184" cy="695893"/>
          </a:xfrm>
          <a:prstGeom prst="wedgeRoundRectCallout">
            <a:avLst>
              <a:gd name="adj1" fmla="val 111603"/>
              <a:gd name="adj2" fmla="val -35908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Spájení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ohlavní rozmnožování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63" grpId="0" animBg="1"/>
      <p:bldP spid="6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eccos.com/pics/pic/menavk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7734"/>
            <a:ext cx="23526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320117" y="1113336"/>
            <a:ext cx="2952328" cy="1142006"/>
          </a:xfrm>
          <a:prstGeom prst="cloudCallout">
            <a:avLst>
              <a:gd name="adj1" fmla="val -9862"/>
              <a:gd name="adj2" fmla="val 948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 jaký organismus se jedná? Popiš ho.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901019" y="4443958"/>
            <a:ext cx="1115803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panožky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Video 3">
            <a:hlinkClick r:id="rId5" highlightClick="1"/>
          </p:cNvPr>
          <p:cNvSpPr/>
          <p:nvPr/>
        </p:nvSpPr>
        <p:spPr>
          <a:xfrm>
            <a:off x="371922" y="4443958"/>
            <a:ext cx="576064" cy="475107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699792" y="3507854"/>
            <a:ext cx="1115803" cy="432048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otravní vakuola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2989" y="3003798"/>
            <a:ext cx="725532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jádro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70617" y="2548483"/>
            <a:ext cx="1115803" cy="455315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tažitelná vakuola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9" idx="3"/>
          </p:cNvCxnSpPr>
          <p:nvPr/>
        </p:nvCxnSpPr>
        <p:spPr>
          <a:xfrm>
            <a:off x="978521" y="3147814"/>
            <a:ext cx="6653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0"/>
          </p:cNvCxnSpPr>
          <p:nvPr/>
        </p:nvCxnSpPr>
        <p:spPr>
          <a:xfrm flipH="1" flipV="1">
            <a:off x="2195736" y="4083918"/>
            <a:ext cx="26318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1"/>
          </p:cNvCxnSpPr>
          <p:nvPr/>
        </p:nvCxnSpPr>
        <p:spPr>
          <a:xfrm flipH="1">
            <a:off x="2195736" y="372387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0" idx="1"/>
          </p:cNvCxnSpPr>
          <p:nvPr/>
        </p:nvCxnSpPr>
        <p:spPr>
          <a:xfrm flipH="1">
            <a:off x="1796281" y="2776141"/>
            <a:ext cx="774336" cy="81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láček 21"/>
          <p:cNvSpPr/>
          <p:nvPr/>
        </p:nvSpPr>
        <p:spPr>
          <a:xfrm>
            <a:off x="5940152" y="699542"/>
            <a:ext cx="2952328" cy="1440160"/>
          </a:xfrm>
          <a:prstGeom prst="cloudCallout">
            <a:avLst>
              <a:gd name="adj1" fmla="val -61482"/>
              <a:gd name="adj2" fmla="val 92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Některé měňavky mohou způsobovat onemocnění jiných organismů.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láček 22"/>
          <p:cNvSpPr/>
          <p:nvPr/>
        </p:nvSpPr>
        <p:spPr>
          <a:xfrm>
            <a:off x="6084168" y="3557790"/>
            <a:ext cx="2952328" cy="1429491"/>
          </a:xfrm>
          <a:prstGeom prst="cloudCallout">
            <a:avLst>
              <a:gd name="adj1" fmla="val -61805"/>
              <a:gd name="adj2" fmla="val -59834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Další typ měňavek má na povrchu těla schránky – vápnité nebo křemičité.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Dírkonošec Ammonia tepida s panožkam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5167" r="29203" b="10422"/>
          <a:stretch/>
        </p:blipFill>
        <p:spPr bwMode="auto">
          <a:xfrm>
            <a:off x="4026768" y="3380407"/>
            <a:ext cx="1676400" cy="14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aoblený obdélník 24"/>
          <p:cNvSpPr/>
          <p:nvPr/>
        </p:nvSpPr>
        <p:spPr>
          <a:xfrm>
            <a:off x="4307066" y="4681511"/>
            <a:ext cx="1115803" cy="346895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Dírkonožci (vápník)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ile:Circogoniaicosahedra ek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8" y="2242369"/>
            <a:ext cx="1135321" cy="12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aoblený obdélník 26"/>
          <p:cNvSpPr/>
          <p:nvPr/>
        </p:nvSpPr>
        <p:spPr>
          <a:xfrm>
            <a:off x="7542423" y="2701663"/>
            <a:ext cx="1115803" cy="346895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Mřížovci (křemík)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ntamoeba histolytica - měňavka úplavičná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45" y="916654"/>
            <a:ext cx="1871531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28"/>
          <p:cNvSpPr/>
          <p:nvPr/>
        </p:nvSpPr>
        <p:spPr>
          <a:xfrm>
            <a:off x="4338642" y="2201588"/>
            <a:ext cx="1601510" cy="67352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Měňavka úplavičná 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tropická úplavice, spavá nemoc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5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30660" y="1114426"/>
            <a:ext cx="2295153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Symbióza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vzájemně prospěšné soužití dvou organismů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47501" y="3180981"/>
            <a:ext cx="3024335" cy="18561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Rozsivky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planktonu, slizovité povlaky na kamenech na dně vod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ovrch – schránka z oxidu křemičitého – po odumření tvoří rozsivkovou zeminu – na výrobu skla, výbušnin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634481" y="1710779"/>
            <a:ext cx="1800200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Mitochondrie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dýchání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mitolab.lf1.cuni.cz/UserFiles/Image/content_pictures/mitochondrie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14612" r="10601" b="13721"/>
          <a:stretch/>
        </p:blipFill>
        <p:spPr bwMode="auto">
          <a:xfrm>
            <a:off x="801489" y="2711600"/>
            <a:ext cx="28860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2994521" y="4451057"/>
            <a:ext cx="1440160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nější membrána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902756" y="2757308"/>
            <a:ext cx="1440160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vnitřní membrána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714601" y="2711600"/>
            <a:ext cx="1440160" cy="28803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xid uhličitý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857997" y="3724021"/>
            <a:ext cx="714003" cy="28803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5383" y="4595073"/>
            <a:ext cx="866974" cy="28803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glukóza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14984" y="3214457"/>
            <a:ext cx="787772" cy="28803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kyslík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10" idx="2"/>
          </p:cNvCxnSpPr>
          <p:nvPr/>
        </p:nvCxnSpPr>
        <p:spPr>
          <a:xfrm>
            <a:off x="1622836" y="3045340"/>
            <a:ext cx="545505" cy="45605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9" idx="0"/>
          </p:cNvCxnSpPr>
          <p:nvPr/>
        </p:nvCxnSpPr>
        <p:spPr>
          <a:xfrm flipH="1" flipV="1">
            <a:off x="2847628" y="4122476"/>
            <a:ext cx="866973" cy="32858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Zakřivená spojnice 18"/>
          <p:cNvCxnSpPr>
            <a:stCxn id="14" idx="3"/>
          </p:cNvCxnSpPr>
          <p:nvPr/>
        </p:nvCxnSpPr>
        <p:spPr>
          <a:xfrm>
            <a:off x="902756" y="3358473"/>
            <a:ext cx="509500" cy="496377"/>
          </a:xfrm>
          <a:prstGeom prst="curved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Zakřivená spojnice 21"/>
          <p:cNvCxnSpPr>
            <a:stCxn id="13" idx="3"/>
          </p:cNvCxnSpPr>
          <p:nvPr/>
        </p:nvCxnSpPr>
        <p:spPr>
          <a:xfrm flipV="1">
            <a:off x="942357" y="4012053"/>
            <a:ext cx="548071" cy="727036"/>
          </a:xfrm>
          <a:prstGeom prst="curved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Zakřivená spojnice 24"/>
          <p:cNvCxnSpPr>
            <a:endCxn id="11" idx="1"/>
          </p:cNvCxnSpPr>
          <p:nvPr/>
        </p:nvCxnSpPr>
        <p:spPr>
          <a:xfrm flipV="1">
            <a:off x="2994521" y="2855616"/>
            <a:ext cx="720080" cy="432048"/>
          </a:xfrm>
          <a:prstGeom prst="curved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Zakřivená spojnice 30"/>
          <p:cNvCxnSpPr>
            <a:endCxn id="12" idx="1"/>
          </p:cNvCxnSpPr>
          <p:nvPr/>
        </p:nvCxnSpPr>
        <p:spPr>
          <a:xfrm>
            <a:off x="3131840" y="3555859"/>
            <a:ext cx="726157" cy="312178"/>
          </a:xfrm>
          <a:prstGeom prst="curved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http://4.bp.blogspot.com/-F9mZIlpW2FA/TWf-QT23evI/AAAAAAAAAFM/1BTN8tBzs60/s1600/diatomeas_400X%255B1%25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71" y="2267386"/>
            <a:ext cx="1911859" cy="12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aoblený obdélník 35"/>
          <p:cNvSpPr/>
          <p:nvPr/>
        </p:nvSpPr>
        <p:spPr>
          <a:xfrm>
            <a:off x="7245820" y="921047"/>
            <a:ext cx="1440160" cy="70296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Váleč koulivý </a:t>
            </a:r>
          </a:p>
          <a:p>
            <a:pPr algn="ctr"/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bičíkovec,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kolonie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www.zstravnik.cz/e_prirodopis/6_rocnik/jednobunecne_a_mnohobunecne_organismy_soubory/image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14821" r="15246" b="20889"/>
          <a:stretch/>
        </p:blipFill>
        <p:spPr bwMode="auto">
          <a:xfrm>
            <a:off x="5652120" y="1874291"/>
            <a:ext cx="1109662" cy="1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Přímá spojnice se šipkou 2048"/>
          <p:cNvCxnSpPr>
            <a:stCxn id="36" idx="1"/>
          </p:cNvCxnSpPr>
          <p:nvPr/>
        </p:nvCxnSpPr>
        <p:spPr>
          <a:xfrm flipH="1">
            <a:off x="6444208" y="1272530"/>
            <a:ext cx="801612" cy="9431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Zaoblený obdélník 23"/>
          <p:cNvSpPr/>
          <p:nvPr/>
        </p:nvSpPr>
        <p:spPr>
          <a:xfrm>
            <a:off x="4037793" y="600621"/>
            <a:ext cx="2802235" cy="10479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ysty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prvoků, za nepříznivých podmínek, ztrácejí vody, tvoří pevný obal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58803" y="987574"/>
            <a:ext cx="3241819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UNICELLULAR</a:t>
            </a:r>
          </a:p>
          <a:p>
            <a:pPr algn="ctr"/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ORGANISMS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Celltype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2" y="615126"/>
            <a:ext cx="4286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nimal cell structure e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75" y="2571750"/>
            <a:ext cx="3168352" cy="23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lant cell structure svg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6" y="2551956"/>
            <a:ext cx="3480322" cy="25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467"/>
              </p:ext>
            </p:extLst>
          </p:nvPr>
        </p:nvGraphicFramePr>
        <p:xfrm>
          <a:off x="179511" y="1045585"/>
          <a:ext cx="7185180" cy="3840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1419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Organismy, které přeměňují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oxid uhličitý a vodu na kyslík a cukr, se nazývají …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producenti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konzumenti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reducenti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parazité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případě nepříznivých životních podmínek trepky tvoří tzv. …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spóry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cysty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kolonie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panožky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7783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kterých organelách probíhá dýchání u rostlin?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vakuolách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jádře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mitochondriích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chloroplastech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organismy patří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mezi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bičíkovce?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měňavky,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prvoci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sinice, měňavky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krásnoočka, váleč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rozsivky, váleč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275606"/>
            <a:ext cx="7920880" cy="3240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http://www.stranypotapecske.cz/teorie/sinice2.jpg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http://im.novinky.cz/049/200492-top_foto1-erwmf.jpg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http://www.vyukovematerialy.cz/biol/rocnik6/foto/zrnenka.jpg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http://mitolab.lf1.cuni.cz/UserFiles/Image/content_pictures/mitochondrie400.jpg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http://4.bp.blogspot.com/-F9mZIlpW2FA/TWf-QT23evI/AAAAAAAAAFM/1BTN8tBzs60/s1600/diatomeas_400X%255B1%255D.jpg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http://www.zstravnik.cz/e_prirodopis/6_rocnik/jednobunecne_a_mnohobunecne_organismy_soubory/image003.jpg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http://upload.wikimedia.org/wikipedia/commons/thumb/a/a6/Ammonia_tepida.jpg/260px-Ammonia_tepida.jpg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http://upload.wikimedia.org/wikipedia/commons/0/02/Circogoniaicosahedra_ekw.jpg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http://upload.wikimedia.org/wikipedia/commons/thumb/4/48/Animal_cell_structure_en.svg/553px-Animal_cell_structure_en.svg.png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upload.wikimedia.org/wikipedia/commons/thumb/a/ae/Plant_cell_structure_svg.svg/649px-Plant_cell_structure_svg.svg.png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79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820</Words>
  <Application>Microsoft Office PowerPoint</Application>
  <PresentationFormat>Předvádění na obrazovce (16:9)</PresentationFormat>
  <Paragraphs>212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3.1 Jednobuněčné organismy </vt:lpstr>
      <vt:lpstr>3.2 Co už víš? </vt:lpstr>
      <vt:lpstr>3.3 Jaké si řekneme nové termíny a názvy?</vt:lpstr>
      <vt:lpstr>3.4 Co si řekneme nového?</vt:lpstr>
      <vt:lpstr>3.5 Procvičení a příklady</vt:lpstr>
      <vt:lpstr>3.6 Něco navíc pro šikovné</vt:lpstr>
      <vt:lpstr>3.7 CLIL</vt:lpstr>
      <vt:lpstr>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210</cp:revision>
  <dcterms:created xsi:type="dcterms:W3CDTF">2010-10-18T18:21:56Z</dcterms:created>
  <dcterms:modified xsi:type="dcterms:W3CDTF">2012-01-03T19:23:07Z</dcterms:modified>
</cp:coreProperties>
</file>