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08406"/>
    <a:srgbClr val="813763"/>
    <a:srgbClr val="C4D42C"/>
    <a:srgbClr val="FFFF99"/>
    <a:srgbClr val="FF7C80"/>
    <a:srgbClr val="00FFFF"/>
    <a:srgbClr val="A6A200"/>
    <a:srgbClr val="CCFF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2" autoAdjust="0"/>
    <p:restoredTop sz="94676" autoAdjust="0"/>
  </p:normalViewPr>
  <p:slideViewPr>
    <p:cSldViewPr>
      <p:cViewPr>
        <p:scale>
          <a:sx n="82" d="100"/>
          <a:sy n="82" d="100"/>
        </p:scale>
        <p:origin x="-1104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23.8.2012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23.8.2012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a/ac/Tasdevil_large.jpg" TargetMode="External"/><Relationship Id="rId3" Type="http://schemas.openxmlformats.org/officeDocument/2006/relationships/hyperlink" Target="http://www.biolib.cz/cz/taxonimage/id40389/?taxonid=31879" TargetMode="External"/><Relationship Id="rId7" Type="http://schemas.openxmlformats.org/officeDocument/2006/relationships/hyperlink" Target="http://forusrakos.blog.cz/1010/tanatoza-umeni-predstirat-mrtveho" TargetMode="External"/><Relationship Id="rId2" Type="http://schemas.openxmlformats.org/officeDocument/2006/relationships/hyperlink" Target="http://ptakopysk.wz.cz/obr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.ahaonline.cz/static/old_aha/big/09_02_15/vac5.jpg" TargetMode="External"/><Relationship Id="rId5" Type="http://schemas.openxmlformats.org/officeDocument/2006/relationships/hyperlink" Target="http://cs.wikipedia.org/wiki/Paje%C5%BEura_Bruijnova" TargetMode="External"/><Relationship Id="rId4" Type="http://schemas.openxmlformats.org/officeDocument/2006/relationships/hyperlink" Target="http://www.biolib.cz/cz/taxonimage/id2287/?taxonid=331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36103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29.1 Vejcorodí, vačnatci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Documents and Settings\burian.ZSNASTRANI\Local Settings\Temporary Internet Files\Content.IE5\0KD3VU9T\MP90040319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526095"/>
            <a:ext cx="1800200" cy="26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burian.ZSNASTRANI\Local Settings\Temporary Internet Files\Content.IE5\0KD3VU9T\MP9004066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89227"/>
            <a:ext cx="1800200" cy="271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burian.ZSNASTRANI\Local Settings\Temporary Internet Files\Content.IE5\KUU7PBJ6\MP90040154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6094"/>
            <a:ext cx="1944216" cy="26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12" y="2477746"/>
            <a:ext cx="3045764" cy="2046753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68"/>
            <a:ext cx="2833094" cy="2010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97320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Vejcorodí, vačnatci, ježura, ptakopysk,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klokan, vačice, koala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řády vejcorodých a vačnatců, jejich vybranými zástupci a tím, kde žijí a čím se živí.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1" name="Kříž 2070"/>
          <p:cNvSpPr/>
          <p:nvPr/>
        </p:nvSpPr>
        <p:spPr>
          <a:xfrm rot="19058409">
            <a:off x="4670231" y="2633615"/>
            <a:ext cx="873526" cy="881002"/>
          </a:xfrm>
          <a:prstGeom prst="plus">
            <a:avLst>
              <a:gd name="adj" fmla="val 43750"/>
            </a:avLst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Zaoblený obdélník 105"/>
          <p:cNvSpPr/>
          <p:nvPr/>
        </p:nvSpPr>
        <p:spPr>
          <a:xfrm>
            <a:off x="2160870" y="2588962"/>
            <a:ext cx="1355179" cy="738951"/>
          </a:xfrm>
          <a:prstGeom prst="round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" dirty="0" smtClean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81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SAVCI</a:t>
            </a:r>
            <a:endParaRPr lang="cs-CZ" sz="2000" b="1" dirty="0" smtClean="0">
              <a:solidFill>
                <a:srgbClr val="813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400" b="1" dirty="0" smtClean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ovéPole 110"/>
          <p:cNvSpPr txBox="1"/>
          <p:nvPr/>
        </p:nvSpPr>
        <p:spPr>
          <a:xfrm>
            <a:off x="139739" y="1608830"/>
            <a:ext cx="1623949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Rodí živá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mláďata.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ovéPole 111"/>
          <p:cNvSpPr txBox="1"/>
          <p:nvPr/>
        </p:nvSpPr>
        <p:spPr>
          <a:xfrm>
            <a:off x="59347" y="2080629"/>
            <a:ext cx="1513726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Osou těla je páteř složená z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obratlů.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ovéPole 112"/>
          <p:cNvSpPr txBox="1"/>
          <p:nvPr/>
        </p:nvSpPr>
        <p:spPr>
          <a:xfrm>
            <a:off x="467543" y="980973"/>
            <a:ext cx="1704905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Mláďata po narození sají mateřské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mléko.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ovéPole 113"/>
          <p:cNvSpPr txBox="1"/>
          <p:nvPr/>
        </p:nvSpPr>
        <p:spPr>
          <a:xfrm>
            <a:off x="138291" y="2812506"/>
            <a:ext cx="1355835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 povrchu těla má většina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srst.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" name="Přímá spojnice 122"/>
          <p:cNvCxnSpPr>
            <a:stCxn id="106" idx="0"/>
            <a:endCxn id="111" idx="3"/>
          </p:cNvCxnSpPr>
          <p:nvPr/>
        </p:nvCxnSpPr>
        <p:spPr>
          <a:xfrm flipH="1" flipV="1">
            <a:off x="1763688" y="1762719"/>
            <a:ext cx="1074772" cy="826243"/>
          </a:xfrm>
          <a:prstGeom prst="line">
            <a:avLst/>
          </a:prstGeom>
          <a:ln w="38100">
            <a:solidFill>
              <a:srgbClr val="3084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nice 123"/>
          <p:cNvCxnSpPr>
            <a:stCxn id="106" idx="0"/>
            <a:endCxn id="113" idx="3"/>
          </p:cNvCxnSpPr>
          <p:nvPr/>
        </p:nvCxnSpPr>
        <p:spPr>
          <a:xfrm flipH="1" flipV="1">
            <a:off x="2172448" y="1242583"/>
            <a:ext cx="666012" cy="1346379"/>
          </a:xfrm>
          <a:prstGeom prst="line">
            <a:avLst/>
          </a:prstGeom>
          <a:ln w="38100">
            <a:solidFill>
              <a:srgbClr val="3084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128"/>
          <p:cNvCxnSpPr>
            <a:stCxn id="106" idx="0"/>
            <a:endCxn id="114" idx="3"/>
          </p:cNvCxnSpPr>
          <p:nvPr/>
        </p:nvCxnSpPr>
        <p:spPr>
          <a:xfrm flipH="1">
            <a:off x="1494126" y="2588962"/>
            <a:ext cx="1344334" cy="485154"/>
          </a:xfrm>
          <a:prstGeom prst="line">
            <a:avLst/>
          </a:prstGeom>
          <a:ln w="38100">
            <a:solidFill>
              <a:srgbClr val="3084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/>
          <p:cNvCxnSpPr>
            <a:stCxn id="112" idx="3"/>
            <a:endCxn id="106" idx="0"/>
          </p:cNvCxnSpPr>
          <p:nvPr/>
        </p:nvCxnSpPr>
        <p:spPr>
          <a:xfrm>
            <a:off x="1573073" y="2342239"/>
            <a:ext cx="1265387" cy="246723"/>
          </a:xfrm>
          <a:prstGeom prst="line">
            <a:avLst/>
          </a:prstGeom>
          <a:ln w="38100">
            <a:solidFill>
              <a:srgbClr val="3084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3288608" y="1437176"/>
            <a:ext cx="1738965" cy="738664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Mají 7 krčních obratlů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 sluchové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kůstky.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3699129" y="2321814"/>
            <a:ext cx="1160903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Mají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bránici.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Přímá spojnice 52"/>
          <p:cNvCxnSpPr>
            <a:stCxn id="52" idx="2"/>
            <a:endCxn id="106" idx="0"/>
          </p:cNvCxnSpPr>
          <p:nvPr/>
        </p:nvCxnSpPr>
        <p:spPr>
          <a:xfrm flipH="1" flipV="1">
            <a:off x="2838460" y="2588962"/>
            <a:ext cx="1441121" cy="40629"/>
          </a:xfrm>
          <a:prstGeom prst="line">
            <a:avLst/>
          </a:prstGeom>
          <a:ln w="38100">
            <a:solidFill>
              <a:srgbClr val="3084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>
            <a:stCxn id="106" idx="0"/>
            <a:endCxn id="51" idx="2"/>
          </p:cNvCxnSpPr>
          <p:nvPr/>
        </p:nvCxnSpPr>
        <p:spPr>
          <a:xfrm flipV="1">
            <a:off x="2838460" y="2175840"/>
            <a:ext cx="1319631" cy="413122"/>
          </a:xfrm>
          <a:prstGeom prst="line">
            <a:avLst/>
          </a:prstGeom>
          <a:ln w="38100">
            <a:solidFill>
              <a:srgbClr val="3084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2" descr="C:\Documents and Settings\burian.ZSNASTRANI\Local Settings\Temporary Internet Files\Content.IE5\0KD3VU9T\MP9004424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53413"/>
            <a:ext cx="2443213" cy="16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Obrázek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366" y="2113226"/>
            <a:ext cx="2037970" cy="981245"/>
          </a:xfrm>
          <a:prstGeom prst="rect">
            <a:avLst/>
          </a:prstGeom>
        </p:spPr>
      </p:pic>
      <p:pic>
        <p:nvPicPr>
          <p:cNvPr id="122" name="Picture 10" descr="C:\Users\mik\AppData\Local\Microsoft\Windows\Temporary Internet Files\Content.IE5\VEJCD5XY\MP90026282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66" y="640521"/>
            <a:ext cx="2050503" cy="13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3" descr="C:\Documents and Settings\burian.ZSNASTRANI\Local Settings\Temporary Internet Files\Content.IE5\0KD3VU9T\MP90043723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49" y="924088"/>
            <a:ext cx="1489736" cy="148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ovéPole 133"/>
          <p:cNvSpPr txBox="1"/>
          <p:nvPr/>
        </p:nvSpPr>
        <p:spPr>
          <a:xfrm>
            <a:off x="3779912" y="3562822"/>
            <a:ext cx="4870919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Někteří mají mnoho znaků savců, ale ve vývoji se velmi 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liší.</a:t>
            </a:r>
            <a:endParaRPr lang="cs-CZ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ovéPole 141"/>
          <p:cNvSpPr txBox="1"/>
          <p:nvPr/>
        </p:nvSpPr>
        <p:spPr>
          <a:xfrm>
            <a:off x="2411514" y="662478"/>
            <a:ext cx="2160486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Před narozením jim zajišťuje výživu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placenta.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0" name="Přímá spojnice 149"/>
          <p:cNvCxnSpPr>
            <a:stCxn id="106" idx="0"/>
            <a:endCxn id="142" idx="2"/>
          </p:cNvCxnSpPr>
          <p:nvPr/>
        </p:nvCxnSpPr>
        <p:spPr>
          <a:xfrm flipV="1">
            <a:off x="2838460" y="1185698"/>
            <a:ext cx="653297" cy="1403264"/>
          </a:xfrm>
          <a:prstGeom prst="line">
            <a:avLst/>
          </a:prstGeom>
          <a:ln w="38100">
            <a:solidFill>
              <a:srgbClr val="3084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ovéPole 172"/>
          <p:cNvSpPr txBox="1"/>
          <p:nvPr/>
        </p:nvSpPr>
        <p:spPr>
          <a:xfrm>
            <a:off x="3970980" y="4109681"/>
            <a:ext cx="2113188" cy="7386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ejcorodí </a:t>
            </a:r>
            <a:endParaRPr lang="cs-CZ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erodí živá mláďata, ale kladou vejce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TextovéPole 173"/>
          <p:cNvSpPr txBox="1"/>
          <p:nvPr/>
        </p:nvSpPr>
        <p:spPr>
          <a:xfrm>
            <a:off x="6403393" y="4118564"/>
            <a:ext cx="2581488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ačnatci </a:t>
            </a:r>
            <a:endParaRPr lang="cs-CZ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mládě se narodí v raném vývojovém stadiu a svůj vývoj  pak dokončuje ve vaku u samice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ovéPole 174"/>
          <p:cNvSpPr txBox="1"/>
          <p:nvPr/>
        </p:nvSpPr>
        <p:spPr>
          <a:xfrm>
            <a:off x="5508104" y="3052333"/>
            <a:ext cx="3595231" cy="338554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Existuje mnoho výjimek ve stavbě těla!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animBg="1"/>
      <p:bldP spid="106" grpId="0" animBg="1"/>
      <p:bldP spid="111" grpId="0" animBg="1"/>
      <p:bldP spid="112" grpId="0" animBg="1"/>
      <p:bldP spid="113" grpId="0" animBg="1"/>
      <p:bldP spid="114" grpId="0" animBg="1"/>
      <p:bldP spid="51" grpId="0" animBg="1"/>
      <p:bldP spid="52" grpId="0" animBg="1"/>
      <p:bldP spid="134" grpId="0" animBg="1"/>
      <p:bldP spid="142" grpId="0" animBg="1"/>
      <p:bldP spid="173" grpId="0" animBg="1"/>
      <p:bldP spid="174" grpId="0" animBg="1"/>
      <p:bldP spid="1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042533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29.3 Jaké věci se dozvíme o vejcorodých?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3437911" y="1032193"/>
            <a:ext cx="126209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ejcorodí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Přímá spojnice 25"/>
          <p:cNvCxnSpPr>
            <a:stCxn id="30" idx="3"/>
            <a:endCxn id="63" idx="1"/>
          </p:cNvCxnSpPr>
          <p:nvPr/>
        </p:nvCxnSpPr>
        <p:spPr>
          <a:xfrm flipV="1">
            <a:off x="2844483" y="1216859"/>
            <a:ext cx="593428" cy="16452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98" y="1808767"/>
            <a:ext cx="3704655" cy="2353544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1" y="1855788"/>
            <a:ext cx="3481166" cy="2470505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5039798" y="3940470"/>
            <a:ext cx="4104202" cy="116955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vede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obojživelný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život (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voda,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nora)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až 60 cm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srst, kachní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zobák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loví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 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noci - měkkýše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larvy,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hmyz;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blány mezi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prsty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ocas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kormidlo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mláďata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vyvíjí v hnízdě 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102149" y="1354060"/>
            <a:ext cx="3790331" cy="30777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znaky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plazů – vejce, kolísavá tělní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teplota, kloaka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415810" y="1671122"/>
            <a:ext cx="1504831" cy="70788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5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řád </a:t>
            </a:r>
            <a:r>
              <a:rPr lang="cs-CZ" sz="1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ptakořitní</a:t>
            </a:r>
            <a:r>
              <a:rPr lang="cs-CZ" sz="1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pouze v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Austrálii</a:t>
            </a:r>
          </a:p>
          <a:p>
            <a:pPr algn="ctr"/>
            <a:endParaRPr lang="cs-CZ" sz="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66550" y="1012051"/>
            <a:ext cx="2577933" cy="738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znaky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savců – srst, mléčné žlázy, 7 krčních obratlů, bránice, dokonale rozdělené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srdce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5773039" y="726913"/>
            <a:ext cx="2565966" cy="52322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mateřské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mléko nesají – to volně vytéká a oni je olizují ze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srsti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5496" y="3940470"/>
            <a:ext cx="4865580" cy="11695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podobná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ježkovi,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40-45 cm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v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norách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dlouhý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lepkavý jazyk (až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18 cm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 - až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100x za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minutu ven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zpět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silné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hrabavé nohy, srst s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bodlinami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živí se mravenci, termity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mláďata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vyvíjí v kožním vaku do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2-3 měsíců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99865" y="1866405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ežura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australská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039798" y="1813195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takopysk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podivný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Přímá spojnice 15"/>
          <p:cNvCxnSpPr>
            <a:stCxn id="63" idx="3"/>
            <a:endCxn id="31" idx="1"/>
          </p:cNvCxnSpPr>
          <p:nvPr/>
        </p:nvCxnSpPr>
        <p:spPr>
          <a:xfrm flipV="1">
            <a:off x="4700004" y="988523"/>
            <a:ext cx="1073035" cy="22833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63" idx="3"/>
            <a:endCxn id="27" idx="1"/>
          </p:cNvCxnSpPr>
          <p:nvPr/>
        </p:nvCxnSpPr>
        <p:spPr>
          <a:xfrm>
            <a:off x="4700004" y="1216859"/>
            <a:ext cx="402145" cy="29109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95192"/>
            <a:ext cx="565652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29.4 Jaké věci se dozvíme o vačnatcích?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701173" y="924019"/>
            <a:ext cx="126209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ačnatci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Přímá spojnice 29"/>
          <p:cNvCxnSpPr>
            <a:stCxn id="52" idx="3"/>
            <a:endCxn id="23" idx="1"/>
          </p:cNvCxnSpPr>
          <p:nvPr/>
        </p:nvCxnSpPr>
        <p:spPr>
          <a:xfrm flipV="1">
            <a:off x="3513915" y="1108685"/>
            <a:ext cx="187258" cy="24662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" descr="C:\Documents and Settings\burian.ZSNASTRANI\Local Settings\Temporary Internet Files\Content.IE5\KUU7PBJ6\MP9004015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00" y="1083598"/>
            <a:ext cx="2419496" cy="32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8019677" y="4110329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ačice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opossum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5776392" y="526137"/>
            <a:ext cx="3367608" cy="1015663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nejrozšířenější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vačnatec,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Amerika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podobná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kryse,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 ovíjivým ocasem až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 m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1,5 kg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všežravec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částečně stromový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druh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odrostlejší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mláďata nosí na hřbetě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* umí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hrát mrtvou (jako jediný savec)</a:t>
            </a:r>
          </a:p>
        </p:txBody>
      </p:sp>
      <p:pic>
        <p:nvPicPr>
          <p:cNvPr id="45" name="Picture 4" descr="C:\Documents and Settings\burian.ZSNASTRANI\Local Settings\Temporary Internet Files\Content.IE5\0KD3VU9T\MP9004066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6" y="1920344"/>
            <a:ext cx="2249162" cy="319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ovéPole 45"/>
          <p:cNvSpPr txBox="1"/>
          <p:nvPr/>
        </p:nvSpPr>
        <p:spPr>
          <a:xfrm>
            <a:off x="63462" y="1860493"/>
            <a:ext cx="1221274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oala medvídkovitý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47413" y="4295736"/>
            <a:ext cx="383710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oala - v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australském domorodém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jazyce = “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nepije“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Austrálie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 m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hustá a měkká srst, dobře šplhají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živí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se pouze listy a kůrou </a:t>
            </a:r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blahovičníku,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až půl kg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denně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dlouho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tráví, spí denně až 20 hodin, aktivní v noci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02" y="1641316"/>
            <a:ext cx="3482996" cy="2411305"/>
          </a:xfrm>
          <a:prstGeom prst="rect">
            <a:avLst/>
          </a:prstGeom>
        </p:spPr>
      </p:pic>
      <p:sp>
        <p:nvSpPr>
          <p:cNvPr id="49" name="Obdélník 48"/>
          <p:cNvSpPr/>
          <p:nvPr/>
        </p:nvSpPr>
        <p:spPr>
          <a:xfrm>
            <a:off x="3948316" y="3926404"/>
            <a:ext cx="3888432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Austrálie, Tasmánie, Nová Guinea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býložravci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(tráva, byliny, lesní plody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,…), zadní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končetiny a ocas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používají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ke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skákání (neumí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chodit,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ani couvat)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několikadenní mládě - dorůstá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ve vaku, až okolo sedmého měsíce života vylézá ven a zkouší rostlinnou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stravu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i="1" dirty="0">
                <a:latin typeface="Times New Roman" pitchFamily="18" charset="0"/>
                <a:cs typeface="Times New Roman" pitchFamily="18" charset="0"/>
              </a:rPr>
              <a:t>klokan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obrovský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největší vačnatec, až 120 cm,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60 kg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2867697" y="2035864"/>
            <a:ext cx="1016819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lokani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3615113" y="1379706"/>
            <a:ext cx="2075219" cy="52322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řád </a:t>
            </a:r>
            <a:r>
              <a:rPr lang="cs-CZ" sz="1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vačnatí</a:t>
            </a:r>
            <a:r>
              <a:rPr lang="cs-CZ" sz="1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Austrálie,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Amerika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0617" y="878251"/>
            <a:ext cx="3473298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rozdílný vzhled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masožravci i býložravci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rodí nedokonale vyvinutá mláďata, která svůj vývoj dokončují v břišním vaku samice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130" y="480067"/>
            <a:ext cx="40080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3923928" y="531932"/>
            <a:ext cx="4176464" cy="34769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a. Popiš rozmnožování a vývoj typických savců.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622651" y="931527"/>
            <a:ext cx="3518620" cy="5839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S jakými zvláštnostmi se setkáváme u vejcorodých, proč patří mezi savce?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159532" y="1043471"/>
            <a:ext cx="2952327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c. Spoj živočicha s kontinentem.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2" y="1588424"/>
            <a:ext cx="6289280" cy="3512341"/>
          </a:xfrm>
          <a:prstGeom prst="rect">
            <a:avLst/>
          </a:prstGeom>
        </p:spPr>
      </p:pic>
      <p:sp>
        <p:nvSpPr>
          <p:cNvPr id="22" name="Zaoblený obdélník 21"/>
          <p:cNvSpPr/>
          <p:nvPr/>
        </p:nvSpPr>
        <p:spPr>
          <a:xfrm>
            <a:off x="539552" y="1677822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takopysk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podivný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2699792" y="1672115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ačice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opossum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4780025" y="1668342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oala medvídkovitý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2801107" y="4706151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lokan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obrovský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Přímá spojnice 26"/>
          <p:cNvCxnSpPr>
            <a:endCxn id="24" idx="2"/>
          </p:cNvCxnSpPr>
          <p:nvPr/>
        </p:nvCxnSpPr>
        <p:spPr>
          <a:xfrm flipV="1">
            <a:off x="5752133" y="2016037"/>
            <a:ext cx="0" cy="229338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>
            <a:stCxn id="23" idx="2"/>
          </p:cNvCxnSpPr>
          <p:nvPr/>
        </p:nvCxnSpPr>
        <p:spPr>
          <a:xfrm flipH="1">
            <a:off x="1635695" y="2019810"/>
            <a:ext cx="2036205" cy="132478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stCxn id="22" idx="2"/>
          </p:cNvCxnSpPr>
          <p:nvPr/>
        </p:nvCxnSpPr>
        <p:spPr>
          <a:xfrm>
            <a:off x="1511660" y="2025517"/>
            <a:ext cx="3996444" cy="228390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endCxn id="25" idx="3"/>
          </p:cNvCxnSpPr>
          <p:nvPr/>
        </p:nvCxnSpPr>
        <p:spPr>
          <a:xfrm flipH="1">
            <a:off x="4745323" y="4371949"/>
            <a:ext cx="942070" cy="50805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13708"/>
            <a:ext cx="3810000" cy="2752725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152152" y="1364196"/>
            <a:ext cx="4232767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Velmi zajímavá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 savců je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schopnost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„stát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mrtvým“, známá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pouze u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vačic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V nebezpečí se zvíře převrátí na bok nebo záda, zavře oči a vyplázne jazyk. Jakmile nebezpečí pomine, vačice prchá do nejbližšího úkrytu.</a:t>
            </a:r>
            <a:endParaRPr lang="cs-CZ" sz="13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35646"/>
            <a:ext cx="3537926" cy="3363838"/>
          </a:xfrm>
          <a:prstGeom prst="rect">
            <a:avLst/>
          </a:prstGeom>
        </p:spPr>
      </p:pic>
      <p:sp>
        <p:nvSpPr>
          <p:cNvPr id="38" name="TextovéPole 37"/>
          <p:cNvSpPr txBox="1"/>
          <p:nvPr/>
        </p:nvSpPr>
        <p:spPr>
          <a:xfrm>
            <a:off x="4537273" y="555526"/>
            <a:ext cx="4232767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Ďábel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medvědovitý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známý též jako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tasmánský čert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je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největším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žijícím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dravým vačnatcem od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vyhubení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vakovlka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roku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1936.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Vzhledem připomíná malého, ale nadměrně svalnatého a zavalitého psa. V současné době již žije pouze v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Tasmánii.</a:t>
            </a:r>
            <a:endParaRPr lang="cs-CZ" sz="13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29.7 CLIL</a:t>
            </a:r>
            <a:endParaRPr lang="en-US" sz="2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algn="ctr"/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" y="1021879"/>
            <a:ext cx="5261548" cy="3185078"/>
          </a:xfrm>
          <a:prstGeom prst="rect">
            <a:avLst/>
          </a:prstGeom>
        </p:spPr>
      </p:pic>
      <p:sp>
        <p:nvSpPr>
          <p:cNvPr id="4" name="Zaoblený obdélníkový popisek 3"/>
          <p:cNvSpPr/>
          <p:nvPr/>
        </p:nvSpPr>
        <p:spPr>
          <a:xfrm>
            <a:off x="0" y="4206957"/>
            <a:ext cx="2016224" cy="848114"/>
          </a:xfrm>
          <a:prstGeom prst="wedgeRoundRectCallout">
            <a:avLst>
              <a:gd name="adj1" fmla="val 5775"/>
              <a:gd name="adj2" fmla="val -141288"/>
              <a:gd name="adj3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Hey brothers, how long have we been hanging here today?</a:t>
            </a:r>
          </a:p>
        </p:txBody>
      </p:sp>
      <p:sp>
        <p:nvSpPr>
          <p:cNvPr id="14" name="Zaoblený obdélníkový popisek 13"/>
          <p:cNvSpPr/>
          <p:nvPr/>
        </p:nvSpPr>
        <p:spPr>
          <a:xfrm>
            <a:off x="3987477" y="4271375"/>
            <a:ext cx="1538460" cy="783696"/>
          </a:xfrm>
          <a:prstGeom prst="wedgeRoundRectCallout">
            <a:avLst>
              <a:gd name="adj1" fmla="val -54943"/>
              <a:gd name="adj2" fmla="val -136796"/>
              <a:gd name="adj3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It´s better than  pretending we´re dead. </a:t>
            </a:r>
          </a:p>
        </p:txBody>
      </p:sp>
      <p:sp>
        <p:nvSpPr>
          <p:cNvPr id="15" name="Zaoblený obdélníkový popisek 14"/>
          <p:cNvSpPr/>
          <p:nvPr/>
        </p:nvSpPr>
        <p:spPr>
          <a:xfrm>
            <a:off x="2043261" y="4199342"/>
            <a:ext cx="1944216" cy="855704"/>
          </a:xfrm>
          <a:prstGeom prst="wedgeRoundRectCallout">
            <a:avLst>
              <a:gd name="adj1" fmla="val -3954"/>
              <a:gd name="adj2" fmla="val -133473"/>
              <a:gd name="adj3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Mum said that we had to train this to be more strong.</a:t>
            </a:r>
          </a:p>
        </p:txBody>
      </p:sp>
      <p:pic>
        <p:nvPicPr>
          <p:cNvPr id="2050" name="Picture 2" descr="C:\Users\mik\AppData\Local\Microsoft\Windows\Temporary Internet Files\Content.IE5\HSJURUDN\MP90040667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66" y="1113656"/>
            <a:ext cx="3402234" cy="22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\AppData\Local\Microsoft\Windows\Temporary Internet Files\Content.IE5\VEJCD5XY\MP90040072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70" y="2421340"/>
            <a:ext cx="1722413" cy="258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aoblený obdélníkový popisek 19"/>
          <p:cNvSpPr/>
          <p:nvPr/>
        </p:nvSpPr>
        <p:spPr>
          <a:xfrm>
            <a:off x="5280857" y="562987"/>
            <a:ext cx="1800200" cy="585714"/>
          </a:xfrm>
          <a:prstGeom prst="wedgeRoundRectCallout">
            <a:avLst>
              <a:gd name="adj1" fmla="val 57736"/>
              <a:gd name="adj2" fmla="val 192541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are we having for dinner?</a:t>
            </a:r>
          </a:p>
        </p:txBody>
      </p:sp>
      <p:sp>
        <p:nvSpPr>
          <p:cNvPr id="21" name="Zaoblený obdélníkový popisek 20"/>
          <p:cNvSpPr/>
          <p:nvPr/>
        </p:nvSpPr>
        <p:spPr>
          <a:xfrm>
            <a:off x="5364088" y="1779662"/>
            <a:ext cx="1538460" cy="468072"/>
          </a:xfrm>
          <a:prstGeom prst="wedgeRoundRectCallout">
            <a:avLst>
              <a:gd name="adj1" fmla="val 16876"/>
              <a:gd name="adj2" fmla="val 159358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Eucalyptus like yesterday.</a:t>
            </a:r>
          </a:p>
        </p:txBody>
      </p:sp>
      <p:sp>
        <p:nvSpPr>
          <p:cNvPr id="22" name="Zaoblený obdélníkový popisek 21"/>
          <p:cNvSpPr/>
          <p:nvPr/>
        </p:nvSpPr>
        <p:spPr>
          <a:xfrm>
            <a:off x="7153176" y="562987"/>
            <a:ext cx="2011337" cy="567174"/>
          </a:xfrm>
          <a:prstGeom prst="wedgeRoundRectCallout">
            <a:avLst>
              <a:gd name="adj1" fmla="val -13016"/>
              <a:gd name="adj2" fmla="val 128932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what about breakfast tomorrow?</a:t>
            </a:r>
          </a:p>
        </p:txBody>
      </p:sp>
      <p:sp>
        <p:nvSpPr>
          <p:cNvPr id="23" name="Zaoblený obdélníkový popisek 22"/>
          <p:cNvSpPr/>
          <p:nvPr/>
        </p:nvSpPr>
        <p:spPr>
          <a:xfrm>
            <a:off x="7498036" y="3587126"/>
            <a:ext cx="1538460" cy="481579"/>
          </a:xfrm>
          <a:prstGeom prst="wedgeRoundRectCallout">
            <a:avLst>
              <a:gd name="adj1" fmla="val -97043"/>
              <a:gd name="adj2" fmla="val -75619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Eucalyptus like yesterday</a:t>
            </a:r>
          </a:p>
        </p:txBody>
      </p:sp>
      <p:sp>
        <p:nvSpPr>
          <p:cNvPr id="24" name="Zaoblený obdélníkový popisek 23"/>
          <p:cNvSpPr/>
          <p:nvPr/>
        </p:nvSpPr>
        <p:spPr>
          <a:xfrm>
            <a:off x="7465767" y="2890197"/>
            <a:ext cx="1698746" cy="504056"/>
          </a:xfrm>
          <a:prstGeom prst="wedgeRoundRectCallout">
            <a:avLst>
              <a:gd name="adj1" fmla="val -27325"/>
              <a:gd name="adj2" fmla="val -164165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what about lunch tomorrow?</a:t>
            </a:r>
          </a:p>
        </p:txBody>
      </p:sp>
      <p:sp>
        <p:nvSpPr>
          <p:cNvPr id="25" name="Zaoblený obdélníkový popisek 24"/>
          <p:cNvSpPr/>
          <p:nvPr/>
        </p:nvSpPr>
        <p:spPr>
          <a:xfrm>
            <a:off x="6372200" y="4400520"/>
            <a:ext cx="2731417" cy="727704"/>
          </a:xfrm>
          <a:prstGeom prst="wedgeRoundRectCallout">
            <a:avLst>
              <a:gd name="adj1" fmla="val -37406"/>
              <a:gd name="adj2" fmla="val -155663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Don´t ask me these stupid questions. We will eat it until we move somewhere else.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029020"/>
              </p:ext>
            </p:extLst>
          </p:nvPr>
        </p:nvGraphicFramePr>
        <p:xfrm>
          <a:off x="2483768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Který ze znaků savců chybí vejcorodým?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řitní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otvor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dokonale rozdělené srdce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srst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mateřské mléko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Nejrozšířenějším vačnatcem je</a:t>
                      </a:r>
                      <a:r>
                        <a:rPr lang="cs-CZ" sz="13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klokan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vačice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ptakopysk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koala</a:t>
                      </a:r>
                      <a:endParaRPr lang="cs-CZ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Kdo se živí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pouze listy blahovičníku (eukalyptu)?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klokan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vačice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ptakopysk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koala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Ptakořitní žijí pouze …?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ve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vodě</a:t>
                      </a:r>
                      <a:endParaRPr lang="cs-CZ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na souši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na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stromech</a:t>
                      </a:r>
                      <a:endParaRPr lang="cs-CZ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v Austrálii</a:t>
                      </a:r>
                      <a:endParaRPr lang="cs-CZ" sz="12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9622"/>
            <a:ext cx="705678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ptakopysk.wz.cz/obr.php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http://www.biolib.cz/cz/taxonimage/id40389/?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taxonid=31879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http://www.biolib.cz/cz/taxonimage/id2287/?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taxonid=33174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cs.wikipedia.org/wiki/Paje%C5%BEura_Bruijnova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img.ahaonline.cz/static/old_aha/big/09_02_15/vac5.jpg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forusrakos.blog.cz/1010/tanatoza-umeni-predstirat-mrtveho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upload.wikimedia.org/wikipedia/commons/a/ac/Tasdevil_large.jpg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 </a:t>
            </a: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6390</TotalTime>
  <Words>1099</Words>
  <Application>Microsoft Office PowerPoint</Application>
  <PresentationFormat>Předvádění na obrazovce (16:9)</PresentationFormat>
  <Paragraphs>155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29.1 Vejcorodí, vačnatci</vt:lpstr>
      <vt:lpstr>29.2 Co už víš? </vt:lpstr>
      <vt:lpstr>29.3 Jaké věci se dozvíme o vejcorodých?</vt:lpstr>
      <vt:lpstr>29.4 Jaké věci se dozvíme o vačnatcích?</vt:lpstr>
      <vt:lpstr>29.5 Procvičení a příklady</vt:lpstr>
      <vt:lpstr>29.6 Něco navíc pro šikovné</vt:lpstr>
      <vt:lpstr>29.7 CLIL</vt:lpstr>
      <vt:lpstr>29.8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438</cp:revision>
  <dcterms:created xsi:type="dcterms:W3CDTF">2010-10-18T18:21:56Z</dcterms:created>
  <dcterms:modified xsi:type="dcterms:W3CDTF">2012-08-23T10:25:24Z</dcterms:modified>
</cp:coreProperties>
</file>