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7" r:id="rId2"/>
    <p:sldId id="258" r:id="rId3"/>
    <p:sldId id="259" r:id="rId4"/>
    <p:sldId id="264" r:id="rId5"/>
    <p:sldId id="260" r:id="rId6"/>
    <p:sldId id="261" r:id="rId7"/>
    <p:sldId id="262" r:id="rId8"/>
    <p:sldId id="263" r:id="rId9"/>
    <p:sldId id="265" r:id="rId10"/>
    <p:sldId id="266" r:id="rId11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E766"/>
    <a:srgbClr val="91F3B2"/>
    <a:srgbClr val="FFFF99"/>
    <a:srgbClr val="FFFF00"/>
    <a:srgbClr val="C4D42C"/>
    <a:srgbClr val="308406"/>
    <a:srgbClr val="813763"/>
    <a:srgbClr val="FF7C80"/>
    <a:srgbClr val="00FFFF"/>
    <a:srgbClr val="A6A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32" autoAdjust="0"/>
    <p:restoredTop sz="94676" autoAdjust="0"/>
  </p:normalViewPr>
  <p:slideViewPr>
    <p:cSldViewPr>
      <p:cViewPr>
        <p:scale>
          <a:sx n="90" d="100"/>
          <a:sy n="90" d="100"/>
        </p:scale>
        <p:origin x="-894" y="-6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33583E-89BF-4ECB-AA3F-75DD3E829E63}" type="datetimeFigureOut">
              <a:rPr lang="cs-CZ" smtClean="0"/>
              <a:pPr/>
              <a:t>16.1.2013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771979-99DB-4828-878C-66DC5CF305D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7630280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527786-DE88-4C02-A0B7-082242F2B663}" type="datetimeFigureOut">
              <a:rPr lang="cs-CZ" smtClean="0"/>
              <a:pPr/>
              <a:t>16.1.2013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C757F8-8F25-4CF1-88DC-C9C420F5300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6212113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Víte, kdo</a:t>
            </a:r>
            <a:r>
              <a:rPr lang="cs-CZ" baseline="0" dirty="0" smtClean="0"/>
              <a:t> způsobuje angínu, chřipku, nebo neštovice?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1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2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3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4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5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6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7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8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46E6A-BCBB-4397-B238-D9666C12CA33}" type="datetime1">
              <a:rPr lang="cs-CZ" smtClean="0"/>
              <a:pPr/>
              <a:t>16.1.2013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4DB5B-C4F9-421B-B915-96C77EBC177D}" type="datetime1">
              <a:rPr lang="cs-CZ" smtClean="0"/>
              <a:pPr/>
              <a:t>16.1.2013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27F35-795A-4B52-AF4B-8AF9D6F591C2}" type="datetime1">
              <a:rPr lang="cs-CZ" smtClean="0"/>
              <a:pPr/>
              <a:t>16.1.2013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B4C2E-6E06-4E9C-9D85-8F31E0E288E6}" type="datetime1">
              <a:rPr lang="cs-CZ" smtClean="0"/>
              <a:pPr/>
              <a:t>16.1.2013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ABC8E-B95F-4149-9A9A-D11A584EB29D}" type="datetime1">
              <a:rPr lang="cs-CZ" smtClean="0"/>
              <a:pPr/>
              <a:t>16.1.2013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0DED4-D2BA-48CB-B2B6-1875E7FDB29C}" type="datetime1">
              <a:rPr lang="cs-CZ" smtClean="0"/>
              <a:pPr/>
              <a:t>16.1.2013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9A91E-1CCF-40B7-8986-DCBC22B998A1}" type="datetime1">
              <a:rPr lang="cs-CZ" smtClean="0"/>
              <a:pPr/>
              <a:t>16.1.2013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CEE0F-07E8-4FA4-BC5E-B1097BC39F9A}" type="datetime1">
              <a:rPr lang="cs-CZ" smtClean="0"/>
              <a:pPr/>
              <a:t>16.1.2013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61AB1-11DE-4681-8765-EB93C13598AF}" type="datetime1">
              <a:rPr lang="cs-CZ" smtClean="0"/>
              <a:pPr/>
              <a:t>16.1.2013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88AF0-EED2-4674-8E08-6CB36054DDEB}" type="datetime1">
              <a:rPr lang="cs-CZ" smtClean="0"/>
              <a:pPr/>
              <a:t>16.1.2013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B1AB8-A318-494C-B197-385F53BD80D4}" type="datetime1">
              <a:rPr lang="cs-CZ" smtClean="0"/>
              <a:pPr/>
              <a:t>16.1.2013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4000"/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CAF81-B0B1-45DF-898B-A867B8150E23}" type="datetime1">
              <a:rPr lang="cs-CZ" smtClean="0"/>
              <a:pPr/>
              <a:t>16.1.2013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1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5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2/26/Podiceps_cristatus_adult_and_young.jpg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hyperlink" Target="//upload.wikimedia.org/wikipedia/commons/4/42/Phalacrocorax_carbo1.jpg" TargetMode="External"/><Relationship Id="rId4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cs.petclub.eu/clanek/pstros-128" TargetMode="External"/><Relationship Id="rId2" Type="http://schemas.openxmlformats.org/officeDocument/2006/relationships/hyperlink" Target="http://www.biolib.cz/cz/taxonimage/id17699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cs.wikipedia.org/wiki/Soubor:Podiceps_cristatus_adult_and_young.jpg" TargetMode="External"/><Relationship Id="rId5" Type="http://schemas.openxmlformats.org/officeDocument/2006/relationships/hyperlink" Target="http://www.eprojekty.cz/weby/demo/envi01/kachna-divoka.aspx" TargetMode="External"/><Relationship Id="rId4" Type="http://schemas.openxmlformats.org/officeDocument/2006/relationships/hyperlink" Target="http://www.naturfoto.cz/pelikan-kaderavy-fotografie-15568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5508" y="492443"/>
            <a:ext cx="4893260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27.1 Systém ptáků a jejich význam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4527947"/>
            <a:ext cx="9144000" cy="6155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cs-CZ" sz="12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Autor: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Michal Burian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obrázek 5" descr="Imag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871" y="4558724"/>
            <a:ext cx="3029719" cy="553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 descr="C:\Users\burian\AppData\Local\Microsoft\Windows\Temporary Internet Files\Content.IE5\N323HCUD\MP900403322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75606"/>
            <a:ext cx="2326212" cy="1550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burian\AppData\Local\Microsoft\Windows\Temporary Internet Files\Content.IE5\FIQWKW65\MP900182547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644914"/>
            <a:ext cx="2404864" cy="1603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burian\AppData\Local\Microsoft\Windows\Temporary Internet Files\Content.IE5\YD097AN7\MP900406867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092572"/>
            <a:ext cx="1457410" cy="2185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burian\AppData\Local\Microsoft\Windows\Temporary Internet Files\Content.IE5\N323HCUD\MP900406567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3823" y="2391782"/>
            <a:ext cx="1407023" cy="2109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burian\AppData\Local\Microsoft\Windows\Temporary Internet Files\Content.IE5\FIQWKW65\MP900426583[1]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2133" y="771550"/>
            <a:ext cx="1814123" cy="2268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burian\AppData\Local\Microsoft\Windows\Temporary Internet Files\Content.IE5\N323HCUD\MP900442408[1]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182400"/>
            <a:ext cx="1556792" cy="2335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burian\AppData\Local\Microsoft\Windows\Temporary Internet Files\Content.IE5\NBXADL7L\MP900406497[1]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941" y="766848"/>
            <a:ext cx="1377331" cy="205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Users\burian\AppData\Local\Microsoft\Windows\Temporary Internet Files\Content.IE5\FIQWKW65\MP900442443[1]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340846" y="3421918"/>
            <a:ext cx="1101652" cy="826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3" descr="C:\Users\burian\AppData\Local\Microsoft\Windows\Temporary Internet Files\Content.IE5\N323HCUD\MC900012949[1].wmf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112" y="3284211"/>
            <a:ext cx="1080000" cy="753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2797283"/>
              </p:ext>
            </p:extLst>
          </p:nvPr>
        </p:nvGraphicFramePr>
        <p:xfrm>
          <a:off x="1043608" y="1275606"/>
          <a:ext cx="7272808" cy="316305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907305"/>
                <a:gridCol w="5365503"/>
              </a:tblGrid>
              <a:tr h="545574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Autor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Michal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Burian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Období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mtClean="0">
                          <a:latin typeface="Times New Roman" pitchFamily="18" charset="0"/>
                          <a:cs typeface="Times New Roman" pitchFamily="18" charset="0"/>
                        </a:rPr>
                        <a:t>07</a:t>
                      </a:r>
                      <a:r>
                        <a:rPr lang="cs-CZ" baseline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– 12/2012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8. 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Klíčová slova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Běžci, plavci, letci, veslonozí, brodiví, vrubozobí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58020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Anotace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Prezentace zabývající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se charakteristikou tříd ptáků, jejich vybranými zástupci a tím, kde žijí a čím se živí.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Nadpis 1"/>
          <p:cNvSpPr txBox="1">
            <a:spLocks/>
          </p:cNvSpPr>
          <p:nvPr/>
        </p:nvSpPr>
        <p:spPr>
          <a:xfrm>
            <a:off x="20151" y="498603"/>
            <a:ext cx="2916832" cy="59406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27.10 Anotace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5371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2411760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27.2 Co už víš? 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-1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855" y="2146222"/>
            <a:ext cx="2448272" cy="1836204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135" y="728316"/>
            <a:ext cx="2304256" cy="3072342"/>
          </a:xfrm>
          <a:prstGeom prst="rect">
            <a:avLst/>
          </a:prstGeom>
        </p:spPr>
      </p:pic>
      <p:sp>
        <p:nvSpPr>
          <p:cNvPr id="26" name="TextovéPole 25"/>
          <p:cNvSpPr txBox="1"/>
          <p:nvPr/>
        </p:nvSpPr>
        <p:spPr>
          <a:xfrm>
            <a:off x="107504" y="1077645"/>
            <a:ext cx="700457" cy="307777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běžci</a:t>
            </a:r>
            <a:endParaRPr lang="cs-CZ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ovéPole 26"/>
          <p:cNvSpPr txBox="1"/>
          <p:nvPr/>
        </p:nvSpPr>
        <p:spPr>
          <a:xfrm>
            <a:off x="256799" y="1491630"/>
            <a:ext cx="2096400" cy="523220"/>
          </a:xfrm>
          <a:prstGeom prst="rect">
            <a:avLst/>
          </a:prstGeom>
          <a:solidFill>
            <a:srgbClr val="FFC000"/>
          </a:solidFill>
          <a:ln w="38100">
            <a:solidFill>
              <a:srgbClr val="30840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mohutné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zadní končetiny – dobří a rychlí běžci</a:t>
            </a:r>
          </a:p>
        </p:txBody>
      </p:sp>
      <p:sp>
        <p:nvSpPr>
          <p:cNvPr id="28" name="TextovéPole 27"/>
          <p:cNvSpPr txBox="1"/>
          <p:nvPr/>
        </p:nvSpPr>
        <p:spPr>
          <a:xfrm>
            <a:off x="909514" y="968410"/>
            <a:ext cx="2592288" cy="523220"/>
          </a:xfrm>
          <a:prstGeom prst="rect">
            <a:avLst/>
          </a:prstGeom>
          <a:solidFill>
            <a:srgbClr val="FFC000"/>
          </a:solidFill>
          <a:ln w="38100">
            <a:solidFill>
              <a:srgbClr val="30840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zakrnělá křídla, hrudní kost bez hřebenu, neschopni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létat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ovéPole 28"/>
          <p:cNvSpPr txBox="1"/>
          <p:nvPr/>
        </p:nvSpPr>
        <p:spPr>
          <a:xfrm>
            <a:off x="3380333" y="3460125"/>
            <a:ext cx="1453058" cy="307777"/>
          </a:xfrm>
          <a:prstGeom prst="rect">
            <a:avLst/>
          </a:prstGeom>
          <a:gradFill flip="none" rotWithShape="1">
            <a:gsLst>
              <a:gs pos="0">
                <a:srgbClr val="FFFF99">
                  <a:shade val="30000"/>
                  <a:satMod val="115000"/>
                </a:srgbClr>
              </a:gs>
              <a:gs pos="50000">
                <a:srgbClr val="FFFF99">
                  <a:shade val="67500"/>
                  <a:satMod val="115000"/>
                </a:srgbClr>
              </a:gs>
              <a:gs pos="100000">
                <a:srgbClr val="FFFF99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rgbClr val="30840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400" b="1" i="1" dirty="0">
                <a:latin typeface="Times New Roman" pitchFamily="18" charset="0"/>
                <a:cs typeface="Times New Roman" pitchFamily="18" charset="0"/>
              </a:rPr>
              <a:t>pštros </a:t>
            </a:r>
            <a:r>
              <a:rPr lang="cs-CZ" sz="1400" b="1" i="1" dirty="0" smtClean="0">
                <a:latin typeface="Times New Roman" pitchFamily="18" charset="0"/>
                <a:cs typeface="Times New Roman" pitchFamily="18" charset="0"/>
              </a:rPr>
              <a:t>dvouprstý</a:t>
            </a:r>
            <a:endParaRPr lang="cs-CZ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ovéPole 29"/>
          <p:cNvSpPr txBox="1"/>
          <p:nvPr/>
        </p:nvSpPr>
        <p:spPr>
          <a:xfrm>
            <a:off x="0" y="2218319"/>
            <a:ext cx="1024087" cy="307777"/>
          </a:xfrm>
          <a:prstGeom prst="rect">
            <a:avLst/>
          </a:prstGeom>
          <a:gradFill flip="none" rotWithShape="1">
            <a:gsLst>
              <a:gs pos="0">
                <a:srgbClr val="FFFF99">
                  <a:shade val="30000"/>
                  <a:satMod val="115000"/>
                </a:srgbClr>
              </a:gs>
              <a:gs pos="50000">
                <a:srgbClr val="FFFF99">
                  <a:shade val="67500"/>
                  <a:satMod val="115000"/>
                </a:srgbClr>
              </a:gs>
              <a:gs pos="100000">
                <a:srgbClr val="FFFF99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rgbClr val="30840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400" b="1" i="1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cs-CZ" sz="1400" b="1" i="1" dirty="0" smtClean="0">
                <a:latin typeface="Times New Roman" pitchFamily="18" charset="0"/>
                <a:cs typeface="Times New Roman" pitchFamily="18" charset="0"/>
              </a:rPr>
              <a:t>mu hnědý</a:t>
            </a:r>
            <a:endParaRPr lang="cs-CZ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ovéPole 30"/>
          <p:cNvSpPr txBox="1"/>
          <p:nvPr/>
        </p:nvSpPr>
        <p:spPr>
          <a:xfrm>
            <a:off x="2604690" y="3867894"/>
            <a:ext cx="2278186" cy="1169551"/>
          </a:xfrm>
          <a:prstGeom prst="rect">
            <a:avLst/>
          </a:prstGeom>
          <a:gradFill flip="none" rotWithShape="1">
            <a:gsLst>
              <a:gs pos="0">
                <a:srgbClr val="FFFF99">
                  <a:shade val="30000"/>
                  <a:satMod val="115000"/>
                </a:srgbClr>
              </a:gs>
              <a:gs pos="50000">
                <a:srgbClr val="FFFF99">
                  <a:shade val="67500"/>
                  <a:satMod val="115000"/>
                </a:srgbClr>
              </a:gs>
              <a:gs pos="100000">
                <a:srgbClr val="FFFF99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rgbClr val="30840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Afrika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, největší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pták světa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cs-CZ" sz="1400" dirty="0" err="1">
                <a:latin typeface="Times New Roman" pitchFamily="18" charset="0"/>
                <a:cs typeface="Times New Roman" pitchFamily="18" charset="0"/>
              </a:rPr>
              <a:t>dosp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. samec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až 2,5m,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100kg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), 75let, žije ve skupinách, býložravec (rostliny, semena, bobule,...)</a:t>
            </a:r>
          </a:p>
        </p:txBody>
      </p:sp>
      <p:sp>
        <p:nvSpPr>
          <p:cNvPr id="32" name="TextovéPole 31"/>
          <p:cNvSpPr txBox="1"/>
          <p:nvPr/>
        </p:nvSpPr>
        <p:spPr>
          <a:xfrm>
            <a:off x="71465" y="4051562"/>
            <a:ext cx="2271490" cy="954107"/>
          </a:xfrm>
          <a:prstGeom prst="rect">
            <a:avLst/>
          </a:prstGeom>
          <a:gradFill flip="none" rotWithShape="1">
            <a:gsLst>
              <a:gs pos="0">
                <a:srgbClr val="FFFF99">
                  <a:shade val="30000"/>
                  <a:satMod val="115000"/>
                </a:srgbClr>
              </a:gs>
              <a:gs pos="50000">
                <a:srgbClr val="FFFF99">
                  <a:shade val="67500"/>
                  <a:satMod val="115000"/>
                </a:srgbClr>
              </a:gs>
              <a:gs pos="100000">
                <a:srgbClr val="FFFF99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rgbClr val="30840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Austrálie, druhý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největší   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(až 2m, 60kg), </a:t>
            </a:r>
          </a:p>
          <a:p>
            <a:pPr algn="ctr"/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všežravec (rostliny, semena, bobule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, drobní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obratlovci, ...)</a:t>
            </a:r>
          </a:p>
        </p:txBody>
      </p:sp>
      <p:sp>
        <p:nvSpPr>
          <p:cNvPr id="33" name="TextovéPole 32"/>
          <p:cNvSpPr txBox="1"/>
          <p:nvPr/>
        </p:nvSpPr>
        <p:spPr>
          <a:xfrm>
            <a:off x="4998850" y="814521"/>
            <a:ext cx="648072" cy="307777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plavci</a:t>
            </a:r>
            <a:endParaRPr lang="cs-CZ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" name="Picture 10" descr="C:\Users\burian\AppData\Local\Microsoft\Windows\Temporary Internet Files\Content.IE5\RBT21G8M\MP900399650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0354" y="1431519"/>
            <a:ext cx="2383930" cy="357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ovéPole 34"/>
          <p:cNvSpPr txBox="1"/>
          <p:nvPr/>
        </p:nvSpPr>
        <p:spPr>
          <a:xfrm>
            <a:off x="5724127" y="599078"/>
            <a:ext cx="2736305" cy="738664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tučňáci</a:t>
            </a:r>
            <a:r>
              <a:rPr lang="cs-CZ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veslovitá křídla – nelétají, ale výborně plavou, obtížně </a:t>
            </a:r>
            <a:r>
              <a:rPr lang="cs-CZ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chodí, </a:t>
            </a:r>
          </a:p>
          <a:p>
            <a:pPr algn="ctr"/>
            <a:r>
              <a:rPr lang="cs-CZ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šupinovité </a:t>
            </a:r>
            <a:r>
              <a:rPr lang="cs-CZ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peří</a:t>
            </a:r>
            <a:endParaRPr lang="cs-CZ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ovéPole 35"/>
          <p:cNvSpPr txBox="1"/>
          <p:nvPr/>
        </p:nvSpPr>
        <p:spPr>
          <a:xfrm>
            <a:off x="6660233" y="1394091"/>
            <a:ext cx="2304255" cy="738664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polární </a:t>
            </a:r>
            <a:r>
              <a:rPr lang="cs-CZ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oblasti, žijí na jižní </a:t>
            </a:r>
            <a:r>
              <a:rPr lang="cs-CZ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polokouli, (X </a:t>
            </a:r>
            <a:r>
              <a:rPr lang="cs-CZ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výjimkou tropický druh okolo rovníku</a:t>
            </a:r>
            <a:r>
              <a:rPr lang="cs-CZ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cs-CZ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ovéPole 36"/>
          <p:cNvSpPr txBox="1"/>
          <p:nvPr/>
        </p:nvSpPr>
        <p:spPr>
          <a:xfrm>
            <a:off x="6934231" y="2146222"/>
            <a:ext cx="1936023" cy="307777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živí </a:t>
            </a:r>
            <a:r>
              <a:rPr lang="cs-CZ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 převážně </a:t>
            </a:r>
            <a:r>
              <a:rPr lang="cs-CZ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rybami</a:t>
            </a:r>
            <a:endParaRPr lang="cs-CZ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ovéPole 37"/>
          <p:cNvSpPr txBox="1"/>
          <p:nvPr/>
        </p:nvSpPr>
        <p:spPr>
          <a:xfrm>
            <a:off x="6948264" y="3958013"/>
            <a:ext cx="1405854" cy="307777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tučňák císařský</a:t>
            </a:r>
            <a:endParaRPr lang="cs-CZ" sz="14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ovéPole 38"/>
          <p:cNvSpPr txBox="1"/>
          <p:nvPr/>
        </p:nvSpPr>
        <p:spPr>
          <a:xfrm>
            <a:off x="6911502" y="2526096"/>
            <a:ext cx="1944216" cy="1384995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Antarktida</a:t>
            </a:r>
          </a:p>
          <a:p>
            <a:r>
              <a:rPr lang="cs-CZ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největší, nejodolnější</a:t>
            </a:r>
            <a:endParaRPr lang="cs-CZ" sz="1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žije </a:t>
            </a:r>
            <a:r>
              <a:rPr lang="cs-CZ" sz="1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 </a:t>
            </a:r>
            <a:r>
              <a:rPr lang="cs-CZ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koloniích</a:t>
            </a:r>
          </a:p>
          <a:p>
            <a:r>
              <a:rPr lang="cs-CZ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až </a:t>
            </a:r>
            <a:r>
              <a:rPr lang="cs-CZ" sz="1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cs-CZ" sz="1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měs</a:t>
            </a:r>
            <a:r>
              <a:rPr lang="cs-CZ" sz="1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bez </a:t>
            </a:r>
            <a:r>
              <a:rPr lang="cs-CZ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potravy </a:t>
            </a:r>
          </a:p>
          <a:p>
            <a:r>
              <a:rPr lang="cs-CZ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nejjižněji </a:t>
            </a:r>
            <a:r>
              <a:rPr lang="cs-CZ" sz="1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hnízdící </a:t>
            </a:r>
            <a:r>
              <a:rPr lang="cs-CZ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pták</a:t>
            </a:r>
          </a:p>
          <a:p>
            <a:r>
              <a:rPr lang="cs-CZ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potravou </a:t>
            </a:r>
            <a:r>
              <a:rPr lang="cs-CZ" sz="1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pro tuleně </a:t>
            </a:r>
          </a:p>
        </p:txBody>
      </p:sp>
      <p:sp>
        <p:nvSpPr>
          <p:cNvPr id="40" name="TextovéPole 39"/>
          <p:cNvSpPr txBox="1"/>
          <p:nvPr/>
        </p:nvSpPr>
        <p:spPr>
          <a:xfrm>
            <a:off x="6911502" y="4298781"/>
            <a:ext cx="1916150" cy="738664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další </a:t>
            </a:r>
            <a:r>
              <a:rPr lang="cs-CZ" sz="1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zást</a:t>
            </a:r>
            <a:r>
              <a:rPr lang="cs-CZ" sz="1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.- tučňák královský, patagonský, brýlový, nejmenší,......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3923928" cy="594066"/>
          </a:xfrm>
        </p:spPr>
        <p:txBody>
          <a:bodyPr>
            <a:normAutofit/>
          </a:bodyPr>
          <a:lstStyle/>
          <a:p>
            <a:pPr algn="l"/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27.3 Letci a jejich řády</a:t>
            </a:r>
            <a:endParaRPr lang="cs-CZ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ovéPole 35"/>
          <p:cNvSpPr txBox="1"/>
          <p:nvPr/>
        </p:nvSpPr>
        <p:spPr>
          <a:xfrm>
            <a:off x="170399" y="1172980"/>
            <a:ext cx="3321481" cy="353943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75000"/>
                  <a:shade val="30000"/>
                  <a:satMod val="115000"/>
                </a:schemeClr>
              </a:gs>
              <a:gs pos="50000">
                <a:schemeClr val="bg2">
                  <a:lumMod val="75000"/>
                  <a:shade val="67500"/>
                  <a:satMod val="115000"/>
                </a:schemeClr>
              </a:gs>
              <a:gs pos="100000">
                <a:schemeClr val="bg2">
                  <a:lumMod val="75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1400" b="1" i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cs-CZ" sz="1400" b="1" i="1" dirty="0" smtClean="0">
                <a:latin typeface="Times New Roman" pitchFamily="18" charset="0"/>
                <a:cs typeface="Times New Roman" pitchFamily="18" charset="0"/>
              </a:rPr>
              <a:t>veslonozí</a:t>
            </a:r>
            <a:endParaRPr lang="cs-CZ" sz="14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- všechny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čtyři prsty spojené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plovací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blánou </a:t>
            </a:r>
          </a:p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- krátké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nohy posunuté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dozadu</a:t>
            </a:r>
          </a:p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- velký zobák</a:t>
            </a:r>
          </a:p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- živí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se rybami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}=&gt; vodní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ptáci</a:t>
            </a:r>
          </a:p>
          <a:p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endParaRPr lang="cs-CZ" sz="1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endParaRPr lang="cs-CZ" sz="1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1400" dirty="0">
              <a:latin typeface="Times New Roman" pitchFamily="18" charset="0"/>
              <a:cs typeface="Times New Roman" pitchFamily="18" charset="0"/>
            </a:endParaRPr>
          </a:p>
          <a:p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TextovéPole 56"/>
          <p:cNvSpPr txBox="1"/>
          <p:nvPr/>
        </p:nvSpPr>
        <p:spPr>
          <a:xfrm>
            <a:off x="3923928" y="1337547"/>
            <a:ext cx="4896544" cy="3754874"/>
          </a:xfrm>
          <a:prstGeom prst="rect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1400" b="1" i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cs-CZ" sz="1400" b="1" i="1" dirty="0" smtClean="0">
                <a:latin typeface="Times New Roman" pitchFamily="18" charset="0"/>
                <a:cs typeface="Times New Roman" pitchFamily="18" charset="0"/>
              </a:rPr>
              <a:t>brodiví</a:t>
            </a:r>
            <a:endParaRPr lang="cs-CZ" sz="14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- velcí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, dlouhé nohy, neplavou, brodí se (na nohách kolem prstů </a:t>
            </a: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 úzké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blanité lemy brání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propadávání se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bahnem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- živí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se rybami, obojživelníky, hraboši</a:t>
            </a:r>
          </a:p>
          <a:p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1400" dirty="0">
              <a:latin typeface="Times New Roman" pitchFamily="18" charset="0"/>
              <a:cs typeface="Times New Roman" pitchFamily="18" charset="0"/>
            </a:endParaRPr>
          </a:p>
          <a:p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1400" dirty="0">
              <a:latin typeface="Times New Roman" pitchFamily="18" charset="0"/>
              <a:cs typeface="Times New Roman" pitchFamily="18" charset="0"/>
            </a:endParaRPr>
          </a:p>
          <a:p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1400" dirty="0">
              <a:latin typeface="Times New Roman" pitchFamily="18" charset="0"/>
              <a:cs typeface="Times New Roman" pitchFamily="18" charset="0"/>
            </a:endParaRPr>
          </a:p>
          <a:p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1400" dirty="0">
              <a:latin typeface="Times New Roman" pitchFamily="18" charset="0"/>
              <a:cs typeface="Times New Roman" pitchFamily="18" charset="0"/>
            </a:endParaRPr>
          </a:p>
          <a:p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1400" dirty="0">
              <a:latin typeface="Times New Roman" pitchFamily="18" charset="0"/>
              <a:cs typeface="Times New Roman" pitchFamily="18" charset="0"/>
            </a:endParaRPr>
          </a:p>
          <a:p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4137697" y="611200"/>
            <a:ext cx="836945" cy="338554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letci</a:t>
            </a:r>
            <a:endParaRPr lang="cs-CZ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Picture 13" descr="C:\Users\burian\AppData\Local\Microsoft\Windows\Temporary Internet Files\Content.IE5\RBT21G8M\MP900262747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555526"/>
            <a:ext cx="1740211" cy="700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31" y="2607140"/>
            <a:ext cx="2915169" cy="1717267"/>
          </a:xfrm>
          <a:prstGeom prst="rect">
            <a:avLst/>
          </a:prstGeom>
        </p:spPr>
      </p:pic>
      <p:sp>
        <p:nvSpPr>
          <p:cNvPr id="28" name="TextovéPole 27"/>
          <p:cNvSpPr txBox="1"/>
          <p:nvPr/>
        </p:nvSpPr>
        <p:spPr>
          <a:xfrm>
            <a:off x="467544" y="2666272"/>
            <a:ext cx="1152128" cy="307777"/>
          </a:xfrm>
          <a:prstGeom prst="rect">
            <a:avLst/>
          </a:prstGeom>
          <a:solidFill>
            <a:srgbClr val="FFC000"/>
          </a:solidFill>
          <a:ln w="38100">
            <a:solidFill>
              <a:srgbClr val="813763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elikán </a:t>
            </a:r>
            <a:r>
              <a:rPr lang="cs-CZ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bílý</a:t>
            </a:r>
          </a:p>
        </p:txBody>
      </p:sp>
      <p:pic>
        <p:nvPicPr>
          <p:cNvPr id="2055" name="Picture 7" descr="C:\Users\burian\AppData\Local\Microsoft\Windows\Temporary Internet Files\Content.IE5\YD097AN7\MP900180518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7697" y="2296941"/>
            <a:ext cx="1738343" cy="2751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ovéPole 31"/>
          <p:cNvSpPr txBox="1"/>
          <p:nvPr/>
        </p:nvSpPr>
        <p:spPr>
          <a:xfrm>
            <a:off x="4211960" y="2340131"/>
            <a:ext cx="1016819" cy="307777"/>
          </a:xfrm>
          <a:prstGeom prst="rect">
            <a:avLst/>
          </a:prstGeom>
          <a:solidFill>
            <a:srgbClr val="FFC000"/>
          </a:solidFill>
          <a:ln w="38100">
            <a:solidFill>
              <a:srgbClr val="813763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č</a:t>
            </a:r>
            <a:r>
              <a:rPr lang="cs-CZ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áp </a:t>
            </a:r>
            <a:r>
              <a:rPr lang="cs-CZ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bílý</a:t>
            </a:r>
          </a:p>
        </p:txBody>
      </p:sp>
      <p:sp>
        <p:nvSpPr>
          <p:cNvPr id="34" name="TextovéPole 33"/>
          <p:cNvSpPr txBox="1"/>
          <p:nvPr/>
        </p:nvSpPr>
        <p:spPr>
          <a:xfrm>
            <a:off x="6308269" y="2296941"/>
            <a:ext cx="2592288" cy="52322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1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cs-CZ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alší </a:t>
            </a:r>
            <a:r>
              <a:rPr lang="cs-CZ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zástupci: </a:t>
            </a:r>
            <a:endParaRPr lang="cs-CZ" sz="1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lameňák </a:t>
            </a:r>
            <a:r>
              <a:rPr lang="cs-CZ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	                    </a:t>
            </a:r>
            <a:r>
              <a:rPr lang="cs-CZ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volavka</a:t>
            </a:r>
            <a:endParaRPr lang="cs-CZ" sz="1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323528" y="4635249"/>
            <a:ext cx="2047619" cy="307777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1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cs-CZ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alší </a:t>
            </a:r>
            <a:r>
              <a:rPr lang="cs-CZ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zástupci: </a:t>
            </a:r>
            <a:r>
              <a:rPr lang="cs-CZ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kormorán</a:t>
            </a:r>
            <a:endParaRPr lang="cs-CZ" sz="1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burian\AppData\Local\Microsoft\Windows\Temporary Internet Files\Content.IE5\YD097AN7\MP900442408[1]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25" r="18193" b="8737"/>
          <a:stretch/>
        </p:blipFill>
        <p:spPr bwMode="auto">
          <a:xfrm>
            <a:off x="6228184" y="2942695"/>
            <a:ext cx="1376229" cy="2029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burian\AppData\Local\Microsoft\Windows\Temporary Internet Files\Content.IE5\FIQWKW65\MP900406495[1]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38" t="7780" r="38071" b="55827"/>
          <a:stretch/>
        </p:blipFill>
        <p:spPr bwMode="auto">
          <a:xfrm>
            <a:off x="7668344" y="2974049"/>
            <a:ext cx="1377244" cy="2005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57" grpId="0" animBg="1"/>
      <p:bldP spid="28" grpId="0" animBg="1"/>
      <p:bldP spid="32" grpId="0" animBg="1"/>
      <p:bldP spid="34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395192"/>
            <a:ext cx="3419872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27.4 </a:t>
            </a:r>
            <a:r>
              <a:rPr lang="cs-CZ" sz="2400" b="1" dirty="0">
                <a:latin typeface="Times New Roman" pitchFamily="18" charset="0"/>
                <a:cs typeface="Times New Roman" pitchFamily="18" charset="0"/>
              </a:rPr>
              <a:t>Letci a jejich řády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ovéPole 25"/>
          <p:cNvSpPr txBox="1"/>
          <p:nvPr/>
        </p:nvSpPr>
        <p:spPr>
          <a:xfrm>
            <a:off x="66015" y="1131590"/>
            <a:ext cx="4886396" cy="397031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  <a:tint val="66000"/>
                  <a:satMod val="160000"/>
                </a:schemeClr>
              </a:gs>
              <a:gs pos="50000">
                <a:schemeClr val="bg1">
                  <a:lumMod val="50000"/>
                  <a:tint val="44500"/>
                  <a:satMod val="160000"/>
                </a:schemeClr>
              </a:gs>
              <a:gs pos="100000">
                <a:schemeClr val="bg1">
                  <a:lumMod val="50000"/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1400" b="1" i="1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cs-CZ" sz="1400" b="1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cs-CZ" sz="1400" b="1" i="1" dirty="0" smtClean="0">
                <a:latin typeface="Times New Roman" pitchFamily="18" charset="0"/>
                <a:cs typeface="Times New Roman" pitchFamily="18" charset="0"/>
              </a:rPr>
              <a:t>vrubozobí</a:t>
            </a:r>
            <a:endParaRPr lang="cs-CZ" sz="1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- plochý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, velký, na okrajích vroubkovaný zobák – trhají trávu, </a:t>
            </a: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 listy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, filtrují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vodu</a:t>
            </a:r>
          </a:p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- dobří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plavci a potápěči, mezi třemi prsty blány, vodní plochy </a:t>
            </a: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 (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rybníky,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potoky)</a:t>
            </a:r>
          </a:p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velcí,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zavalití ptáci, husté, mastné peří, žijí v párech,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nekrmiví</a:t>
            </a:r>
          </a:p>
          <a:p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dirty="0" err="1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yuž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. -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hospod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vířata -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maso,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peří</a:t>
            </a:r>
          </a:p>
          <a:p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1400" dirty="0">
              <a:latin typeface="Times New Roman" pitchFamily="18" charset="0"/>
              <a:cs typeface="Times New Roman" pitchFamily="18" charset="0"/>
            </a:endParaRPr>
          </a:p>
          <a:p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1400" dirty="0">
              <a:latin typeface="Times New Roman" pitchFamily="18" charset="0"/>
              <a:cs typeface="Times New Roman" pitchFamily="18" charset="0"/>
            </a:endParaRPr>
          </a:p>
          <a:p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1400" dirty="0">
              <a:latin typeface="Times New Roman" pitchFamily="18" charset="0"/>
              <a:cs typeface="Times New Roman" pitchFamily="18" charset="0"/>
            </a:endParaRPr>
          </a:p>
          <a:p>
            <a:endParaRPr lang="cs-CZ" sz="14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endParaRPr lang="cs-CZ" sz="1400" dirty="0">
              <a:latin typeface="Times New Roman" pitchFamily="18" charset="0"/>
              <a:cs typeface="Times New Roman" pitchFamily="18" charset="0"/>
            </a:endParaRPr>
          </a:p>
          <a:p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ovéPole 26"/>
          <p:cNvSpPr txBox="1"/>
          <p:nvPr/>
        </p:nvSpPr>
        <p:spPr>
          <a:xfrm>
            <a:off x="4042100" y="553032"/>
            <a:ext cx="836945" cy="338554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letci</a:t>
            </a:r>
            <a:endParaRPr lang="cs-CZ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" name="Picture 13" descr="C:\Users\burian\AppData\Local\Microsoft\Windows\Temporary Internet Files\Content.IE5\RBT21G8M\MP900262747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553032"/>
            <a:ext cx="1740211" cy="700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burian\AppData\Local\Microsoft\Windows\Temporary Internet Files\Content.IE5\YD097AN7\MP900406520[1]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01" r="23022"/>
          <a:stretch/>
        </p:blipFill>
        <p:spPr bwMode="auto">
          <a:xfrm>
            <a:off x="179512" y="2797882"/>
            <a:ext cx="2989449" cy="2228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ovéPole 30"/>
          <p:cNvSpPr txBox="1"/>
          <p:nvPr/>
        </p:nvSpPr>
        <p:spPr>
          <a:xfrm>
            <a:off x="899592" y="4718345"/>
            <a:ext cx="1278296" cy="307777"/>
          </a:xfrm>
          <a:prstGeom prst="rect">
            <a:avLst/>
          </a:prstGeom>
          <a:solidFill>
            <a:srgbClr val="FFC000"/>
          </a:solidFill>
          <a:ln w="38100">
            <a:solidFill>
              <a:srgbClr val="813763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</a:t>
            </a:r>
            <a:r>
              <a:rPr lang="cs-CZ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usa </a:t>
            </a:r>
            <a:r>
              <a:rPr lang="cs-CZ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domácí</a:t>
            </a:r>
            <a:endParaRPr lang="cs-CZ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C:\Users\burian\AppData\Local\Microsoft\Windows\Temporary Internet Files\Content.IE5\FIQWKW65\MP900425271[1]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32" t="19206" r="14698" b="14113"/>
          <a:stretch/>
        </p:blipFill>
        <p:spPr bwMode="auto">
          <a:xfrm>
            <a:off x="3594406" y="3833894"/>
            <a:ext cx="1983636" cy="1278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" descr="C:\Users\burian\AppData\Local\Microsoft\Windows\Temporary Internet Files\Content.IE5\YD097AN7\MP900448597[1]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0"/>
          <a:stretch/>
        </p:blipFill>
        <p:spPr bwMode="auto">
          <a:xfrm>
            <a:off x="2723711" y="3017769"/>
            <a:ext cx="1321068" cy="1194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eprojekty.cz/weby/demo/_app/Repository/yy2009/mm10/dd12/246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0794" y="2951439"/>
            <a:ext cx="1534540" cy="1150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ovéPole 35"/>
          <p:cNvSpPr txBox="1"/>
          <p:nvPr/>
        </p:nvSpPr>
        <p:spPr>
          <a:xfrm>
            <a:off x="2856647" y="2536272"/>
            <a:ext cx="2376264" cy="52322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cs-CZ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alší </a:t>
            </a:r>
            <a:r>
              <a:rPr lang="cs-CZ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zástupci: kachna divoká, labuť bílá,         kajka mořská</a:t>
            </a:r>
            <a:endParaRPr lang="cs-CZ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ovéPole 36"/>
          <p:cNvSpPr txBox="1"/>
          <p:nvPr/>
        </p:nvSpPr>
        <p:spPr>
          <a:xfrm>
            <a:off x="6036053" y="1351332"/>
            <a:ext cx="3001498" cy="3754874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1400" b="1" i="1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cs-CZ" sz="1400" b="1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cs-CZ" sz="1400" b="1" i="1" dirty="0" err="1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cs-CZ" sz="1400" b="1" i="1" dirty="0" err="1" smtClean="0">
                <a:latin typeface="Times New Roman" pitchFamily="18" charset="0"/>
                <a:cs typeface="Times New Roman" pitchFamily="18" charset="0"/>
              </a:rPr>
              <a:t>louhokřídlí</a:t>
            </a:r>
            <a:endParaRPr lang="cs-CZ" sz="14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- mají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dlouhá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křídla</a:t>
            </a:r>
          </a:p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- v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blízkosti vod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dobře létají a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plavou</a:t>
            </a:r>
          </a:p>
          <a:p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1400" dirty="0">
              <a:latin typeface="Times New Roman" pitchFamily="18" charset="0"/>
              <a:cs typeface="Times New Roman" pitchFamily="18" charset="0"/>
            </a:endParaRPr>
          </a:p>
          <a:p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1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1400" dirty="0">
              <a:latin typeface="Times New Roman" pitchFamily="18" charset="0"/>
              <a:cs typeface="Times New Roman" pitchFamily="18" charset="0"/>
            </a:endParaRPr>
          </a:p>
          <a:p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1400" dirty="0">
              <a:latin typeface="Times New Roman" pitchFamily="18" charset="0"/>
              <a:cs typeface="Times New Roman" pitchFamily="18" charset="0"/>
            </a:endParaRPr>
          </a:p>
          <a:p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1400" dirty="0">
              <a:latin typeface="Times New Roman" pitchFamily="18" charset="0"/>
              <a:cs typeface="Times New Roman" pitchFamily="18" charset="0"/>
            </a:endParaRPr>
          </a:p>
          <a:p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5" name="Picture 7" descr="C:\Users\burian\AppData\Local\Microsoft\Windows\Temporary Internet Files\Content.IE5\FIQWKW65\MP900227656[1]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406" b="9816"/>
          <a:stretch/>
        </p:blipFill>
        <p:spPr bwMode="auto">
          <a:xfrm>
            <a:off x="7044664" y="3693913"/>
            <a:ext cx="1966172" cy="1403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burian\AppData\Local\Microsoft\Windows\Temporary Internet Files\Content.IE5\N323HCUD\MP900201345[1]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42"/>
          <a:stretch/>
        </p:blipFill>
        <p:spPr bwMode="auto">
          <a:xfrm>
            <a:off x="6156176" y="2124601"/>
            <a:ext cx="1776976" cy="2001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TextovéPole 43"/>
          <p:cNvSpPr txBox="1"/>
          <p:nvPr/>
        </p:nvSpPr>
        <p:spPr>
          <a:xfrm>
            <a:off x="6405516" y="3872451"/>
            <a:ext cx="1278296" cy="523220"/>
          </a:xfrm>
          <a:prstGeom prst="rect">
            <a:avLst/>
          </a:prstGeom>
          <a:solidFill>
            <a:srgbClr val="FFC000"/>
          </a:solidFill>
          <a:ln w="38100">
            <a:solidFill>
              <a:srgbClr val="813763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cs-CZ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acek </a:t>
            </a:r>
            <a:r>
              <a:rPr lang="cs-CZ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chechtavý</a:t>
            </a:r>
            <a:endParaRPr lang="cs-CZ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1" grpId="0" animBg="1"/>
      <p:bldP spid="36" grpId="0" animBg="1"/>
      <p:bldP spid="37" grpId="0" animBg="1"/>
      <p:bldP spid="4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-12130" y="480067"/>
            <a:ext cx="4008066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27.5 Procvičení a příklady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Zaoblený obdélník 14"/>
          <p:cNvSpPr/>
          <p:nvPr/>
        </p:nvSpPr>
        <p:spPr>
          <a:xfrm>
            <a:off x="4067944" y="683431"/>
            <a:ext cx="4536504" cy="36004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Urči a spoj charakteristiky se zástupci i třídami.</a:t>
            </a:r>
            <a:endParaRPr lang="cs-CZ" sz="1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Zaoblený obdélník 21"/>
          <p:cNvSpPr/>
          <p:nvPr/>
        </p:nvSpPr>
        <p:spPr>
          <a:xfrm>
            <a:off x="2339553" y="2097488"/>
            <a:ext cx="4795205" cy="554975"/>
          </a:xfrm>
          <a:prstGeom prst="roundRect">
            <a:avLst/>
          </a:prstGeom>
          <a:solidFill>
            <a:srgbClr val="FFC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dobří </a:t>
            </a:r>
            <a:r>
              <a:rPr lang="cs-CZ" sz="1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plavci a potápěči, mezi třemi prsty blány, vodní </a:t>
            </a:r>
            <a:r>
              <a:rPr lang="cs-CZ" sz="1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plochy</a:t>
            </a:r>
          </a:p>
          <a:p>
            <a:r>
              <a:rPr lang="cs-CZ" sz="1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plochý</a:t>
            </a:r>
            <a:r>
              <a:rPr lang="cs-CZ" sz="1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velký, na okrajích vroubkovaný zobák</a:t>
            </a:r>
            <a:r>
              <a:rPr lang="cs-CZ" sz="1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cs-CZ" sz="14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Zaoblený obdélník 22"/>
          <p:cNvSpPr/>
          <p:nvPr/>
        </p:nvSpPr>
        <p:spPr>
          <a:xfrm>
            <a:off x="611560" y="4307218"/>
            <a:ext cx="1944216" cy="347695"/>
          </a:xfrm>
          <a:prstGeom prst="roundRect">
            <a:avLst/>
          </a:prstGeom>
          <a:gradFill flip="none" rotWithShape="1">
            <a:gsLst>
              <a:gs pos="0">
                <a:srgbClr val="C4D42C">
                  <a:shade val="30000"/>
                  <a:satMod val="115000"/>
                </a:srgbClr>
              </a:gs>
              <a:gs pos="50000">
                <a:srgbClr val="C4D42C">
                  <a:shade val="67500"/>
                  <a:satMod val="115000"/>
                </a:srgbClr>
              </a:gs>
              <a:gs pos="100000">
                <a:srgbClr val="C4D42C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cs-CZ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rubozobí </a:t>
            </a:r>
            <a:endParaRPr lang="cs-CZ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Zaoblený obdélník 23"/>
          <p:cNvSpPr/>
          <p:nvPr/>
        </p:nvSpPr>
        <p:spPr>
          <a:xfrm>
            <a:off x="3740220" y="4597283"/>
            <a:ext cx="1944216" cy="347695"/>
          </a:xfrm>
          <a:prstGeom prst="roundRect">
            <a:avLst/>
          </a:prstGeom>
          <a:gradFill flip="none" rotWithShape="1">
            <a:gsLst>
              <a:gs pos="0">
                <a:srgbClr val="C4D42C">
                  <a:shade val="30000"/>
                  <a:satMod val="115000"/>
                </a:srgbClr>
              </a:gs>
              <a:gs pos="50000">
                <a:srgbClr val="C4D42C">
                  <a:shade val="67500"/>
                  <a:satMod val="115000"/>
                </a:srgbClr>
              </a:gs>
              <a:gs pos="100000">
                <a:srgbClr val="C4D42C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cs-CZ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rodiví </a:t>
            </a:r>
            <a:endParaRPr lang="cs-CZ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Zaoblený obdélník 24"/>
          <p:cNvSpPr/>
          <p:nvPr/>
        </p:nvSpPr>
        <p:spPr>
          <a:xfrm>
            <a:off x="6622665" y="4597282"/>
            <a:ext cx="1944216" cy="347695"/>
          </a:xfrm>
          <a:prstGeom prst="roundRect">
            <a:avLst/>
          </a:prstGeom>
          <a:gradFill flip="none" rotWithShape="1">
            <a:gsLst>
              <a:gs pos="0">
                <a:srgbClr val="C4D42C">
                  <a:shade val="30000"/>
                  <a:satMod val="115000"/>
                </a:srgbClr>
              </a:gs>
              <a:gs pos="50000">
                <a:srgbClr val="C4D42C">
                  <a:shade val="67500"/>
                  <a:satMod val="115000"/>
                </a:srgbClr>
              </a:gs>
              <a:gs pos="100000">
                <a:srgbClr val="C4D42C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cs-CZ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ěžci</a:t>
            </a:r>
            <a:endParaRPr lang="cs-CZ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7" name="Přímá spojnice 26"/>
          <p:cNvCxnSpPr>
            <a:stCxn id="23" idx="0"/>
            <a:endCxn id="36" idx="2"/>
          </p:cNvCxnSpPr>
          <p:nvPr/>
        </p:nvCxnSpPr>
        <p:spPr>
          <a:xfrm flipV="1">
            <a:off x="1583668" y="3864622"/>
            <a:ext cx="6423935" cy="442596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nice 27"/>
          <p:cNvCxnSpPr>
            <a:stCxn id="34" idx="2"/>
            <a:endCxn id="24" idx="0"/>
          </p:cNvCxnSpPr>
          <p:nvPr/>
        </p:nvCxnSpPr>
        <p:spPr>
          <a:xfrm>
            <a:off x="1367445" y="3690775"/>
            <a:ext cx="3344883" cy="906508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nice 29"/>
          <p:cNvCxnSpPr>
            <a:stCxn id="32" idx="2"/>
            <a:endCxn id="25" idx="0"/>
          </p:cNvCxnSpPr>
          <p:nvPr/>
        </p:nvCxnSpPr>
        <p:spPr>
          <a:xfrm>
            <a:off x="4866982" y="3475090"/>
            <a:ext cx="2727791" cy="1122192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Zaoblený obdélník 28"/>
          <p:cNvSpPr/>
          <p:nvPr/>
        </p:nvSpPr>
        <p:spPr>
          <a:xfrm>
            <a:off x="45976" y="1287213"/>
            <a:ext cx="4392488" cy="554975"/>
          </a:xfrm>
          <a:prstGeom prst="roundRect">
            <a:avLst/>
          </a:prstGeom>
          <a:solidFill>
            <a:srgbClr val="FFC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cs-CZ" sz="1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zakrnělá křídla, hrudní kost bez hřebenu, neschopni </a:t>
            </a:r>
            <a:r>
              <a:rPr lang="cs-CZ" sz="1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létat </a:t>
            </a:r>
            <a:endParaRPr lang="cs-CZ" sz="14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cs-CZ" sz="1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mohutné zadní končetiny – dobří a rychlí </a:t>
            </a:r>
            <a:r>
              <a:rPr lang="cs-CZ" sz="1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běžci</a:t>
            </a:r>
            <a:endParaRPr lang="cs-CZ" sz="14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Zaoblený obdélník 30"/>
          <p:cNvSpPr/>
          <p:nvPr/>
        </p:nvSpPr>
        <p:spPr>
          <a:xfrm>
            <a:off x="5850128" y="1287213"/>
            <a:ext cx="3129583" cy="554975"/>
          </a:xfrm>
          <a:prstGeom prst="roundRect">
            <a:avLst/>
          </a:prstGeom>
          <a:solidFill>
            <a:srgbClr val="FFC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velcí</a:t>
            </a:r>
            <a:r>
              <a:rPr lang="cs-CZ" sz="1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dlouhé nohy, </a:t>
            </a:r>
            <a:r>
              <a:rPr lang="cs-CZ" sz="1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neplavou, brodí se</a:t>
            </a:r>
          </a:p>
          <a:p>
            <a:r>
              <a:rPr lang="cs-CZ" sz="1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cs-CZ" sz="1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živí se rybami, obojživelníky, </a:t>
            </a:r>
            <a:r>
              <a:rPr lang="cs-CZ" sz="1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hraboši </a:t>
            </a:r>
            <a:endParaRPr lang="cs-CZ" sz="14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Zaoblený obdélník 31"/>
          <p:cNvSpPr/>
          <p:nvPr/>
        </p:nvSpPr>
        <p:spPr>
          <a:xfrm>
            <a:off x="3894874" y="3127395"/>
            <a:ext cx="1944216" cy="347695"/>
          </a:xfrm>
          <a:prstGeom prst="roundRect">
            <a:avLst/>
          </a:prstGeom>
          <a:gradFill flip="none" rotWithShape="1">
            <a:gsLst>
              <a:gs pos="0">
                <a:schemeClr val="bg2">
                  <a:lumMod val="50000"/>
                  <a:shade val="30000"/>
                  <a:satMod val="115000"/>
                </a:schemeClr>
              </a:gs>
              <a:gs pos="50000">
                <a:schemeClr val="bg2">
                  <a:lumMod val="50000"/>
                  <a:shade val="67500"/>
                  <a:satMod val="115000"/>
                </a:schemeClr>
              </a:gs>
              <a:gs pos="100000">
                <a:schemeClr val="bg2">
                  <a:lumMod val="50000"/>
                  <a:shade val="100000"/>
                  <a:satMod val="115000"/>
                </a:schemeClr>
              </a:gs>
            </a:gsLst>
            <a:lin ang="8100000" scaled="1"/>
            <a:tileRect/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cs-CZ" sz="1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mu </a:t>
            </a:r>
            <a:r>
              <a:rPr lang="cs-CZ" sz="1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hnědý</a:t>
            </a:r>
          </a:p>
        </p:txBody>
      </p:sp>
      <p:cxnSp>
        <p:nvCxnSpPr>
          <p:cNvPr id="33" name="Přímá spojnice 32"/>
          <p:cNvCxnSpPr>
            <a:stCxn id="32" idx="0"/>
            <a:endCxn id="29" idx="2"/>
          </p:cNvCxnSpPr>
          <p:nvPr/>
        </p:nvCxnSpPr>
        <p:spPr>
          <a:xfrm flipH="1" flipV="1">
            <a:off x="2242220" y="1842188"/>
            <a:ext cx="2624762" cy="1285207"/>
          </a:xfrm>
          <a:prstGeom prst="line">
            <a:avLst/>
          </a:prstGeom>
          <a:ln w="38100">
            <a:solidFill>
              <a:schemeClr val="bg2">
                <a:lumMod val="1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Zaoblený obdélník 33"/>
          <p:cNvSpPr/>
          <p:nvPr/>
        </p:nvSpPr>
        <p:spPr>
          <a:xfrm>
            <a:off x="395337" y="3343080"/>
            <a:ext cx="1944216" cy="347695"/>
          </a:xfrm>
          <a:prstGeom prst="roundRect">
            <a:avLst/>
          </a:prstGeom>
          <a:gradFill flip="none" rotWithShape="1">
            <a:gsLst>
              <a:gs pos="0">
                <a:schemeClr val="bg2">
                  <a:lumMod val="50000"/>
                  <a:shade val="30000"/>
                  <a:satMod val="115000"/>
                </a:schemeClr>
              </a:gs>
              <a:gs pos="50000">
                <a:schemeClr val="bg2">
                  <a:lumMod val="50000"/>
                  <a:shade val="67500"/>
                  <a:satMod val="115000"/>
                </a:schemeClr>
              </a:gs>
              <a:gs pos="100000">
                <a:schemeClr val="bg2">
                  <a:lumMod val="50000"/>
                  <a:shade val="100000"/>
                  <a:satMod val="115000"/>
                </a:schemeClr>
              </a:gs>
            </a:gsLst>
            <a:lin ang="8100000" scaled="1"/>
            <a:tileRect/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č</a:t>
            </a:r>
            <a:r>
              <a:rPr lang="cs-CZ" sz="1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áp </a:t>
            </a:r>
            <a:r>
              <a:rPr lang="cs-CZ" sz="1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bílý  </a:t>
            </a:r>
          </a:p>
        </p:txBody>
      </p:sp>
      <p:cxnSp>
        <p:nvCxnSpPr>
          <p:cNvPr id="35" name="Přímá spojnice 34"/>
          <p:cNvCxnSpPr>
            <a:stCxn id="34" idx="0"/>
            <a:endCxn id="31" idx="2"/>
          </p:cNvCxnSpPr>
          <p:nvPr/>
        </p:nvCxnSpPr>
        <p:spPr>
          <a:xfrm flipV="1">
            <a:off x="1367445" y="1842188"/>
            <a:ext cx="6047475" cy="1500892"/>
          </a:xfrm>
          <a:prstGeom prst="line">
            <a:avLst/>
          </a:prstGeom>
          <a:ln w="38100">
            <a:solidFill>
              <a:schemeClr val="bg2">
                <a:lumMod val="1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Zaoblený obdélník 35"/>
          <p:cNvSpPr/>
          <p:nvPr/>
        </p:nvSpPr>
        <p:spPr>
          <a:xfrm>
            <a:off x="7035495" y="3516927"/>
            <a:ext cx="1944216" cy="347695"/>
          </a:xfrm>
          <a:prstGeom prst="roundRect">
            <a:avLst/>
          </a:prstGeom>
          <a:gradFill flip="none" rotWithShape="1">
            <a:gsLst>
              <a:gs pos="0">
                <a:schemeClr val="bg2">
                  <a:lumMod val="50000"/>
                  <a:shade val="30000"/>
                  <a:satMod val="115000"/>
                </a:schemeClr>
              </a:gs>
              <a:gs pos="50000">
                <a:schemeClr val="bg2">
                  <a:lumMod val="50000"/>
                  <a:shade val="67500"/>
                  <a:satMod val="115000"/>
                </a:schemeClr>
              </a:gs>
              <a:gs pos="100000">
                <a:schemeClr val="bg2">
                  <a:lumMod val="50000"/>
                  <a:shade val="100000"/>
                  <a:satMod val="115000"/>
                </a:schemeClr>
              </a:gs>
            </a:gsLst>
            <a:lin ang="8100000" scaled="1"/>
            <a:tileRect/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cs-CZ" sz="1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achna </a:t>
            </a:r>
            <a:r>
              <a:rPr lang="cs-CZ" sz="1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divoká</a:t>
            </a:r>
          </a:p>
        </p:txBody>
      </p:sp>
      <p:cxnSp>
        <p:nvCxnSpPr>
          <p:cNvPr id="37" name="Přímá spojnice 36"/>
          <p:cNvCxnSpPr>
            <a:stCxn id="36" idx="0"/>
            <a:endCxn id="22" idx="2"/>
          </p:cNvCxnSpPr>
          <p:nvPr/>
        </p:nvCxnSpPr>
        <p:spPr>
          <a:xfrm flipH="1" flipV="1">
            <a:off x="4737156" y="2652463"/>
            <a:ext cx="3270447" cy="864464"/>
          </a:xfrm>
          <a:prstGeom prst="line">
            <a:avLst/>
          </a:prstGeom>
          <a:ln w="38100">
            <a:solidFill>
              <a:schemeClr val="bg2">
                <a:lumMod val="1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9" grpId="0" animBg="1"/>
      <p:bldP spid="31" grpId="0" animBg="1"/>
      <p:bldP spid="32" grpId="0" animBg="1"/>
      <p:bldP spid="34" grpId="0" animBg="1"/>
      <p:bldP spid="3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4284984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27.6 Něco navíc pro šikovné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4211960" y="636448"/>
            <a:ext cx="4787255" cy="73866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cs-CZ" sz="1400" b="1" dirty="0" err="1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cs-CZ" sz="1400" b="1" dirty="0" err="1" smtClean="0">
                <a:latin typeface="Times New Roman" pitchFamily="18" charset="0"/>
                <a:cs typeface="Times New Roman" pitchFamily="18" charset="0"/>
              </a:rPr>
              <a:t>ybožravci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– škůdci</a:t>
            </a:r>
          </a:p>
          <a:p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- mnoho ptáků se živí rybami a způsobuje tak rybářům </a:t>
            </a:r>
          </a:p>
          <a:p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  nemalé škody</a:t>
            </a:r>
          </a:p>
        </p:txBody>
      </p:sp>
      <p:pic>
        <p:nvPicPr>
          <p:cNvPr id="3074" name="Picture 2" descr="Soubor:Podiceps cristatus adult and young.jp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95" t="30389" r="9483" b="6853"/>
          <a:stretch/>
        </p:blipFill>
        <p:spPr bwMode="auto">
          <a:xfrm>
            <a:off x="0" y="1812544"/>
            <a:ext cx="4811062" cy="2833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Zaoblený obdélník 11"/>
          <p:cNvSpPr/>
          <p:nvPr/>
        </p:nvSpPr>
        <p:spPr>
          <a:xfrm>
            <a:off x="1619672" y="1638696"/>
            <a:ext cx="1944216" cy="347695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sz="1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otápka </a:t>
            </a:r>
            <a:r>
              <a:rPr lang="cs-CZ" sz="1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velká</a:t>
            </a:r>
          </a:p>
        </p:txBody>
      </p:sp>
      <p:pic>
        <p:nvPicPr>
          <p:cNvPr id="3078" name="Picture 6" descr="Soubor:Phalacrocorax carbo1.jpg">
            <a:hlinkClick r:id="rId5"/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3" t="3955" r="2760" b="4710"/>
          <a:stretch/>
        </p:blipFill>
        <p:spPr bwMode="auto">
          <a:xfrm>
            <a:off x="5004048" y="1812544"/>
            <a:ext cx="3702508" cy="3160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Zaoblený obdélník 13"/>
          <p:cNvSpPr/>
          <p:nvPr/>
        </p:nvSpPr>
        <p:spPr>
          <a:xfrm>
            <a:off x="6628010" y="1647991"/>
            <a:ext cx="1851254" cy="347695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cs-CZ" sz="1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ormorán </a:t>
            </a:r>
            <a:r>
              <a:rPr lang="cs-CZ" sz="1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velký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8354" y="492443"/>
            <a:ext cx="1787341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27.7 CLIL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Biology</a:t>
            </a:r>
          </a:p>
          <a:p>
            <a:pPr algn="ctr"/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251520" y="987574"/>
            <a:ext cx="3312368" cy="276999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Can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name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following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birds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English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85" t="20154" r="23538" b="17384"/>
          <a:stretch/>
        </p:blipFill>
        <p:spPr bwMode="auto">
          <a:xfrm>
            <a:off x="270197" y="1410897"/>
            <a:ext cx="1061443" cy="1034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8" t="18308" b="17692"/>
          <a:stretch/>
        </p:blipFill>
        <p:spPr bwMode="auto">
          <a:xfrm>
            <a:off x="1700448" y="1511694"/>
            <a:ext cx="1406828" cy="933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34" r="18001"/>
          <a:stretch/>
        </p:blipFill>
        <p:spPr bwMode="auto">
          <a:xfrm>
            <a:off x="7202516" y="1096908"/>
            <a:ext cx="864096" cy="1338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31" r="11231" b="17384"/>
          <a:stretch/>
        </p:blipFill>
        <p:spPr bwMode="auto">
          <a:xfrm>
            <a:off x="298451" y="2569410"/>
            <a:ext cx="1512515" cy="1011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15" t="18923" b="20202"/>
          <a:stretch/>
        </p:blipFill>
        <p:spPr bwMode="auto">
          <a:xfrm>
            <a:off x="2195736" y="2614185"/>
            <a:ext cx="1165798" cy="967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23" t="12782" r="22000" b="5606"/>
          <a:stretch/>
        </p:blipFill>
        <p:spPr bwMode="auto">
          <a:xfrm>
            <a:off x="3671531" y="1130002"/>
            <a:ext cx="887506" cy="1315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92" t="7773" r="19538" b="20203"/>
          <a:stretch/>
        </p:blipFill>
        <p:spPr bwMode="auto">
          <a:xfrm>
            <a:off x="5905283" y="1126071"/>
            <a:ext cx="1062906" cy="1302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8" t="22616" r="14616" b="18006"/>
          <a:stretch/>
        </p:blipFill>
        <p:spPr bwMode="auto">
          <a:xfrm>
            <a:off x="3689345" y="2616278"/>
            <a:ext cx="1282185" cy="967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34" t="7773" r="18616" b="14534"/>
          <a:stretch/>
        </p:blipFill>
        <p:spPr bwMode="auto">
          <a:xfrm>
            <a:off x="7044208" y="2616278"/>
            <a:ext cx="796004" cy="967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93" r="17693"/>
          <a:stretch/>
        </p:blipFill>
        <p:spPr bwMode="auto">
          <a:xfrm>
            <a:off x="4806486" y="1126071"/>
            <a:ext cx="793551" cy="1309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1" t="20462" r="8736" b="20202"/>
          <a:stretch/>
        </p:blipFill>
        <p:spPr bwMode="auto">
          <a:xfrm>
            <a:off x="5285789" y="2614183"/>
            <a:ext cx="1423867" cy="967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5690630" y="4536728"/>
            <a:ext cx="751942" cy="307777"/>
          </a:xfrm>
          <a:prstGeom prst="rect">
            <a:avLst/>
          </a:prstGeom>
          <a:solidFill>
            <a:srgbClr val="63E76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1400" b="1" dirty="0" err="1" smtClean="0">
                <a:latin typeface="Times New Roman" pitchFamily="18" charset="0"/>
                <a:cs typeface="Times New Roman" pitchFamily="18" charset="0"/>
              </a:rPr>
              <a:t>pigeon</a:t>
            </a:r>
            <a:endParaRPr lang="cs-CZ" sz="1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247378" y="4394286"/>
            <a:ext cx="684076" cy="307777"/>
          </a:xfrm>
          <a:prstGeom prst="rect">
            <a:avLst/>
          </a:prstGeom>
          <a:solidFill>
            <a:srgbClr val="63E76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1400" b="1" dirty="0" err="1" smtClean="0">
                <a:latin typeface="Times New Roman" pitchFamily="18" charset="0"/>
                <a:cs typeface="Times New Roman" pitchFamily="18" charset="0"/>
              </a:rPr>
              <a:t>swan</a:t>
            </a:r>
            <a:endParaRPr lang="cs-CZ" sz="1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2602105" y="4000558"/>
            <a:ext cx="855247" cy="307777"/>
          </a:xfrm>
          <a:prstGeom prst="rect">
            <a:avLst/>
          </a:prstGeom>
          <a:solidFill>
            <a:srgbClr val="63E76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1400" b="1" dirty="0" err="1" smtClean="0">
                <a:latin typeface="Times New Roman" pitchFamily="18" charset="0"/>
                <a:cs typeface="Times New Roman" pitchFamily="18" charset="0"/>
              </a:rPr>
              <a:t>peacock</a:t>
            </a:r>
            <a:endParaRPr lang="cs-CZ" sz="1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1182123" y="4772193"/>
            <a:ext cx="869597" cy="307777"/>
          </a:xfrm>
          <a:prstGeom prst="rect">
            <a:avLst/>
          </a:prstGeom>
          <a:solidFill>
            <a:srgbClr val="63E76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1400" b="1" dirty="0" err="1" smtClean="0">
                <a:latin typeface="Times New Roman" pitchFamily="18" charset="0"/>
                <a:cs typeface="Times New Roman" pitchFamily="18" charset="0"/>
              </a:rPr>
              <a:t>flamingo</a:t>
            </a:r>
            <a:endParaRPr lang="cs-CZ" sz="1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1182123" y="3928806"/>
            <a:ext cx="952747" cy="307777"/>
          </a:xfrm>
          <a:prstGeom prst="rect">
            <a:avLst/>
          </a:prstGeom>
          <a:solidFill>
            <a:srgbClr val="63E76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1400" b="1" dirty="0" err="1" smtClean="0">
                <a:latin typeface="Times New Roman" pitchFamily="18" charset="0"/>
                <a:cs typeface="Times New Roman" pitchFamily="18" charset="0"/>
              </a:rPr>
              <a:t>penguin</a:t>
            </a:r>
            <a:endParaRPr lang="cs-CZ" sz="1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2845294" y="4599422"/>
            <a:ext cx="797439" cy="307777"/>
          </a:xfrm>
          <a:prstGeom prst="rect">
            <a:avLst/>
          </a:prstGeom>
          <a:solidFill>
            <a:srgbClr val="63E76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1400" b="1" dirty="0" err="1" smtClean="0">
                <a:latin typeface="Times New Roman" pitchFamily="18" charset="0"/>
                <a:cs typeface="Times New Roman" pitchFamily="18" charset="0"/>
              </a:rPr>
              <a:t>parrot</a:t>
            </a:r>
            <a:endParaRPr lang="cs-CZ" sz="1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4122410" y="4356528"/>
            <a:ext cx="684076" cy="307777"/>
          </a:xfrm>
          <a:prstGeom prst="rect">
            <a:avLst/>
          </a:prstGeom>
          <a:solidFill>
            <a:srgbClr val="63E76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1400" b="1" dirty="0" err="1" smtClean="0">
                <a:latin typeface="Times New Roman" pitchFamily="18" charset="0"/>
                <a:cs typeface="Times New Roman" pitchFamily="18" charset="0"/>
              </a:rPr>
              <a:t>eagle</a:t>
            </a:r>
            <a:endParaRPr lang="cs-CZ" sz="1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ovéPole 24"/>
          <p:cNvSpPr txBox="1"/>
          <p:nvPr/>
        </p:nvSpPr>
        <p:spPr>
          <a:xfrm>
            <a:off x="3923928" y="3725798"/>
            <a:ext cx="792088" cy="307777"/>
          </a:xfrm>
          <a:prstGeom prst="rect">
            <a:avLst/>
          </a:prstGeom>
          <a:solidFill>
            <a:srgbClr val="63E76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1400" b="1" dirty="0" err="1" smtClean="0">
                <a:latin typeface="Times New Roman" pitchFamily="18" charset="0"/>
                <a:cs typeface="Times New Roman" pitchFamily="18" charset="0"/>
              </a:rPr>
              <a:t>ostrich</a:t>
            </a:r>
            <a:endParaRPr lang="cs-CZ" sz="1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ovéPole 25"/>
          <p:cNvSpPr txBox="1"/>
          <p:nvPr/>
        </p:nvSpPr>
        <p:spPr>
          <a:xfrm>
            <a:off x="6709656" y="3928806"/>
            <a:ext cx="1368152" cy="307777"/>
          </a:xfrm>
          <a:prstGeom prst="rect">
            <a:avLst/>
          </a:prstGeom>
          <a:solidFill>
            <a:srgbClr val="63E76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1400" b="1" dirty="0" err="1" smtClean="0">
                <a:latin typeface="Times New Roman" pitchFamily="18" charset="0"/>
                <a:cs typeface="Times New Roman" pitchFamily="18" charset="0"/>
              </a:rPr>
              <a:t>hummingbird</a:t>
            </a:r>
            <a:endParaRPr lang="cs-CZ" sz="1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ovéPole 26"/>
          <p:cNvSpPr txBox="1"/>
          <p:nvPr/>
        </p:nvSpPr>
        <p:spPr>
          <a:xfrm>
            <a:off x="5313646" y="3885454"/>
            <a:ext cx="684076" cy="307777"/>
          </a:xfrm>
          <a:prstGeom prst="rect">
            <a:avLst/>
          </a:prstGeom>
          <a:solidFill>
            <a:srgbClr val="63E76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1400" b="1" dirty="0" err="1" smtClean="0">
                <a:latin typeface="Times New Roman" pitchFamily="18" charset="0"/>
                <a:cs typeface="Times New Roman" pitchFamily="18" charset="0"/>
              </a:rPr>
              <a:t>stork</a:t>
            </a:r>
            <a:endParaRPr lang="cs-CZ" sz="1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ovéPole 27"/>
          <p:cNvSpPr txBox="1"/>
          <p:nvPr/>
        </p:nvSpPr>
        <p:spPr>
          <a:xfrm>
            <a:off x="6854268" y="4585641"/>
            <a:ext cx="504846" cy="307777"/>
          </a:xfrm>
          <a:prstGeom prst="rect">
            <a:avLst/>
          </a:prstGeom>
          <a:solidFill>
            <a:srgbClr val="63E76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1400" b="1" dirty="0" err="1" smtClean="0">
                <a:latin typeface="Times New Roman" pitchFamily="18" charset="0"/>
                <a:cs typeface="Times New Roman" pitchFamily="18" charset="0"/>
              </a:rPr>
              <a:t>owl</a:t>
            </a:r>
            <a:endParaRPr lang="cs-CZ" sz="1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Přímá spojnice se šipkou 5"/>
          <p:cNvCxnSpPr/>
          <p:nvPr/>
        </p:nvCxnSpPr>
        <p:spPr>
          <a:xfrm>
            <a:off x="1182123" y="2355726"/>
            <a:ext cx="797589" cy="1683616"/>
          </a:xfrm>
          <a:prstGeom prst="straightConnector1">
            <a:avLst/>
          </a:prstGeom>
          <a:ln w="127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nice se šipkou 31"/>
          <p:cNvCxnSpPr/>
          <p:nvPr/>
        </p:nvCxnSpPr>
        <p:spPr>
          <a:xfrm>
            <a:off x="783328" y="3464389"/>
            <a:ext cx="548312" cy="1380116"/>
          </a:xfrm>
          <a:prstGeom prst="straightConnector1">
            <a:avLst/>
          </a:prstGeom>
          <a:ln w="127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Přímá spojnice se šipkou 32"/>
          <p:cNvCxnSpPr/>
          <p:nvPr/>
        </p:nvCxnSpPr>
        <p:spPr>
          <a:xfrm>
            <a:off x="2875768" y="2357272"/>
            <a:ext cx="1298879" cy="2133795"/>
          </a:xfrm>
          <a:prstGeom prst="straightConnector1">
            <a:avLst/>
          </a:prstGeom>
          <a:ln w="127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Přímá spojnice se šipkou 33"/>
          <p:cNvCxnSpPr/>
          <p:nvPr/>
        </p:nvCxnSpPr>
        <p:spPr>
          <a:xfrm flipH="1">
            <a:off x="800918" y="3459884"/>
            <a:ext cx="1529252" cy="1025186"/>
          </a:xfrm>
          <a:prstGeom prst="straightConnector1">
            <a:avLst/>
          </a:prstGeom>
          <a:ln w="127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Přímá spojnice se šipkou 34"/>
          <p:cNvCxnSpPr/>
          <p:nvPr/>
        </p:nvCxnSpPr>
        <p:spPr>
          <a:xfrm>
            <a:off x="4237544" y="1927994"/>
            <a:ext cx="1198552" cy="2012421"/>
          </a:xfrm>
          <a:prstGeom prst="straightConnector1">
            <a:avLst/>
          </a:prstGeom>
          <a:ln w="127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římá spojnice se šipkou 35"/>
          <p:cNvCxnSpPr/>
          <p:nvPr/>
        </p:nvCxnSpPr>
        <p:spPr>
          <a:xfrm flipH="1">
            <a:off x="3361534" y="3502334"/>
            <a:ext cx="456671" cy="580360"/>
          </a:xfrm>
          <a:prstGeom prst="straightConnector1">
            <a:avLst/>
          </a:prstGeom>
          <a:ln w="127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Přímá spojnice se šipkou 42"/>
          <p:cNvCxnSpPr/>
          <p:nvPr/>
        </p:nvCxnSpPr>
        <p:spPr>
          <a:xfrm flipH="1">
            <a:off x="4644008" y="2276764"/>
            <a:ext cx="288844" cy="1498153"/>
          </a:xfrm>
          <a:prstGeom prst="straightConnector1">
            <a:avLst/>
          </a:prstGeom>
          <a:ln w="127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Přímá spojnice se šipkou 48"/>
          <p:cNvCxnSpPr/>
          <p:nvPr/>
        </p:nvCxnSpPr>
        <p:spPr>
          <a:xfrm>
            <a:off x="6204922" y="3336987"/>
            <a:ext cx="649346" cy="663571"/>
          </a:xfrm>
          <a:prstGeom prst="straightConnector1">
            <a:avLst/>
          </a:prstGeom>
          <a:ln w="127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Přímá spojnice se šipkou 50"/>
          <p:cNvCxnSpPr/>
          <p:nvPr/>
        </p:nvCxnSpPr>
        <p:spPr>
          <a:xfrm flipH="1">
            <a:off x="3563888" y="2227111"/>
            <a:ext cx="2308378" cy="2512419"/>
          </a:xfrm>
          <a:prstGeom prst="straightConnector1">
            <a:avLst/>
          </a:prstGeom>
          <a:ln w="127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Přímá spojnice se šipkou 54"/>
          <p:cNvCxnSpPr/>
          <p:nvPr/>
        </p:nvCxnSpPr>
        <p:spPr>
          <a:xfrm flipH="1">
            <a:off x="7308304" y="2227663"/>
            <a:ext cx="687112" cy="2436642"/>
          </a:xfrm>
          <a:prstGeom prst="straightConnector1">
            <a:avLst/>
          </a:prstGeom>
          <a:ln w="127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Přímá spojnice se šipkou 57"/>
          <p:cNvCxnSpPr/>
          <p:nvPr/>
        </p:nvCxnSpPr>
        <p:spPr>
          <a:xfrm flipH="1">
            <a:off x="6204922" y="3424169"/>
            <a:ext cx="912833" cy="1175253"/>
          </a:xfrm>
          <a:prstGeom prst="straightConnector1">
            <a:avLst/>
          </a:prstGeom>
          <a:ln w="127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2916832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27.8 Test znalostí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23528" y="1995686"/>
            <a:ext cx="16405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>
                <a:solidFill>
                  <a:srgbClr val="813763"/>
                </a:solidFill>
                <a:latin typeface="Times New Roman" pitchFamily="18" charset="0"/>
                <a:cs typeface="Times New Roman" pitchFamily="18" charset="0"/>
              </a:rPr>
              <a:t>Správné odpovědi:</a:t>
            </a:r>
            <a:endParaRPr lang="cs-CZ" sz="1400" b="1" dirty="0">
              <a:solidFill>
                <a:srgbClr val="81376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891781" y="2427734"/>
            <a:ext cx="43985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b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d</a:t>
            </a: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b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9459178"/>
              </p:ext>
            </p:extLst>
          </p:nvPr>
        </p:nvGraphicFramePr>
        <p:xfrm>
          <a:off x="2483768" y="627534"/>
          <a:ext cx="6565875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65875"/>
              </a:tblGrid>
              <a:tr h="370840">
                <a:tc>
                  <a:txBody>
                    <a:bodyPr/>
                    <a:lstStyle/>
                    <a:p>
                      <a:r>
                        <a:rPr lang="cs-CZ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 </a:t>
                      </a:r>
                      <a:r>
                        <a:rPr lang="cs-CZ" sz="13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Kdo nepatří mezi brodivé?</a:t>
                      </a:r>
                    </a:p>
                    <a:p>
                      <a:r>
                        <a:rPr lang="cs-CZ" sz="12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a. plameňák</a:t>
                      </a:r>
                    </a:p>
                    <a:p>
                      <a:r>
                        <a:rPr lang="cs-CZ" sz="12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b. kormorán</a:t>
                      </a:r>
                    </a:p>
                    <a:p>
                      <a:r>
                        <a:rPr lang="cs-CZ" sz="12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c. čáp</a:t>
                      </a:r>
                    </a:p>
                    <a:p>
                      <a:r>
                        <a:rPr lang="cs-CZ" sz="12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d. volavka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r>
                        <a:rPr lang="cs-CZ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sz="13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Který z těchto ptáků se</a:t>
                      </a:r>
                      <a:r>
                        <a:rPr lang="cs-CZ" sz="1300" b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neživí </a:t>
                      </a:r>
                      <a:r>
                        <a:rPr lang="cs-CZ" sz="1300" b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rybami?</a:t>
                      </a:r>
                      <a:endParaRPr lang="cs-CZ" sz="1300" b="1" baseline="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cs-CZ" sz="12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a. pelikán</a:t>
                      </a:r>
                      <a:endParaRPr lang="cs-CZ" sz="1200" b="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cs-CZ" sz="12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b. kormorán</a:t>
                      </a:r>
                    </a:p>
                    <a:p>
                      <a:r>
                        <a:rPr lang="cs-CZ" sz="12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c. tučňák</a:t>
                      </a:r>
                    </a:p>
                    <a:p>
                      <a:r>
                        <a:rPr lang="cs-CZ" sz="12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d. emu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r>
                        <a:rPr lang="cs-CZ" sz="13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Labuť velká patří mezi…</a:t>
                      </a:r>
                      <a:r>
                        <a:rPr lang="cs-CZ" sz="13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</a:p>
                    <a:p>
                      <a:pPr marL="0" indent="0">
                        <a:buNone/>
                      </a:pPr>
                      <a:r>
                        <a:rPr lang="cs-CZ" sz="1200" b="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a. brodivé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b. vrubozobé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c. veslonohé</a:t>
                      </a:r>
                    </a:p>
                    <a:p>
                      <a:r>
                        <a:rPr lang="cs-CZ" sz="1200" b="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d. </a:t>
                      </a:r>
                      <a:r>
                        <a:rPr lang="cs-CZ" sz="1200" b="0" baseline="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dlouhokřídlé</a:t>
                      </a:r>
                      <a:endParaRPr lang="cs-CZ" sz="1200" b="0" baseline="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r>
                        <a:rPr lang="cs-CZ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sz="14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Na jaké tři skupiny dělíme ptáky</a:t>
                      </a:r>
                      <a:r>
                        <a:rPr lang="cs-CZ" sz="13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</a:p>
                    <a:p>
                      <a:r>
                        <a:rPr lang="cs-CZ" sz="12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a. plavci, chodci, letci</a:t>
                      </a:r>
                    </a:p>
                    <a:p>
                      <a:r>
                        <a:rPr lang="cs-CZ" sz="12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b. pěvci, běžci, plavci</a:t>
                      </a:r>
                    </a:p>
                    <a:p>
                      <a:r>
                        <a:rPr lang="cs-CZ" sz="12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c. pěvci, letci, běžci</a:t>
                      </a:r>
                    </a:p>
                    <a:p>
                      <a:r>
                        <a:rPr lang="cs-CZ" sz="12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d. běžci,</a:t>
                      </a:r>
                      <a:r>
                        <a:rPr lang="cs-CZ" sz="12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letci, plavci</a:t>
                      </a:r>
                      <a:endParaRPr lang="cs-CZ" sz="12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20150" y="498603"/>
            <a:ext cx="4407833" cy="59406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27.9 Použité zdroje, citace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683568" y="1419622"/>
            <a:ext cx="7344816" cy="1569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http://www.biolib.cz/cz/taxonimage/id17699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/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(</a:t>
            </a:r>
            <a:r>
              <a:rPr lang="cs-CZ" sz="12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 marL="228600" indent="-228600">
              <a:buAutoNum type="arabicPeriod"/>
            </a:pP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http://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cs.petclub.eu/clanek/pstros-128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(</a:t>
            </a:r>
            <a:r>
              <a:rPr lang="cs-CZ" sz="12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2) </a:t>
            </a:r>
          </a:p>
          <a:p>
            <a:pPr marL="228600" indent="-228600">
              <a:buAutoNum type="arabicPeriod"/>
            </a:pP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http://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www.naturfoto.cz/pelikan-kaderavy-fotografie-15568.html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sz="12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3)</a:t>
            </a:r>
          </a:p>
          <a:p>
            <a:pPr marL="228600" indent="-228600">
              <a:buAutoNum type="arabicPeriod"/>
            </a:pP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http://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www.eprojekty.cz/weby/demo/envi01/kachna-divoka.aspx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sz="12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4)</a:t>
            </a:r>
          </a:p>
          <a:p>
            <a:pPr marL="228600" indent="-228600">
              <a:buAutoNum type="arabicPeriod"/>
            </a:pP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http://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cs.wikipedia.org/wiki/Soubor:Podiceps_cristatus_adult_and_young.jpg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sz="12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6)</a:t>
            </a:r>
          </a:p>
          <a:p>
            <a:pPr marL="228600" indent="-228600">
              <a:buAutoNum type="arabicPeriod"/>
            </a:pPr>
            <a:endParaRPr lang="cs-CZ" sz="12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Obrázky z databáze klipart </a:t>
            </a:r>
            <a:endParaRPr lang="cs-CZ" sz="12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12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605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sz="1600" dirty="0" smtClean="0">
            <a:latin typeface="Times New Roman" pitchFamily="18" charset="0"/>
            <a:cs typeface="Times New Roman" pitchFamily="18" charset="0"/>
          </a:defRPr>
        </a:defPPr>
      </a:lstStyle>
      <a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a:style>
    </a:spDef>
    <a:txDef>
      <a:spPr>
        <a:solidFill>
          <a:schemeClr val="accent6">
            <a:lumMod val="40000"/>
            <a:lumOff val="60000"/>
          </a:schemeClr>
        </a:solidFill>
      </a:spPr>
      <a:bodyPr wrap="square" rtlCol="0">
        <a:spAutoFit/>
      </a:bodyPr>
      <a:lstStyle>
        <a:defPPr>
          <a:defRPr sz="1200" b="1" dirty="0" smtClean="0">
            <a:solidFill>
              <a:schemeClr val="accent3">
                <a:lumMod val="50000"/>
              </a:schemeClr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7059</TotalTime>
  <Words>950</Words>
  <Application>Microsoft Office PowerPoint</Application>
  <PresentationFormat>Předvádění na obrazovce (16:9)</PresentationFormat>
  <Paragraphs>201</Paragraphs>
  <Slides>10</Slides>
  <Notes>8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Motiv sady Office</vt:lpstr>
      <vt:lpstr>27.1 Systém ptáků a jejich význam</vt:lpstr>
      <vt:lpstr>27.2 Co už víš? </vt:lpstr>
      <vt:lpstr>27.3 Letci a jejich řády</vt:lpstr>
      <vt:lpstr>27.4 Letci a jejich řády</vt:lpstr>
      <vt:lpstr>27.5 Procvičení a příklady</vt:lpstr>
      <vt:lpstr>27.6 Něco navíc pro šikovné</vt:lpstr>
      <vt:lpstr>27.7 CLIL</vt:lpstr>
      <vt:lpstr>27.8 Test znalostí</vt:lpstr>
      <vt:lpstr>Prezentace aplikace PowerPoint</vt:lpstr>
      <vt:lpstr>Prezentace aplikace PowerPoint</vt:lpstr>
    </vt:vector>
  </TitlesOfParts>
  <Company>Základní škla Děčín VI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prusa</dc:creator>
  <cp:lastModifiedBy>Zuzka</cp:lastModifiedBy>
  <cp:revision>500</cp:revision>
  <dcterms:created xsi:type="dcterms:W3CDTF">2010-10-18T18:21:56Z</dcterms:created>
  <dcterms:modified xsi:type="dcterms:W3CDTF">2013-01-16T20:12:48Z</dcterms:modified>
</cp:coreProperties>
</file>