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406"/>
    <a:srgbClr val="FFFF99"/>
    <a:srgbClr val="FFFF00"/>
    <a:srgbClr val="C4D42C"/>
    <a:srgbClr val="813763"/>
    <a:srgbClr val="FF7C80"/>
    <a:srgbClr val="00FFFF"/>
    <a:srgbClr val="A6A200"/>
    <a:srgbClr val="CCFF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2" autoAdjust="0"/>
    <p:restoredTop sz="94676" autoAdjust="0"/>
  </p:normalViewPr>
  <p:slideViewPr>
    <p:cSldViewPr>
      <p:cViewPr>
        <p:scale>
          <a:sx n="90" d="100"/>
          <a:sy n="90" d="100"/>
        </p:scale>
        <p:origin x="-894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16.1.2013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16.1.2013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-geographic.cz/foto/pozoruhodna-kuze-plazu-443/" TargetMode="External"/><Relationship Id="rId2" Type="http://schemas.openxmlformats.org/officeDocument/2006/relationships/hyperlink" Target="http://www.webbisivu.com/sisiliskot.aspx?pageid=22714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kolakov3c.sweb.cz/index.php?dir=././PRVOUKA/PLAZI/" TargetMode="External"/><Relationship Id="rId4" Type="http://schemas.openxmlformats.org/officeDocument/2006/relationships/hyperlink" Target="http://tera.poradna.net/q/view/125690-anatomie-plazu-literatu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18101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23.1 Plazi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C:\Users\mik\AppData\Local\Microsoft\Windows\Temporary Internet Files\Content.IE5\A52F5UM8\MP9004069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06969"/>
            <a:ext cx="2898168" cy="202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mik\AppData\Local\Microsoft\Windows\Temporary Internet Files\Content.IE5\A52F5UM8\MP90018071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96" y="921332"/>
            <a:ext cx="3236052" cy="21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k\AppData\Local\Microsoft\Windows\Temporary Internet Files\Content.IE5\13XVDELA\MP900255577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70883"/>
            <a:ext cx="2924114" cy="1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mik\AppData\Local\Microsoft\Windows\Temporary Internet Files\Content.IE5\13XVDELA\MP900313909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45714"/>
          <a:stretch/>
        </p:blipFill>
        <p:spPr bwMode="auto">
          <a:xfrm>
            <a:off x="3290628" y="2915418"/>
            <a:ext cx="2567035" cy="16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mik\AppData\Local\Microsoft\Windows\Temporary Internet Files\Content.IE5\9D2ABMDI\MP90026296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15642"/>
            <a:ext cx="2448272" cy="24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2905880" y="601551"/>
            <a:ext cx="3188224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Není plazem vše, co se plazí…</a:t>
            </a:r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C:\Users\mik\AppData\Local\Microsoft\Windows\Temporary Internet Files\Content.IE5\13XVDELA\MP900432840[1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29974" r="5506"/>
          <a:stretch/>
        </p:blipFill>
        <p:spPr bwMode="auto">
          <a:xfrm>
            <a:off x="5567538" y="2689752"/>
            <a:ext cx="3237425" cy="18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087984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Plazi, plíce, kůže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kloaka.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třídou plazů, popisuje jejich vnější i vnitřní stavbu.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ovéPole 172"/>
          <p:cNvSpPr txBox="1"/>
          <p:nvPr/>
        </p:nvSpPr>
        <p:spPr>
          <a:xfrm>
            <a:off x="5251587" y="3128149"/>
            <a:ext cx="1744131" cy="18158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íme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že kůže obojživelníků je vlhká a slizká…</a:t>
            </a:r>
          </a:p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 kůže plazů naopak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suchá.</a:t>
            </a:r>
            <a:endParaRPr lang="cs-CZ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ik\AppData\Local\Microsoft\Windows\Temporary Internet Files\Content.IE5\9D2ABMDI\MP900448634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4" r="20694" b="5775"/>
          <a:stretch/>
        </p:blipFill>
        <p:spPr bwMode="auto">
          <a:xfrm>
            <a:off x="575938" y="2088512"/>
            <a:ext cx="2661443" cy="207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373808" y="1345396"/>
            <a:ext cx="3065701" cy="830997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íme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že obojživelníci dýchají během života nejprve žábrami a jako dospělí pak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plícemi.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71680" y="4167786"/>
            <a:ext cx="3469958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aké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víme, že obojživelníci mohou žít ve vodě, ale i na souši 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vody.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mik\AppData\Local\Microsoft\Windows\Temporary Internet Files\Content.IE5\TSSRA4AM\MP900403840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9" r="22735"/>
          <a:stretch/>
        </p:blipFill>
        <p:spPr bwMode="auto">
          <a:xfrm>
            <a:off x="6560799" y="1007662"/>
            <a:ext cx="2383904" cy="172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ik\AppData\Local\Microsoft\Windows\Temporary Internet Files\Content.IE5\TSSRA4AM\MP900182516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19093" r="13543" b="10627"/>
          <a:stretch/>
        </p:blipFill>
        <p:spPr bwMode="auto">
          <a:xfrm>
            <a:off x="3832071" y="1007663"/>
            <a:ext cx="2765496" cy="172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ik\AppData\Local\Microsoft\Windows\Temporary Internet Files\Content.IE5\13XVDELA\MP900431769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4" r="46534"/>
          <a:stretch/>
        </p:blipFill>
        <p:spPr bwMode="auto">
          <a:xfrm>
            <a:off x="7020272" y="2909636"/>
            <a:ext cx="1310710" cy="22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mik\AppData\Local\Microsoft\Windows\Temporary Internet Files\Content.IE5\TSSRA4AM\MP900407176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0" r="46993" b="13667"/>
          <a:stretch/>
        </p:blipFill>
        <p:spPr bwMode="auto">
          <a:xfrm>
            <a:off x="4049375" y="2903137"/>
            <a:ext cx="1202212" cy="22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4049376" y="751637"/>
            <a:ext cx="4771096" cy="338554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íme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že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 plazi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mohou žít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buď ve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vodě,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nebo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souši.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5" grpId="0" animBg="1"/>
      <p:bldP spid="26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300192" cy="59406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23.3 Jaké věci se dozvíme o plazech?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www.juoni.net/wordpress/wp-content/uploads/2008/12/sisiliskot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46" t="12965" r="10399" b="-863"/>
          <a:stretch/>
        </p:blipFill>
        <p:spPr bwMode="auto">
          <a:xfrm rot="5400000">
            <a:off x="5021570" y="1105368"/>
            <a:ext cx="3242142" cy="41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Přímá spojnice 40"/>
          <p:cNvCxnSpPr>
            <a:stCxn id="123" idx="2"/>
          </p:cNvCxnSpPr>
          <p:nvPr/>
        </p:nvCxnSpPr>
        <p:spPr>
          <a:xfrm flipH="1">
            <a:off x="8100392" y="1706901"/>
            <a:ext cx="195818" cy="3477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57"/>
          <p:cNvSpPr txBox="1"/>
          <p:nvPr/>
        </p:nvSpPr>
        <p:spPr>
          <a:xfrm>
            <a:off x="4614671" y="1497618"/>
            <a:ext cx="2345830" cy="66172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čtyři kráčivé končetiny zakončené drápky</a:t>
            </a:r>
          </a:p>
          <a:p>
            <a:pPr algn="ctr"/>
            <a:endParaRPr lang="cs-CZ" sz="3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Přímá spojnice 58"/>
          <p:cNvCxnSpPr>
            <a:endCxn id="58" idx="2"/>
          </p:cNvCxnSpPr>
          <p:nvPr/>
        </p:nvCxnSpPr>
        <p:spPr>
          <a:xfrm flipH="1" flipV="1">
            <a:off x="5787586" y="2159338"/>
            <a:ext cx="1861798" cy="44659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 flipH="1">
            <a:off x="5787586" y="1950056"/>
            <a:ext cx="1597678" cy="20928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/>
          <p:cNvCxnSpPr>
            <a:stCxn id="77" idx="1"/>
          </p:cNvCxnSpPr>
          <p:nvPr/>
        </p:nvCxnSpPr>
        <p:spPr>
          <a:xfrm flipH="1" flipV="1">
            <a:off x="7212042" y="2671197"/>
            <a:ext cx="646085" cy="3232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>
            <a:stCxn id="58" idx="2"/>
          </p:cNvCxnSpPr>
          <p:nvPr/>
        </p:nvCxnSpPr>
        <p:spPr>
          <a:xfrm>
            <a:off x="5787586" y="2159338"/>
            <a:ext cx="1664734" cy="13244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>
            <a:stCxn id="58" idx="2"/>
          </p:cNvCxnSpPr>
          <p:nvPr/>
        </p:nvCxnSpPr>
        <p:spPr>
          <a:xfrm>
            <a:off x="5787586" y="2159338"/>
            <a:ext cx="855055" cy="12765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/>
          <p:cNvSpPr txBox="1"/>
          <p:nvPr/>
        </p:nvSpPr>
        <p:spPr>
          <a:xfrm>
            <a:off x="7858127" y="2825183"/>
            <a:ext cx="834146" cy="33855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trup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Přímá spojnice 79"/>
          <p:cNvCxnSpPr>
            <a:stCxn id="81" idx="3"/>
          </p:cNvCxnSpPr>
          <p:nvPr/>
        </p:nvCxnSpPr>
        <p:spPr>
          <a:xfrm>
            <a:off x="6091784" y="3892118"/>
            <a:ext cx="370216" cy="4067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/>
          <p:cNvSpPr txBox="1"/>
          <p:nvPr/>
        </p:nvSpPr>
        <p:spPr>
          <a:xfrm>
            <a:off x="5257638" y="3722841"/>
            <a:ext cx="834146" cy="33855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ocas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Zaoblený obdélník 116"/>
          <p:cNvSpPr/>
          <p:nvPr/>
        </p:nvSpPr>
        <p:spPr>
          <a:xfrm>
            <a:off x="6010442" y="844497"/>
            <a:ext cx="2089950" cy="386488"/>
          </a:xfrm>
          <a:prstGeom prst="roundRect">
            <a:avLst/>
          </a:prstGeom>
          <a:gradFill flip="none" rotWithShape="1">
            <a:gsLst>
              <a:gs pos="0">
                <a:srgbClr val="308406">
                  <a:tint val="66000"/>
                  <a:satMod val="160000"/>
                </a:srgbClr>
              </a:gs>
              <a:gs pos="50000">
                <a:srgbClr val="308406">
                  <a:tint val="44500"/>
                  <a:satMod val="160000"/>
                </a:srgbClr>
              </a:gs>
              <a:gs pos="100000">
                <a:srgbClr val="308406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nější 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stavba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těla</a:t>
            </a:r>
          </a:p>
        </p:txBody>
      </p:sp>
      <p:sp>
        <p:nvSpPr>
          <p:cNvPr id="123" name="TextovéPole 122"/>
          <p:cNvSpPr txBox="1"/>
          <p:nvPr/>
        </p:nvSpPr>
        <p:spPr>
          <a:xfrm>
            <a:off x="7879137" y="1368347"/>
            <a:ext cx="834146" cy="33855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hlava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" name="Picture 8" descr="http://national-geographic-cz.imag3box.net/wp-content/uploads/photos/thumb4_1345198044838475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5"/>
          <a:stretch/>
        </p:blipFill>
        <p:spPr bwMode="auto">
          <a:xfrm>
            <a:off x="90597" y="1187557"/>
            <a:ext cx="2249155" cy="19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0" descr="http://national-geographic-cz.imag3box.net/wp-content/uploads/photos/thumb4_13451980041321775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" r="19369"/>
          <a:stretch/>
        </p:blipFill>
        <p:spPr bwMode="auto">
          <a:xfrm>
            <a:off x="90596" y="3086765"/>
            <a:ext cx="2249155" cy="199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2" descr="http://national-geographic-cz.imag3box.net/wp-content/uploads/photos/thumb4_13451977662918887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0" t="9057"/>
          <a:stretch/>
        </p:blipFill>
        <p:spPr bwMode="auto">
          <a:xfrm>
            <a:off x="2339752" y="3086765"/>
            <a:ext cx="2147637" cy="198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4" descr="http://national-geographic-cz.imag3box.net/wp-content/uploads/photos/thumb4_13451980058687531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2"/>
          <a:stretch/>
        </p:blipFill>
        <p:spPr bwMode="auto">
          <a:xfrm>
            <a:off x="2339752" y="1187557"/>
            <a:ext cx="2162175" cy="189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Zaoblený obdélník 149"/>
          <p:cNvSpPr/>
          <p:nvPr/>
        </p:nvSpPr>
        <p:spPr>
          <a:xfrm>
            <a:off x="1554484" y="1111130"/>
            <a:ext cx="1570536" cy="386488"/>
          </a:xfrm>
          <a:prstGeom prst="round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ůže 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ovéPole 150"/>
          <p:cNvSpPr txBox="1"/>
          <p:nvPr/>
        </p:nvSpPr>
        <p:spPr>
          <a:xfrm>
            <a:off x="1209095" y="2663600"/>
            <a:ext cx="2282785" cy="83099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vždy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suchá, bez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žláz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povrchu zrohovatělá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plazi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ji svlékají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7" grpId="0" animBg="1"/>
      <p:bldP spid="81" grpId="0" animBg="1"/>
      <p:bldP spid="123" grpId="0" animBg="1"/>
      <p:bldP spid="150" grpId="0" animBg="1"/>
      <p:bldP spid="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95192"/>
            <a:ext cx="47160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23.4 Jaké další věci se dozvíme?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117469" y="915566"/>
            <a:ext cx="2089950" cy="386488"/>
          </a:xfrm>
          <a:prstGeom prst="roundRect">
            <a:avLst/>
          </a:prstGeom>
          <a:gradFill flip="none" rotWithShape="1">
            <a:gsLst>
              <a:gs pos="0">
                <a:srgbClr val="308406">
                  <a:tint val="66000"/>
                  <a:satMod val="160000"/>
                </a:srgbClr>
              </a:gs>
              <a:gs pos="50000">
                <a:srgbClr val="308406">
                  <a:tint val="44500"/>
                  <a:satMod val="160000"/>
                </a:srgbClr>
              </a:gs>
              <a:gs pos="100000">
                <a:srgbClr val="308406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nitřní 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stavba 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těla</a:t>
            </a:r>
          </a:p>
        </p:txBody>
      </p:sp>
      <p:pic>
        <p:nvPicPr>
          <p:cNvPr id="4098" name="Picture 2" descr="http://t3.gstatic.com/images?q=tbn:ANd9GcSXDNSMCpZ4UgIqsR9j_TvrT_CcilQ-nSlZSz2UO0UUXoir6UgM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" b="1670"/>
          <a:stretch/>
        </p:blipFill>
        <p:spPr bwMode="auto">
          <a:xfrm rot="16200000">
            <a:off x="1336237" y="169995"/>
            <a:ext cx="1512170" cy="394970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28" name="TextovéPole 27"/>
          <p:cNvSpPr txBox="1"/>
          <p:nvPr/>
        </p:nvSpPr>
        <p:spPr>
          <a:xfrm>
            <a:off x="3059832" y="1543953"/>
            <a:ext cx="834146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kostra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0793" y="2787774"/>
            <a:ext cx="4176464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opora těla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páteř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má 5 č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- krční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hrudní, bederní, křížová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ocasní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hrudník 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žebra připojena na hrudní obratle</a:t>
            </a:r>
          </a:p>
        </p:txBody>
      </p:sp>
      <p:pic>
        <p:nvPicPr>
          <p:cNvPr id="1026" name="Picture 2" descr="http://www.uroboros.xf.cz/anatomie/AnatomyObr1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6307" b="10333"/>
          <a:stretch/>
        </p:blipFill>
        <p:spPr bwMode="auto">
          <a:xfrm>
            <a:off x="4183604" y="888108"/>
            <a:ext cx="2620644" cy="42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104386" y="572017"/>
            <a:ext cx="1915886" cy="33855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rgánové soustavy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004051" y="1481188"/>
            <a:ext cx="3125946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plíce 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vaky, uvnitř mnoho drobných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komůrek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bohatě prokrvené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dýchání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napomáhají také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</a:rPr>
              <a:t>mezižeberní 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svaly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153991" y="957968"/>
            <a:ext cx="497873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srdce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rozděleno na 2 síně a 2 komory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× 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stále jde do těla smíšená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krev  ═&gt; neudrží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stálou tělní teplotu 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4355976" y="1219578"/>
            <a:ext cx="216024" cy="49365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572000" y="1712538"/>
            <a:ext cx="952563" cy="7689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H="1">
            <a:off x="5436096" y="1713230"/>
            <a:ext cx="648072" cy="43161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5652120" y="1713230"/>
            <a:ext cx="432048" cy="5704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6426596" y="4590959"/>
            <a:ext cx="27003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- 2 ledviny - vytváří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kašovitou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moč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 jde kloakou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ven z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těla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759638" y="2510775"/>
            <a:ext cx="2384362" cy="203132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trávení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na čelistech drobné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zuby - na zachycení kořisti, tu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polykají celou, ta prochází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hltanem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jícnem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svalnatého žaludku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odtud pak jde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trávenina do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tenkého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tlustého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střeva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kloakou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jdou potom zbytky ven z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těla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497157" y="3651870"/>
            <a:ext cx="3686447" cy="138499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rozmnožování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oddělené pohlaví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pohlavní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dvoutvárnost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sameček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samičkou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se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liší vnějšími znaky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dochází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páření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vnitrotělní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oplození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samička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klade vajíčka do listí, do půdy, atp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vývodem pohlavní soustavy je kloaka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0" grpId="0" animBg="1"/>
      <p:bldP spid="11" grpId="0" animBg="1"/>
      <p:bldP spid="12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130" y="480067"/>
            <a:ext cx="40080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159532" y="1197824"/>
            <a:ext cx="2540260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a. Vysvětli, v čem se liší kůže plazů od kůže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obojživelníků.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225327" y="3353376"/>
            <a:ext cx="2175335" cy="113472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Spoj srdce se správnou třídou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živočichů.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2573921" y="3274279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ryby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4734161" y="3268572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obojživelníci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6870861" y="3264799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plazi 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Přímá spojnice 26"/>
          <p:cNvCxnSpPr/>
          <p:nvPr/>
        </p:nvCxnSpPr>
        <p:spPr>
          <a:xfrm flipV="1">
            <a:off x="5750453" y="3608282"/>
            <a:ext cx="2104695" cy="61649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3570387" y="3612055"/>
            <a:ext cx="2148061" cy="61271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558208" y="3617762"/>
            <a:ext cx="4320722" cy="60701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6920657" y="4228985"/>
            <a:ext cx="1892188" cy="360040"/>
          </a:xfrm>
          <a:prstGeom prst="roundRect">
            <a:avLst/>
          </a:prstGeom>
          <a:solidFill>
            <a:srgbClr val="30840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 síň + 1 komora</a:t>
            </a:r>
          </a:p>
        </p:txBody>
      </p:sp>
      <p:sp>
        <p:nvSpPr>
          <p:cNvPr id="32" name="Zaoblený obdélník 31"/>
          <p:cNvSpPr/>
          <p:nvPr/>
        </p:nvSpPr>
        <p:spPr>
          <a:xfrm>
            <a:off x="2573921" y="4228985"/>
            <a:ext cx="1968574" cy="360040"/>
          </a:xfrm>
          <a:prstGeom prst="roundRect">
            <a:avLst/>
          </a:prstGeom>
          <a:solidFill>
            <a:srgbClr val="30840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 síně + 1 komora</a:t>
            </a:r>
          </a:p>
        </p:txBody>
      </p:sp>
      <p:sp>
        <p:nvSpPr>
          <p:cNvPr id="33" name="Zaoblený obdélník 32"/>
          <p:cNvSpPr/>
          <p:nvPr/>
        </p:nvSpPr>
        <p:spPr>
          <a:xfrm>
            <a:off x="4798170" y="4228985"/>
            <a:ext cx="1880207" cy="360040"/>
          </a:xfrm>
          <a:prstGeom prst="roundRect">
            <a:avLst/>
          </a:prstGeom>
          <a:solidFill>
            <a:srgbClr val="30840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síně +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komory</a:t>
            </a:r>
          </a:p>
        </p:txBody>
      </p:sp>
      <p:sp>
        <p:nvSpPr>
          <p:cNvPr id="37" name="Zaoblený obdélník 36"/>
          <p:cNvSpPr/>
          <p:nvPr/>
        </p:nvSpPr>
        <p:spPr>
          <a:xfrm>
            <a:off x="3275856" y="1340651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plazi 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Zaoblený obdélník 37"/>
          <p:cNvSpPr/>
          <p:nvPr/>
        </p:nvSpPr>
        <p:spPr>
          <a:xfrm>
            <a:off x="6948264" y="1354208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obojživelníci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Zaoblený obdélník 38"/>
          <p:cNvSpPr/>
          <p:nvPr/>
        </p:nvSpPr>
        <p:spPr>
          <a:xfrm>
            <a:off x="3695581" y="1840122"/>
            <a:ext cx="2077160" cy="803636"/>
          </a:xfrm>
          <a:prstGeom prst="roundRect">
            <a:avLst/>
          </a:prstGeom>
          <a:solidFill>
            <a:srgbClr val="30840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uchá, bez žláz, šupinovitá, často zrohovatělá</a:t>
            </a:r>
          </a:p>
        </p:txBody>
      </p:sp>
      <p:sp>
        <p:nvSpPr>
          <p:cNvPr id="40" name="Zaoblený obdélník 39"/>
          <p:cNvSpPr/>
          <p:nvPr/>
        </p:nvSpPr>
        <p:spPr>
          <a:xfrm>
            <a:off x="6612582" y="1840122"/>
            <a:ext cx="1968574" cy="803636"/>
          </a:xfrm>
          <a:prstGeom prst="roundRect">
            <a:avLst/>
          </a:prstGeom>
          <a:solidFill>
            <a:srgbClr val="30840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lhká, tenká, bohatě prokrvená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20" grpId="0" animBg="1"/>
      <p:bldP spid="32" grpId="0" animBg="1"/>
      <p:bldP spid="33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28303" y="1203598"/>
            <a:ext cx="5207793" cy="18158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mysly</a:t>
            </a:r>
            <a:r>
              <a:rPr lang="cs-CZ" sz="1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oči - zvenčí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chráněny stažitelnými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víčky </a:t>
            </a:r>
          </a:p>
          <a:p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- čočka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mění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tvar =&gt; mohou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vidět na různou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vzdálenost           </a:t>
            </a:r>
          </a:p>
          <a:p>
            <a:endParaRPr lang="cs-CZ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luch - střední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vnitřní ucho</a:t>
            </a:r>
          </a:p>
          <a:p>
            <a:endParaRPr lang="cs-CZ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chuť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hmat - na jazyku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Výbuch 2 2"/>
          <p:cNvSpPr/>
          <p:nvPr/>
        </p:nvSpPr>
        <p:spPr>
          <a:xfrm>
            <a:off x="107504" y="3363838"/>
            <a:ext cx="4968552" cy="1440160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tenkém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střevu se do těla vstřebávají živiny a v 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tlustém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pak voda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884365" y="3651870"/>
            <a:ext cx="4248472" cy="1152128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*u některých plazů se vajíčka vyvíjí v těle samice (zmije ob.), pak se rodí živá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mláďata               =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nepravá živorodost </a:t>
            </a:r>
          </a:p>
        </p:txBody>
      </p:sp>
      <p:pic>
        <p:nvPicPr>
          <p:cNvPr id="2050" name="Picture 2" descr="http://skolakov3c.sweb.cz/PRVOUKA/PLAZI/nahled-ok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25402" r="45063" b="28528"/>
          <a:stretch/>
        </p:blipFill>
        <p:spPr bwMode="auto">
          <a:xfrm>
            <a:off x="3235846" y="2086606"/>
            <a:ext cx="1911872" cy="12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estiúhelník 4"/>
          <p:cNvSpPr/>
          <p:nvPr/>
        </p:nvSpPr>
        <p:spPr>
          <a:xfrm>
            <a:off x="5868143" y="1058441"/>
            <a:ext cx="3131071" cy="1959898"/>
          </a:xfrm>
          <a:prstGeom prst="hexagon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Díky závislosti na teplotě okolí mají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plazi vysoce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vyvinuté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termoreceptivní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funkce. Dokáží rozeznat změny teploty řádově v tisícinách stupňů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 algn="ctr"/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555776" y="2563146"/>
            <a:ext cx="1570536" cy="386488"/>
          </a:xfrm>
          <a:prstGeom prst="round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aknes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333094" y="2625322"/>
            <a:ext cx="1570536" cy="386488"/>
          </a:xfrm>
          <a:prstGeom prst="round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zdrail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03848" y="3159911"/>
            <a:ext cx="1570536" cy="386488"/>
          </a:xfrm>
          <a:prstGeom prst="round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cloricode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786732" y="2049258"/>
            <a:ext cx="1570536" cy="386488"/>
          </a:xfrm>
          <a:prstGeom prst="round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lettru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urian\AppData\Local\Microsoft\Windows\Temporary Internet Files\Content.IE5\W1BVYX1V\MC9001921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74" y="3011811"/>
            <a:ext cx="3205873" cy="170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urian\AppData\Local\Microsoft\Windows\Temporary Internet Files\Content.IE5\WPCH12DU\MC900438501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43" b="97048" l="3010" r="93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" t="2593" r="3936" b="2038"/>
          <a:stretch/>
        </p:blipFill>
        <p:spPr bwMode="auto">
          <a:xfrm>
            <a:off x="5724128" y="707729"/>
            <a:ext cx="2539612" cy="20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urian\AppData\Local\Microsoft\Windows\Temporary Internet Files\Content.IE5\M9QZE59A\MC90015120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47" y="1083915"/>
            <a:ext cx="2269992" cy="135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urian\AppData\Local\Microsoft\Windows\Temporary Internet Files\Content.IE5\WPCH12DU\MC9003244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47" y="3065845"/>
            <a:ext cx="2269992" cy="163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3354364" y="625104"/>
            <a:ext cx="2325572" cy="113472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in these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cs-CZ" sz="1600" b="1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pictures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3" name="Přímá spojnice 12"/>
          <p:cNvCxnSpPr>
            <a:stCxn id="7" idx="1"/>
          </p:cNvCxnSpPr>
          <p:nvPr/>
        </p:nvCxnSpPr>
        <p:spPr>
          <a:xfrm flipH="1">
            <a:off x="2555776" y="2242502"/>
            <a:ext cx="12309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stCxn id="5" idx="0"/>
          </p:cNvCxnSpPr>
          <p:nvPr/>
        </p:nvCxnSpPr>
        <p:spPr>
          <a:xfrm flipV="1">
            <a:off x="5118362" y="2139702"/>
            <a:ext cx="1325846" cy="4856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>
            <a:endCxn id="4" idx="2"/>
          </p:cNvCxnSpPr>
          <p:nvPr/>
        </p:nvCxnSpPr>
        <p:spPr>
          <a:xfrm flipV="1">
            <a:off x="2195736" y="2949634"/>
            <a:ext cx="1145308" cy="702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endCxn id="6" idx="2"/>
          </p:cNvCxnSpPr>
          <p:nvPr/>
        </p:nvCxnSpPr>
        <p:spPr>
          <a:xfrm flipH="1" flipV="1">
            <a:off x="3989116" y="3546399"/>
            <a:ext cx="1368152" cy="31761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755576" y="4701179"/>
            <a:ext cx="5688632" cy="386488"/>
          </a:xfrm>
          <a:prstGeom prst="round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urtle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lizard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crocodile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snake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184767"/>
              </p:ext>
            </p:extLst>
          </p:nvPr>
        </p:nvGraphicFramePr>
        <p:xfrm>
          <a:off x="2483768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neplatí o kůži plazů?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nutnost svlékat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bez žláz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zrohovatělá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vlhká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Čím plazi dýchají</a:t>
                      </a:r>
                      <a:r>
                        <a:rPr lang="cs-CZ" sz="13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plícemi bez výjimky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plícemi s výjimkami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žábrami bez výjimky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žábrami s výjimkami</a:t>
                      </a:r>
                      <a:endParaRPr lang="cs-CZ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 čemu slouží plazům kloaka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 vylučování nestrávených zbytků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k rozmnožování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k vylučování moči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ke všemu zmíněnému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Většina plazů potravu…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polyká celou.</a:t>
                      </a:r>
                      <a:endParaRPr lang="cs-CZ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roztrhá pomocí </a:t>
                      </a:r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drápů.</a:t>
                      </a:r>
                      <a:endParaRPr lang="cs-CZ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roztrhá pomocí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zubů.</a:t>
                      </a:r>
                      <a:endParaRPr lang="cs-CZ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nepřijímá.</a:t>
                      </a:r>
                      <a:endParaRPr lang="cs-CZ" sz="12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9621"/>
            <a:ext cx="734481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www.webbisivu.com/sisiliskot.aspx?pageid=227146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http://www.national-geographic.cz/foto/pozoruhodna-kuze-plazu-443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tera.poradna.net/q/view/125690-anatomie-plazu-literatura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http://skolakov3c.sweb.cz/index.php?dir=.%2F.%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2FPRVOUKA%2FPLAZI%2F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FontTx/>
              <a:buAutoNum type="arabicPeriod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Obrázky z databáze klipart 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7143</TotalTime>
  <Words>937</Words>
  <Application>Microsoft Office PowerPoint</Application>
  <PresentationFormat>Předvádění na obrazovce (16:9)</PresentationFormat>
  <Paragraphs>148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23.1 Plazi </vt:lpstr>
      <vt:lpstr>23.2 Co už víš? </vt:lpstr>
      <vt:lpstr>23.3 Jaké věci se dozvíme o plazech?</vt:lpstr>
      <vt:lpstr>23.4 Jaké další věci se dozvíme?</vt:lpstr>
      <vt:lpstr>23.5 Procvičení a příklady</vt:lpstr>
      <vt:lpstr>23.6 Něco navíc pro šikovné</vt:lpstr>
      <vt:lpstr>23.7 CLIL</vt:lpstr>
      <vt:lpstr>23.8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500</cp:revision>
  <dcterms:created xsi:type="dcterms:W3CDTF">2010-10-18T18:21:56Z</dcterms:created>
  <dcterms:modified xsi:type="dcterms:W3CDTF">2013-01-16T21:06:51Z</dcterms:modified>
</cp:coreProperties>
</file>