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13763"/>
    <a:srgbClr val="C4D42C"/>
    <a:srgbClr val="00FFFF"/>
    <a:srgbClr val="CCFF33"/>
    <a:srgbClr val="308406"/>
    <a:srgbClr val="FFFF99"/>
    <a:srgbClr val="FF7C80"/>
    <a:srgbClr val="A6A2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5737" autoAdjust="0"/>
  </p:normalViewPr>
  <p:slideViewPr>
    <p:cSldViewPr>
      <p:cViewPr>
        <p:scale>
          <a:sx n="90" d="100"/>
          <a:sy n="90" d="100"/>
        </p:scale>
        <p:origin x="-978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Relationship Id="rId9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Lacerta_agilis_2006_05_06cq.jp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//upload.wikimedia.org/wikipedia/commons/5/5e/Anguidae.jpg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5/5e/Anguida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foto.cz/plazi/hadi.html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cs.wikipedia.org/wiki/Had%C3%AD_rekord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//upload.wikimedia.org/wikipedia/commons/8/8f/Marineiguana03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hyperlink" Target="//upload.wikimedia.org/wikipedia/commons/0/07/Ev%C5%BEenek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kive.org/green-anaconda/eunectes-murinus/image-G59043.html" TargetMode="External"/><Relationship Id="rId3" Type="http://schemas.openxmlformats.org/officeDocument/2006/relationships/hyperlink" Target="http://cs.wikipedia.org/wiki/Soubor:Anguidae.jpg" TargetMode="External"/><Relationship Id="rId7" Type="http://schemas.openxmlformats.org/officeDocument/2006/relationships/hyperlink" Target="http://cs.wikipedia.org/wiki/Soubor:Marineiguana03.jpg" TargetMode="External"/><Relationship Id="rId2" Type="http://schemas.openxmlformats.org/officeDocument/2006/relationships/hyperlink" Target="http://cs.wikipedia.org/wiki/Soubor:Lacerta_agilis_2006_05_06cq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e-photogallery.eu/cz/foto/674-uzovka-obojkova/?puvod=239" TargetMode="External"/><Relationship Id="rId11" Type="http://schemas.openxmlformats.org/officeDocument/2006/relationships/hyperlink" Target="http://teraristika.prodejce.cz/chameleon-pardali.php" TargetMode="External"/><Relationship Id="rId5" Type="http://schemas.openxmlformats.org/officeDocument/2006/relationships/hyperlink" Target="http://www.ezoo.cz/zvire.php?zvire_id=14" TargetMode="External"/><Relationship Id="rId10" Type="http://schemas.openxmlformats.org/officeDocument/2006/relationships/hyperlink" Target="http://cs.wikipedia.org/wiki/Chameleoni" TargetMode="External"/><Relationship Id="rId4" Type="http://schemas.openxmlformats.org/officeDocument/2006/relationships/hyperlink" Target="http://www.lidovky.cz/zazrak-v-zoo-dokonan-varan-se-vylihl-z-neoplodneneho-vajicka-pry-/ln_veda.asp?c=A110314_212613_ln_veda_ani" TargetMode="External"/><Relationship Id="rId9" Type="http://schemas.openxmlformats.org/officeDocument/2006/relationships/hyperlink" Target="http://gallery.usgs.gov/photos/10_16_2009_fka4EQp10W_10_16_2009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3943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eštěři, hadi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85168" y="1203598"/>
            <a:ext cx="347872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ještěr je největší na světě?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Čím se ještěři živí?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Umí chameleon vážně měnit barvu? Které ještěry můžeme potkat v přírodě?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012160" y="3307858"/>
            <a:ext cx="3024336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Platí pořekadlo „slizký jako had“?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 užovka nebezpečná?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had je nejdelší?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Který je nejjedovatější?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KZNB3D55\MP900313907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t="50000" b="8854"/>
          <a:stretch/>
        </p:blipFill>
        <p:spPr bwMode="auto">
          <a:xfrm>
            <a:off x="3423295" y="771550"/>
            <a:ext cx="2632248" cy="1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rian\AppData\Local\Microsoft\Windows\Temporary Internet Files\Content.IE5\JBW4FVYQ\MP900432840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33276" r="5357" b="2024"/>
          <a:stretch/>
        </p:blipFill>
        <p:spPr bwMode="auto">
          <a:xfrm>
            <a:off x="127290" y="2746971"/>
            <a:ext cx="3064733" cy="15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burian\AppData\Local\Microsoft\Windows\Temporary Internet Files\Content.IE5\1L6JOH3G\MP90026262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67" y="2589186"/>
            <a:ext cx="2764904" cy="18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burian\AppData\Local\Microsoft\Windows\Temporary Internet Files\Content.IE5\4BG042LR\MP900180710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b="19352"/>
          <a:stretch/>
        </p:blipFill>
        <p:spPr bwMode="auto">
          <a:xfrm>
            <a:off x="6209331" y="971222"/>
            <a:ext cx="2854797" cy="17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3920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Ještěrka, had, jedovatost, škrtič, slepýš, užovka…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hadů a ještěrů,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933215" y="3579862"/>
            <a:ext cx="3765402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Mnoho z ještěrů i hadů umí výborně plavat.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2896" y="3047238"/>
            <a:ext cx="288032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Dýchají plícemi, mají kloaku.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2896" y="2391635"/>
            <a:ext cx="288032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Oba řády patří mezi plazy.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856116" y="1563637"/>
            <a:ext cx="3507972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Ještěři a hadi mají štíhlá těla a umí se velmi dobře pohybovat.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755257" y="966088"/>
            <a:ext cx="3535551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Všichni hadi jsou nebezpeční predátoři.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766692" y="4469219"/>
            <a:ext cx="3535551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Hady dělíme na jedovaté a škrtiče.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572000" y="2888212"/>
            <a:ext cx="4176464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Jejich kůže je suchá a 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slizká.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572000" y="2312311"/>
            <a:ext cx="4176464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Teplota jejich těla se přizpůsobuje teplotě okolí.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rian\AppData\Local\Microsoft\Windows\Temporary Internet Files\Content.IE5\M9QZE59A\MC900426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" y="3723878"/>
            <a:ext cx="1826871" cy="13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urian\AppData\Local\Microsoft\Windows\Temporary Internet Files\Content.IE5\KZNB3D55\MP900446576[2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28729"/>
          <a:stretch/>
        </p:blipFill>
        <p:spPr bwMode="auto">
          <a:xfrm>
            <a:off x="5868144" y="1414716"/>
            <a:ext cx="1780092" cy="8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rian\AppData\Local\Microsoft\Windows\Temporary Internet Files\Content.IE5\1L6JOH3G\MC9004352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63" y="3507050"/>
            <a:ext cx="1575973" cy="8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urian\AppData\Local\Microsoft\Windows\Temporary Internet Files\Content.IE5\4BG042LR\MC9003379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65054"/>
            <a:ext cx="1841602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urian\AppData\Local\Microsoft\Windows\Temporary Internet Files\Content.IE5\JBW4FVYQ\MC900332372[2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7" y="1135365"/>
            <a:ext cx="1391769" cy="9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burian\AppData\Local\Microsoft\Windows\Temporary Internet Files\Content.IE5\1L6JOH3G\MC9003379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6620"/>
            <a:ext cx="1833372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urian\AppData\Local\Microsoft\Windows\Temporary Internet Files\Content.IE5\4BG042LR\MC90002383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00" y="2160852"/>
            <a:ext cx="984248" cy="14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62749"/>
            <a:ext cx="435566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25.3 Co se dozvíme o ještěrech?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996141" y="555727"/>
            <a:ext cx="1691050" cy="738951"/>
          </a:xfrm>
          <a:prstGeom prst="round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JEŠTĚŘI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383970" y="1425997"/>
            <a:ext cx="1688917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pohyblivá oční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víčka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Přímá spojnice 33"/>
          <p:cNvCxnSpPr>
            <a:stCxn id="25" idx="0"/>
            <a:endCxn id="24" idx="2"/>
          </p:cNvCxnSpPr>
          <p:nvPr/>
        </p:nvCxnSpPr>
        <p:spPr>
          <a:xfrm flipV="1">
            <a:off x="4228429" y="1294678"/>
            <a:ext cx="613237" cy="13131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40" idx="3"/>
            <a:endCxn id="24" idx="3"/>
          </p:cNvCxnSpPr>
          <p:nvPr/>
        </p:nvCxnSpPr>
        <p:spPr>
          <a:xfrm flipH="1" flipV="1">
            <a:off x="5687191" y="925203"/>
            <a:ext cx="3375956" cy="121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179149" y="1419918"/>
            <a:ext cx="3877292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masožravci i býložravci, téměř na celém světě</a:t>
            </a:r>
          </a:p>
        </p:txBody>
      </p:sp>
      <p:cxnSp>
        <p:nvCxnSpPr>
          <p:cNvPr id="39" name="Přímá spojnice 38"/>
          <p:cNvCxnSpPr>
            <a:stCxn id="24" idx="2"/>
            <a:endCxn id="38" idx="0"/>
          </p:cNvCxnSpPr>
          <p:nvPr/>
        </p:nvCxnSpPr>
        <p:spPr>
          <a:xfrm>
            <a:off x="4841666" y="1294678"/>
            <a:ext cx="2276129" cy="12524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204603" y="557089"/>
            <a:ext cx="2858544" cy="738664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ještěři 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nás - </a:t>
            </a:r>
            <a:r>
              <a:rPr lang="cs-CZ" sz="1400" i="1" u="sng" dirty="0">
                <a:latin typeface="Times New Roman" pitchFamily="18" charset="0"/>
                <a:cs typeface="Times New Roman" pitchFamily="18" charset="0"/>
              </a:rPr>
              <a:t>slepýš </a:t>
            </a:r>
            <a:r>
              <a:rPr lang="cs-CZ" sz="1400" i="1" u="sng" dirty="0" smtClean="0">
                <a:latin typeface="Times New Roman" pitchFamily="18" charset="0"/>
                <a:cs typeface="Times New Roman" pitchFamily="18" charset="0"/>
              </a:rPr>
              <a:t>křehký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i="1" u="sng" dirty="0" smtClean="0">
                <a:latin typeface="Times New Roman" pitchFamily="18" charset="0"/>
                <a:cs typeface="Times New Roman" pitchFamily="18" charset="0"/>
              </a:rPr>
              <a:t>ještěrky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obecná, zelená, živorodá a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zední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všichni ohroženi,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chráněni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Přímá spojnice 40"/>
          <p:cNvCxnSpPr>
            <a:stCxn id="42" idx="3"/>
            <a:endCxn id="24" idx="1"/>
          </p:cNvCxnSpPr>
          <p:nvPr/>
        </p:nvCxnSpPr>
        <p:spPr>
          <a:xfrm flipV="1">
            <a:off x="2771799" y="925203"/>
            <a:ext cx="1224342" cy="14907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11474" y="812663"/>
            <a:ext cx="2660325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ještěři ve světě - </a:t>
            </a:r>
            <a:r>
              <a:rPr lang="cs-CZ" sz="1400" i="1" u="sng" dirty="0">
                <a:latin typeface="Times New Roman" pitchFamily="18" charset="0"/>
                <a:cs typeface="Times New Roman" pitchFamily="18" charset="0"/>
              </a:rPr>
              <a:t>leguáni, agamy, gekoni, chameleoni, </a:t>
            </a:r>
            <a:r>
              <a:rPr lang="cs-CZ" sz="1400" i="1" u="sng" dirty="0" smtClean="0">
                <a:latin typeface="Times New Roman" pitchFamily="18" charset="0"/>
                <a:cs typeface="Times New Roman" pitchFamily="18" charset="0"/>
              </a:rPr>
              <a:t>varani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1" name="Přímá spojnice 30"/>
          <p:cNvCxnSpPr>
            <a:stCxn id="24" idx="2"/>
            <a:endCxn id="92" idx="0"/>
          </p:cNvCxnSpPr>
          <p:nvPr/>
        </p:nvCxnSpPr>
        <p:spPr>
          <a:xfrm flipH="1">
            <a:off x="1930940" y="1294678"/>
            <a:ext cx="2910726" cy="13131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31254" y="3976492"/>
            <a:ext cx="3779912" cy="116955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vejcorodá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živí se hmyzem, pavouky 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měkkýši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žije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téměř všude do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nadm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výšky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600m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aktivní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ráno a večer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20-25cm, ocas 1,5x delší než tělo, hnědavé 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skvrnami X samci zelený pruh na boku 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4063622" y="2420268"/>
            <a:ext cx="1929251" cy="116955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žížaly a slimáky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kostře má náznaky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pahýlky) končetin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lesy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paseky, louky, 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aktivní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až za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soumraku 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611378" y="1425997"/>
            <a:ext cx="2639123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často schopnost odpadnutí ocasu</a:t>
            </a:r>
          </a:p>
        </p:txBody>
      </p:sp>
      <p:sp>
        <p:nvSpPr>
          <p:cNvPr id="93" name="TextovéPole 92"/>
          <p:cNvSpPr txBox="1"/>
          <p:nvPr/>
        </p:nvSpPr>
        <p:spPr>
          <a:xfrm>
            <a:off x="4090363" y="3707081"/>
            <a:ext cx="5013868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„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komodský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drak“ - největší ještěr - až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4m, dlouhé silné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nohy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hlavně zdechlinami X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schopný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ulovit prase, jelena, buvola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při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lovu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využívá momentu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překvapení a kořisti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vykousne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velký 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kus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masa, ta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vykrvácí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nebo zemře na otravu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slinách varana jsou smrtící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bakterie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řídké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lesy, savany, aktivní ve dne</a:t>
            </a:r>
          </a:p>
        </p:txBody>
      </p:sp>
      <p:pic>
        <p:nvPicPr>
          <p:cNvPr id="3074" name="Picture 2" descr="Soubor:Lacerta agilis 2006 05 06cq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4303" r="5612" b="6126"/>
          <a:stretch/>
        </p:blipFill>
        <p:spPr bwMode="auto">
          <a:xfrm>
            <a:off x="44785" y="1751233"/>
            <a:ext cx="2020466" cy="21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Anguidae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b="3398"/>
          <a:stretch/>
        </p:blipFill>
        <p:spPr bwMode="auto">
          <a:xfrm>
            <a:off x="2121223" y="2420268"/>
            <a:ext cx="1948734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lidovky.cz/10/022/lngal/MTR29f406_komodo%5b1%5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2865" b="13674"/>
          <a:stretch/>
        </p:blipFill>
        <p:spPr bwMode="auto">
          <a:xfrm>
            <a:off x="6239247" y="1982619"/>
            <a:ext cx="2827273" cy="16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4725201" y="2078211"/>
            <a:ext cx="1383461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lepýš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křehký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4785" y="3599312"/>
            <a:ext cx="157087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eštěrka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7740352" y="4458021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aran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komodský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017129" y="1878122"/>
            <a:ext cx="2733681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- 30cm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hnědý, 1-3 tmavé pruhy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plazí se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 hadi,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není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mrštný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40" grpId="0" animBg="1"/>
      <p:bldP spid="42" grpId="0" animBg="1"/>
      <p:bldP spid="86" grpId="0" animBg="1"/>
      <p:bldP spid="89" grpId="0" animBg="1"/>
      <p:bldP spid="92" grpId="0" animBg="1"/>
      <p:bldP spid="93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1480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25.4 Jaké věci se dozvíme o hadech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63283" y="984931"/>
            <a:ext cx="1691050" cy="738951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692487" y="932942"/>
            <a:ext cx="1368152" cy="738664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zuby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obrácené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dozadu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někteří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jedové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28"/>
          <p:cNvCxnSpPr>
            <a:stCxn id="22" idx="3"/>
            <a:endCxn id="27" idx="1"/>
          </p:cNvCxnSpPr>
          <p:nvPr/>
        </p:nvCxnSpPr>
        <p:spPr>
          <a:xfrm flipV="1">
            <a:off x="7554333" y="1302274"/>
            <a:ext cx="138154" cy="5213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19344" y="1894806"/>
            <a:ext cx="2452330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oční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víčka srostlá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průhledná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(tzv. “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strnulý pohled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“)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nice 34"/>
          <p:cNvCxnSpPr>
            <a:stCxn id="22" idx="2"/>
            <a:endCxn id="32" idx="0"/>
          </p:cNvCxnSpPr>
          <p:nvPr/>
        </p:nvCxnSpPr>
        <p:spPr>
          <a:xfrm flipH="1">
            <a:off x="5445509" y="1723882"/>
            <a:ext cx="1263299" cy="17092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657556" y="962010"/>
            <a:ext cx="2051063" cy="738664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 volně pohyblivá žebra,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silně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roztažitelné čelisti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kořist polykají celou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218442" y="1882103"/>
            <a:ext cx="1728192" cy="523220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vyvinutá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jen jedna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plíce, druhá zakrnělá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nice 44"/>
          <p:cNvCxnSpPr>
            <a:stCxn id="22" idx="1"/>
            <a:endCxn id="38" idx="3"/>
          </p:cNvCxnSpPr>
          <p:nvPr/>
        </p:nvCxnSpPr>
        <p:spPr>
          <a:xfrm flipH="1" flipV="1">
            <a:off x="5708619" y="1331342"/>
            <a:ext cx="154664" cy="230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361774" y="1966563"/>
            <a:ext cx="1257897" cy="307777"/>
          </a:xfrm>
          <a:prstGeom prst="rect">
            <a:avLst/>
          </a:prstGeom>
          <a:solidFill>
            <a:srgbClr val="00FFFF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mije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bdélník 140"/>
          <p:cNvSpPr/>
          <p:nvPr/>
        </p:nvSpPr>
        <p:spPr>
          <a:xfrm>
            <a:off x="24060" y="927996"/>
            <a:ext cx="35398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s-CZ" sz="1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jedovatí </a:t>
            </a:r>
            <a:r>
              <a:rPr lang="cs-CZ" sz="1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hadi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jeden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pár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zubů - spojený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 jedovým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váčkem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jed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jde při kousnutí do těla oběti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rýhou, či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kanálkem v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zubu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 injekční stříkačky)</a:t>
            </a:r>
          </a:p>
        </p:txBody>
      </p:sp>
      <p:cxnSp>
        <p:nvCxnSpPr>
          <p:cNvPr id="144" name="Přímá spojnice 143"/>
          <p:cNvCxnSpPr>
            <a:endCxn id="145" idx="2"/>
          </p:cNvCxnSpPr>
          <p:nvPr/>
        </p:nvCxnSpPr>
        <p:spPr>
          <a:xfrm flipH="1">
            <a:off x="6582998" y="712552"/>
            <a:ext cx="331979" cy="1538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5083457" y="558664"/>
            <a:ext cx="2999081" cy="307777"/>
          </a:xfrm>
          <a:prstGeom prst="rect">
            <a:avLst/>
          </a:prstGeom>
          <a:solidFill>
            <a:srgbClr val="CCFF33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dlouhé, štíhlé,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beznohé, šupinaté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Přímá spojnice 145"/>
          <p:cNvCxnSpPr>
            <a:stCxn id="22" idx="2"/>
            <a:endCxn id="40" idx="0"/>
          </p:cNvCxnSpPr>
          <p:nvPr/>
        </p:nvCxnSpPr>
        <p:spPr>
          <a:xfrm>
            <a:off x="6708808" y="1723882"/>
            <a:ext cx="1373730" cy="15822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ovéPole 159"/>
          <p:cNvSpPr txBox="1"/>
          <p:nvPr/>
        </p:nvSpPr>
        <p:spPr>
          <a:xfrm>
            <a:off x="4066201" y="3137357"/>
            <a:ext cx="1642418" cy="307777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žovka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obojková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bdélník 160"/>
          <p:cNvSpPr/>
          <p:nvPr/>
        </p:nvSpPr>
        <p:spPr>
          <a:xfrm>
            <a:off x="4067944" y="2465854"/>
            <a:ext cx="4860865" cy="523220"/>
          </a:xfrm>
          <a:prstGeom prst="rect">
            <a:avLst/>
          </a:prstGeom>
          <a:solidFill>
            <a:srgbClr val="0070C0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s-CZ" sz="1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nejedovatí hadi - škrtiči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kořist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udusí ovinutím okolo jejího těla, nebo ji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polykají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celou</a:t>
            </a:r>
          </a:p>
        </p:txBody>
      </p:sp>
      <p:sp>
        <p:nvSpPr>
          <p:cNvPr id="125" name="Obdélník 124"/>
          <p:cNvSpPr/>
          <p:nvPr/>
        </p:nvSpPr>
        <p:spPr>
          <a:xfrm>
            <a:off x="34389" y="3932722"/>
            <a:ext cx="1863056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 ČR,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slunečné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stráně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klikatý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vzor na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hřbetě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trojúhelníkovitá hlava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rodí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živá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mláďata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zákonem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chráněná</a:t>
            </a:r>
          </a:p>
        </p:txBody>
      </p:sp>
      <p:pic>
        <p:nvPicPr>
          <p:cNvPr id="4098" name="Picture 2" descr="http://www.ezoo.cz/files/zvire/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12820" r="11235" b="22439"/>
          <a:stretch/>
        </p:blipFill>
        <p:spPr bwMode="auto">
          <a:xfrm>
            <a:off x="24060" y="2325259"/>
            <a:ext cx="1883715" cy="15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ovéPole 126"/>
          <p:cNvSpPr txBox="1"/>
          <p:nvPr/>
        </p:nvSpPr>
        <p:spPr>
          <a:xfrm>
            <a:off x="2237648" y="1966562"/>
            <a:ext cx="1305272" cy="307777"/>
          </a:xfrm>
          <a:prstGeom prst="rect">
            <a:avLst/>
          </a:prstGeom>
          <a:solidFill>
            <a:srgbClr val="00FFFF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indická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bdélník 152"/>
          <p:cNvSpPr/>
          <p:nvPr/>
        </p:nvSpPr>
        <p:spPr>
          <a:xfrm>
            <a:off x="1928648" y="3932721"/>
            <a:ext cx="192327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„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brejlovec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 - rozšířený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krk - kresba tvaru brýlí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- 1-2 m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J Asie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velmi jedovatý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loví drobné savce</a:t>
            </a:r>
          </a:p>
        </p:txBody>
      </p:sp>
      <p:pic>
        <p:nvPicPr>
          <p:cNvPr id="4099" name="Picture 3" descr="C:\Users\burian\AppData\Local\Microsoft\Windows\Temporary Internet Files\Content.IE5\4BG042LR\MP90017876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7" b="4913"/>
          <a:stretch/>
        </p:blipFill>
        <p:spPr bwMode="auto">
          <a:xfrm>
            <a:off x="2123728" y="2282749"/>
            <a:ext cx="1561719" cy="16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urian\AppData\Local\Microsoft\Windows\Temporary Internet Files\Content.IE5\KZNB3D55\MC9003296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38" y="1879968"/>
            <a:ext cx="879884" cy="6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Přímá spojnice se šipkou 154"/>
          <p:cNvCxnSpPr/>
          <p:nvPr/>
        </p:nvCxnSpPr>
        <p:spPr>
          <a:xfrm flipV="1">
            <a:off x="3814421" y="2325259"/>
            <a:ext cx="37499" cy="19168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bdélník 158"/>
          <p:cNvSpPr/>
          <p:nvPr/>
        </p:nvSpPr>
        <p:spPr>
          <a:xfrm>
            <a:off x="3908083" y="3479034"/>
            <a:ext cx="2800725" cy="160043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nejrozšířenější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ČR (dále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Evropa, Asie, S Afrika)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žluté skvrny za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hlavou (obojek)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okolo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1m, výborný plavec,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potápěč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potrava - žáby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čolci,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kořist neškrtí - polyká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celou</a:t>
            </a:r>
            <a:endParaRPr lang="cs-CZ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chráněná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klade vajíčka </a:t>
            </a:r>
          </a:p>
        </p:txBody>
      </p:sp>
      <p:pic>
        <p:nvPicPr>
          <p:cNvPr id="4103" name="Picture 7" descr="http://www.nature-photogallery.eu/cz/__userdata/photos/6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11402" r="13981" b="18670"/>
          <a:stretch/>
        </p:blipFill>
        <p:spPr bwMode="auto">
          <a:xfrm>
            <a:off x="6667904" y="3283675"/>
            <a:ext cx="2444361" cy="1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Přímá spojnice 195"/>
          <p:cNvCxnSpPr>
            <a:stCxn id="22" idx="0"/>
            <a:endCxn id="145" idx="2"/>
          </p:cNvCxnSpPr>
          <p:nvPr/>
        </p:nvCxnSpPr>
        <p:spPr>
          <a:xfrm flipH="1" flipV="1">
            <a:off x="6582998" y="866441"/>
            <a:ext cx="125810" cy="11849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8" grpId="0" animBg="1"/>
      <p:bldP spid="40" grpId="0" animBg="1"/>
      <p:bldP spid="140" grpId="0" animBg="1"/>
      <p:bldP spid="141" grpId="0" animBg="1"/>
      <p:bldP spid="145" grpId="0" animBg="1"/>
      <p:bldP spid="160" grpId="0" animBg="1"/>
      <p:bldP spid="161" grpId="0" animBg="1"/>
      <p:bldP spid="125" grpId="0" animBg="1"/>
      <p:bldP spid="127" grpId="0" animBg="1"/>
      <p:bldP spid="153" grpId="0" animBg="1"/>
      <p:bldP spid="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572000" y="705779"/>
            <a:ext cx="4176464" cy="56982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Vysvětli, jakým způsobem loví hadi. Popiš oba způsoby.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34708" y="1180156"/>
            <a:ext cx="4121267" cy="52749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Urči, kdo je na obrázcích, co mají společného a v čem se liší.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364088" y="1532389"/>
            <a:ext cx="2772309" cy="566179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správnou odpověď mrkni na předchozí </a:t>
            </a:r>
            <a:r>
              <a:rPr lang="cs-CZ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4978846" y="2429532"/>
            <a:ext cx="3726414" cy="4611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Co všechno víš o komodském drakovi?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5004048" y="4709131"/>
            <a:ext cx="4032448" cy="283090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Správné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odpovědi najdeš na  </a:t>
            </a:r>
            <a:r>
              <a:rPr lang="cs-CZ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slidu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číslo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cs-CZ" sz="1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i.lidovky.cz/10/022/lngal/MTR29f406_komodo%5b1%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2865" b="13674"/>
          <a:stretch/>
        </p:blipFill>
        <p:spPr bwMode="auto">
          <a:xfrm>
            <a:off x="5451997" y="3003798"/>
            <a:ext cx="2827273" cy="16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oubor:Anguida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b="3398"/>
          <a:stretch/>
        </p:blipFill>
        <p:spPr bwMode="auto">
          <a:xfrm>
            <a:off x="173803" y="2027295"/>
            <a:ext cx="2265602" cy="16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www.nature-photogallery.eu/cz/__userdata/photos/6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11402" r="13981" b="18670"/>
          <a:stretch/>
        </p:blipFill>
        <p:spPr bwMode="auto">
          <a:xfrm>
            <a:off x="2286163" y="3252498"/>
            <a:ext cx="2444361" cy="18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696301" y="2027295"/>
            <a:ext cx="1679382" cy="4022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žovka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obojková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51841" y="4208761"/>
            <a:ext cx="1679382" cy="4022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lepýš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křehký</a:t>
            </a:r>
          </a:p>
        </p:txBody>
      </p:sp>
      <p:cxnSp>
        <p:nvCxnSpPr>
          <p:cNvPr id="21" name="Přímá spojnice se šipkou 20"/>
          <p:cNvCxnSpPr>
            <a:stCxn id="20" idx="0"/>
          </p:cNvCxnSpPr>
          <p:nvPr/>
        </p:nvCxnSpPr>
        <p:spPr>
          <a:xfrm flipV="1">
            <a:off x="1091532" y="3563965"/>
            <a:ext cx="168440" cy="6447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3" idx="2"/>
          </p:cNvCxnSpPr>
          <p:nvPr/>
        </p:nvCxnSpPr>
        <p:spPr>
          <a:xfrm flipH="1">
            <a:off x="3487786" y="2429532"/>
            <a:ext cx="48206" cy="75169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  <p:bldP spid="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58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25.6 Další zástupci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3046450"/>
            <a:ext cx="2731677" cy="95410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jediný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žijící </a:t>
            </a:r>
            <a:r>
              <a:rPr lang="cs-CZ" sz="1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mořský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druh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ještěra, Galapágy, živí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mořskými řasami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výborný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plavec, potápí se do 15m (na jedno nadechnutí až na hodinu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2" name="Picture 2" descr="C:\Users\burian\AppData\Local\Microsoft\Windows\Temporary Internet Files\Content.IE5\KZNB3D55\MP90031390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43750" r="8594"/>
          <a:stretch/>
        </p:blipFill>
        <p:spPr bwMode="auto">
          <a:xfrm>
            <a:off x="179512" y="2589276"/>
            <a:ext cx="2952031" cy="205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79512" y="1138235"/>
            <a:ext cx="2957736" cy="160043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nejznámější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až 2m,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tř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Amerika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pralesy, na vysokých stromech, u vod (výborně šplhá a plave – v případě nebezpečí se vrhá ze stromu do vody)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aktivní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 dne, v mládí se živí spíše živočišnou stravou (hmyz, mláďata hlodavců, atp.), v dospělosti rostlinami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2495" y="2760068"/>
            <a:ext cx="1336501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eguán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zelený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Soubor:Marineiguana0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r="8776" b="4551"/>
          <a:stretch/>
        </p:blipFill>
        <p:spPr bwMode="auto">
          <a:xfrm>
            <a:off x="6084168" y="2412480"/>
            <a:ext cx="267820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078272" y="2738673"/>
            <a:ext cx="1414876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eguán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mořský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02882" y="735926"/>
            <a:ext cx="2527503" cy="138499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Afr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(Madagaskar), asi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30cm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vymršťováním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jazyku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každé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oko schopné samostatně 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koukat jinam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schopný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měnit barvu podle 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nálady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činnosti</a:t>
            </a:r>
          </a:p>
        </p:txBody>
      </p:sp>
      <p:pic>
        <p:nvPicPr>
          <p:cNvPr id="5125" name="Picture 5" descr="C:\Users\burian\AppData\Local\Microsoft\Windows\Temporary Internet Files\Content.IE5\1L6JOH3G\MP90040711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4463" r="28280" b="11533"/>
          <a:stretch/>
        </p:blipFill>
        <p:spPr bwMode="auto">
          <a:xfrm>
            <a:off x="3265014" y="577382"/>
            <a:ext cx="2337868" cy="17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419585" y="1967033"/>
            <a:ext cx="1057647" cy="307777"/>
          </a:xfrm>
          <a:prstGeom prst="rect">
            <a:avLst/>
          </a:prstGeom>
          <a:solidFill>
            <a:srgbClr val="FFC000"/>
          </a:solidFill>
          <a:ln w="3175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hameleon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>
            <a:hlinkClick r:id="rId7"/>
          </p:cNvPr>
          <p:cNvSpPr/>
          <p:nvPr/>
        </p:nvSpPr>
        <p:spPr>
          <a:xfrm>
            <a:off x="3419872" y="4443957"/>
            <a:ext cx="2412269" cy="566179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hadí rekordy - klikni</a:t>
            </a:r>
          </a:p>
        </p:txBody>
      </p:sp>
      <p:sp>
        <p:nvSpPr>
          <p:cNvPr id="14" name="Zaoblený obdélník 13">
            <a:hlinkClick r:id="rId7"/>
          </p:cNvPr>
          <p:cNvSpPr/>
          <p:nvPr/>
        </p:nvSpPr>
        <p:spPr>
          <a:xfrm>
            <a:off x="6186201" y="4443956"/>
            <a:ext cx="2412269" cy="566179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hadi obrázky - </a:t>
            </a: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/>
              </a:rPr>
              <a:t>klikni</a:t>
            </a:r>
            <a:endParaRPr lang="cs-CZ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79712" y="560203"/>
            <a:ext cx="1957141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Lizards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snakes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cdn2.arkive.org/media/AF/AF641BF5-BABE-41AF-AA0B-D527A073B739/Presentation.Large/12-foot-long-green-anacon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9415" r="3436" b="16907"/>
          <a:stretch/>
        </p:blipFill>
        <p:spPr bwMode="auto">
          <a:xfrm>
            <a:off x="440812" y="1527758"/>
            <a:ext cx="4205448" cy="18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12440" y="1031972"/>
            <a:ext cx="4067944" cy="523220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Anaconda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tropical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America,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snake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m, 200kg</a:t>
            </a:r>
            <a:endParaRPr lang="cs-CZ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gallery.usgs.gov/images/10_16_2009/fka4EQp10W_10_16_2009/large/Bjorn_Lardner_-_B_reticulatus_2_Pulau_Buton_SE_Sulawesi_Indonesia_-_USGS_permitted_to_u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7323" b="8302"/>
          <a:stretch/>
        </p:blipFill>
        <p:spPr bwMode="auto">
          <a:xfrm>
            <a:off x="5220072" y="915566"/>
            <a:ext cx="3528391" cy="21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220072" y="561984"/>
            <a:ext cx="3528392" cy="523220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outh-east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snake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9.76 m (in </a:t>
            </a:r>
            <a:r>
              <a:rPr lang="cs-CZ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1912)</a:t>
            </a:r>
            <a:endParaRPr lang="cs-CZ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upload.wikimedia.org/wikipedia/commons/thumb/d/d9/Chameleon02.jpg/250px-Chameleon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03" y="3524662"/>
            <a:ext cx="1760420" cy="16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bor:Evžene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17" y="3742285"/>
            <a:ext cx="2047586" cy="13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eraristika.prodejce.cz/chameleon-parda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4185"/>
            <a:ext cx="1944216" cy="15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ameleon pardál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57727"/>
            <a:ext cx="2220133" cy="13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627785" y="3434508"/>
            <a:ext cx="4267718" cy="307777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Chameleons</a:t>
            </a:r>
            <a:r>
              <a:rPr lang="cs-CZ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cs-CZ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cs-CZ" sz="1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06357"/>
              </p:ext>
            </p:extLst>
          </p:nvPr>
        </p:nvGraphicFramePr>
        <p:xfrm>
          <a:off x="2483768" y="627534"/>
          <a:ext cx="6565875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Mezi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hady 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nepatří …</a:t>
                      </a:r>
                      <a:endParaRPr lang="cs-CZ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krajta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užovka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slepýš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kobra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had je nejdelší na světě?</a:t>
                      </a:r>
                      <a:endParaRPr lang="cs-CZ" sz="13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užovka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krajta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mamba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anakonda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Jediným mořským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ještěrem je…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leguán mořský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varan mořský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ještěrka mořská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chameleon mořský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Kteří ještěři umí na základě emocí a činnosti měnit barvu?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chameleoni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agamy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varani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gekoni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555526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388" y="1044497"/>
            <a:ext cx="734481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cs.wikipedia.org/wiki/Soubor:Lacerta_agilis_2006_05_06cq.jpg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cs.wikipedia.org/wiki/Soubor:Anguidae.jpg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http://www.lidovky.cz/zazrak-v-zoo-dokonan-varan-se-vylihl-z-neoplodneneho-vajicka-pry-/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ln_veda.asp?c=A110314_212613_ln_veda_ani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www.ezoo.cz/zvire.php?zvire_id=14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http://www.nature-photogallery.eu/cz/foto/674-uzovka-obojkova/?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puvod=239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cs.wikipedia.org/wiki/Soubor:Marineiguana03.jpg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www.arkive.org/green-anaconda/eunectes-murinus/image-G59043.html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gallery.usgs.gov/photos/10_16_2009_fka4EQp10W_10_16_2009_0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cs.wikipedia.org/wiki/Chameleoni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teraristika.prodejce.cz/chameleon-pardali.php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7788</TotalTime>
  <Words>1290</Words>
  <Application>Microsoft Office PowerPoint</Application>
  <PresentationFormat>Předvádění na obrazovce (16:9)</PresentationFormat>
  <Paragraphs>196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25.1 Ještěři, hadi</vt:lpstr>
      <vt:lpstr>25.2 Co už víš? </vt:lpstr>
      <vt:lpstr>25.3 Co se dozvíme o ještěrech?</vt:lpstr>
      <vt:lpstr>25.4 Jaké věci se dozvíme o hadech?</vt:lpstr>
      <vt:lpstr>24.5 Procvičení a příklady</vt:lpstr>
      <vt:lpstr>25.6 Další zástupci</vt:lpstr>
      <vt:lpstr>25.7 CLIL</vt:lpstr>
      <vt:lpstr>25.8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540</cp:revision>
  <dcterms:created xsi:type="dcterms:W3CDTF">2010-10-18T18:21:56Z</dcterms:created>
  <dcterms:modified xsi:type="dcterms:W3CDTF">2013-02-05T17:09:10Z</dcterms:modified>
</cp:coreProperties>
</file>