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  <a:srgbClr val="CCFF33"/>
    <a:srgbClr val="C4D42C"/>
    <a:srgbClr val="00FFFF"/>
    <a:srgbClr val="FFFF00"/>
    <a:srgbClr val="308406"/>
    <a:srgbClr val="FFFF99"/>
    <a:srgbClr val="FF7C80"/>
    <a:srgbClr val="A6A2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5737" autoAdjust="0"/>
  </p:normalViewPr>
  <p:slideViewPr>
    <p:cSldViewPr>
      <p:cViewPr>
        <p:scale>
          <a:sx n="90" d="100"/>
          <a:sy n="90" d="100"/>
        </p:scale>
        <p:origin x="-89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cs.wikipedia.org/wiki/Soubor:Emys_orbicularis_2009_G1.jpg" TargetMode="External"/><Relationship Id="rId7" Type="http://schemas.openxmlformats.org/officeDocument/2006/relationships/hyperlink" Target="//upload.wikimedia.org/wikipedia/commons/0/0c/Tortue_imbriqueeld4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cs.wikipedia.org/wiki/Soubor:Nabeulensis_sarda1.JPG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oubor:Alligator_mississipiensis_Distribution.pn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0/0c/Tortue_imbriqueeld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uxMUc_m1YK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ldafrica.cz/cs/zvire/krokodyl-nilsky/" TargetMode="External"/><Relationship Id="rId3" Type="http://schemas.openxmlformats.org/officeDocument/2006/relationships/hyperlink" Target="http://cs.wikipedia.org/wiki/%C5%BDelva_%C5%BElutohn%C4%9Bd%C3%A1" TargetMode="External"/><Relationship Id="rId7" Type="http://schemas.openxmlformats.org/officeDocument/2006/relationships/hyperlink" Target="http://www.bugbog.com/travel_safety/dangerous_animals/crocodile_attacks.html" TargetMode="External"/><Relationship Id="rId2" Type="http://schemas.openxmlformats.org/officeDocument/2006/relationships/hyperlink" Target="http://cs.wikipedia.org/wiki/Soubor:Emys_orbicularis_2009_G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zoo.cz/zvire.php?zvire_id=29" TargetMode="External"/><Relationship Id="rId5" Type="http://schemas.openxmlformats.org/officeDocument/2006/relationships/hyperlink" Target="http://cs.wikipedia.org/wiki/Krokod%C3%BDl_nilsk%C3%BD" TargetMode="External"/><Relationship Id="rId4" Type="http://schemas.openxmlformats.org/officeDocument/2006/relationships/hyperlink" Target="http://cs.wikipedia.org/wiki/Kareta_prav%C3%A1" TargetMode="External"/><Relationship Id="rId9" Type="http://schemas.openxmlformats.org/officeDocument/2006/relationships/hyperlink" Target="http://exoticka-zvirata.webnode.cz/products/kareta-obrovska-chelonia-mydas-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339436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24.1 Želvy, krokodýli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burian\AppData\Local\Microsoft\Windows\Temporary Internet Files\Content.IE5\RLXY5JN7\MP900182516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8049" r="12500" b="4021"/>
          <a:stretch/>
        </p:blipFill>
        <p:spPr bwMode="auto">
          <a:xfrm>
            <a:off x="85169" y="2068265"/>
            <a:ext cx="3458875" cy="216830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urian\AppData\Local\Microsoft\Windows\Temporary Internet Files\Content.IE5\W1BVYX1V\MP900403840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 r="24454" b="6360"/>
          <a:stretch/>
        </p:blipFill>
        <p:spPr bwMode="auto">
          <a:xfrm>
            <a:off x="2843808" y="699542"/>
            <a:ext cx="2576475" cy="186511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85169" y="1203598"/>
            <a:ext cx="3042964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Jsou všechny želvy pomalé?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Čím se želvy živí?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čeho je jejich krunýř?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Můžeme želvu potkat v přírodě?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burian\AppData\Local\Microsoft\Windows\Temporary Internet Files\Content.IE5\RLXY5JN7\MP900262965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r="-569" b="9635"/>
          <a:stretch/>
        </p:blipFill>
        <p:spPr bwMode="auto">
          <a:xfrm>
            <a:off x="6350644" y="754013"/>
            <a:ext cx="2572172" cy="2628503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urian\AppData\Local\Microsoft\Windows\Temporary Internet Files\Content.IE5\WPCH12DU\MP900180535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709702"/>
            <a:ext cx="2774007" cy="167537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6369124" y="3307858"/>
            <a:ext cx="2808312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Jaký je rozdíl mezi krokodýlem   </a:t>
            </a:r>
          </a:p>
          <a:p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a aligátorem?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mohou být velcí?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čeho je jejich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brnění?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53980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Želva, krunýř, krokodýl, potrava, končetiny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ploutve.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řády želv a krokodýlů,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933215" y="3579862"/>
            <a:ext cx="3765402" cy="58477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Vejce kladou do písku, půdy – z nich se pak líhnou mláďata, o něž se nikdo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nestará.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2896" y="3047238"/>
            <a:ext cx="2880320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Dýchají plícemi, mají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kloaku.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52896" y="2391635"/>
            <a:ext cx="2880320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Oba řády patří mezi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plazy.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051720" y="1563637"/>
            <a:ext cx="3096345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Jejich tělo je chráněno krunýřem 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u každého řádu ovšem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jiným.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755257" y="966088"/>
            <a:ext cx="3535551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Krokodýli jsou nebezpeční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predátoři.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766692" y="4469219"/>
            <a:ext cx="3535551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Želvy mohou být suchozemské 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vodní.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067944" y="3047238"/>
            <a:ext cx="4176464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Krokodýli i želvy  jsou velmi starými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řády.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4067944" y="2351522"/>
            <a:ext cx="4176464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Teplota jejich těla se přizpůsobuje teplotě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okolí.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urian\AppData\Local\Microsoft\Windows\Temporary Internet Files\Content.IE5\M9QZE59A\MC9004261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" y="3723878"/>
            <a:ext cx="1826871" cy="13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urian\AppData\Local\Microsoft\Windows\Temporary Internet Files\Content.IE5\RLXY5JN7\MC9000238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20" y="1383977"/>
            <a:ext cx="2016224" cy="9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urian\AppData\Local\Microsoft\Windows\Temporary Internet Files\Content.IE5\RLXY5JN7\MC9003304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40" y="3532006"/>
            <a:ext cx="1251052" cy="8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burian\AppData\Local\Microsoft\Windows\Temporary Internet Files\Content.IE5\WPCH12DU\MC9003380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14" y="4213692"/>
            <a:ext cx="1207004" cy="89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burian\AppData\Local\Microsoft\Windows\Temporary Internet Files\Content.IE5\M9QZE59A\MC90032648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" y="1083136"/>
            <a:ext cx="1818742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burian\AppData\Local\Microsoft\Windows\Temporary Internet Files\Content.IE5\RLXY5JN7\MC90015033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23" y="624107"/>
            <a:ext cx="1816913" cy="9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0388" y="361183"/>
            <a:ext cx="5162983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24.3 Jaké věci se dozvíme o želvách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7254550" y="697052"/>
            <a:ext cx="1691050" cy="738951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ŽELVY</a:t>
            </a:r>
          </a:p>
          <a:p>
            <a:pPr algn="ctr"/>
            <a:endParaRPr lang="cs-CZ" sz="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758195" y="2537097"/>
            <a:ext cx="1368152" cy="307777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bezzubé čelisti</a:t>
            </a:r>
          </a:p>
        </p:txBody>
      </p:sp>
      <p:cxnSp>
        <p:nvCxnSpPr>
          <p:cNvPr id="34" name="Přímá spojnice 33"/>
          <p:cNvCxnSpPr>
            <a:stCxn id="25" idx="0"/>
            <a:endCxn id="24" idx="2"/>
          </p:cNvCxnSpPr>
          <p:nvPr/>
        </p:nvCxnSpPr>
        <p:spPr>
          <a:xfrm flipH="1" flipV="1">
            <a:off x="8100075" y="1436003"/>
            <a:ext cx="342196" cy="110109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>
            <a:stCxn id="40" idx="3"/>
            <a:endCxn id="24" idx="1"/>
          </p:cNvCxnSpPr>
          <p:nvPr/>
        </p:nvCxnSpPr>
        <p:spPr>
          <a:xfrm flipV="1">
            <a:off x="6590467" y="1066528"/>
            <a:ext cx="664083" cy="8564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4788024" y="2167765"/>
            <a:ext cx="2389260" cy="7386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teplé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oblasti, i mírný pás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 zimě se zahrabou a upadnou do stavu strnulosti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Přímá spojnice 38"/>
          <p:cNvCxnSpPr>
            <a:stCxn id="24" idx="2"/>
            <a:endCxn id="38" idx="3"/>
          </p:cNvCxnSpPr>
          <p:nvPr/>
        </p:nvCxnSpPr>
        <p:spPr>
          <a:xfrm flipH="1">
            <a:off x="7177284" y="1436003"/>
            <a:ext cx="922791" cy="110109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3910133" y="890561"/>
            <a:ext cx="2680334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kostěný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krunýř přirostlý k páteři (ochrana před predátory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Přímá spojnice 40"/>
          <p:cNvCxnSpPr>
            <a:stCxn id="42" idx="3"/>
            <a:endCxn id="24" idx="1"/>
          </p:cNvCxnSpPr>
          <p:nvPr/>
        </p:nvCxnSpPr>
        <p:spPr>
          <a:xfrm flipV="1">
            <a:off x="6808324" y="1066528"/>
            <a:ext cx="446226" cy="74640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4325272" y="1551327"/>
            <a:ext cx="2483052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končetiny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krátké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silné </a:t>
            </a:r>
          </a:p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 kráčivá,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hrabací a veslovací </a:t>
            </a:r>
          </a:p>
        </p:txBody>
      </p:sp>
      <p:cxnSp>
        <p:nvCxnSpPr>
          <p:cNvPr id="31" name="Přímá spojnice 30"/>
          <p:cNvCxnSpPr>
            <a:stCxn id="24" idx="2"/>
            <a:endCxn id="92" idx="0"/>
          </p:cNvCxnSpPr>
          <p:nvPr/>
        </p:nvCxnSpPr>
        <p:spPr>
          <a:xfrm flipH="1">
            <a:off x="7498937" y="1436003"/>
            <a:ext cx="601138" cy="156124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želva bahenní">
            <a:hlinkClick r:id="rId3" tooltip="želva bahenní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/>
          <a:stretch/>
        </p:blipFill>
        <p:spPr bwMode="auto">
          <a:xfrm>
            <a:off x="1055293" y="854299"/>
            <a:ext cx="2381250" cy="19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ovéPole 85"/>
          <p:cNvSpPr txBox="1"/>
          <p:nvPr/>
        </p:nvSpPr>
        <p:spPr>
          <a:xfrm>
            <a:off x="133966" y="2520196"/>
            <a:ext cx="3645945" cy="738664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Evropa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25cm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1kg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je dravá - loví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žáby, čolky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ryby…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v ČR – chráněna jako kriticky ohrožený druh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136605" y="889077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elva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bahenní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Želva žlutohnědá">
            <a:hlinkClick r:id="rId5" tooltip="Želva žlutohnědá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24" y="3384004"/>
            <a:ext cx="2347932" cy="16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ovéPole 88"/>
          <p:cNvSpPr txBox="1"/>
          <p:nvPr/>
        </p:nvSpPr>
        <p:spPr>
          <a:xfrm>
            <a:off x="106048" y="4740559"/>
            <a:ext cx="3745872" cy="30777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všežravec, často v zajetí,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30cm, Evropa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106048" y="3456935"/>
            <a:ext cx="1088797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elva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žlutohnědá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Soubor:Tortue imbriqueeld4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t="9332" r="7746" b="4600"/>
          <a:stretch/>
        </p:blipFill>
        <p:spPr bwMode="auto">
          <a:xfrm>
            <a:off x="4067944" y="3042008"/>
            <a:ext cx="2356889" cy="20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ovéPole 91"/>
          <p:cNvSpPr txBox="1"/>
          <p:nvPr/>
        </p:nvSpPr>
        <p:spPr>
          <a:xfrm>
            <a:off x="6382813" y="2997250"/>
            <a:ext cx="2232248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suchozemské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býložravci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vodní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většina predátoři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ovéPole 92"/>
          <p:cNvSpPr txBox="1"/>
          <p:nvPr/>
        </p:nvSpPr>
        <p:spPr>
          <a:xfrm>
            <a:off x="6382813" y="3689752"/>
            <a:ext cx="2743534" cy="138499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tropy (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volné moře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1m, až 8O kg 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všežravec, končetiny - ploutve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kriticky ohrožený druh - loveny 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pro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maso, vejce,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krunýř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samice naklade do písku až 150 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vajec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ovéPole 93"/>
          <p:cNvSpPr txBox="1"/>
          <p:nvPr/>
        </p:nvSpPr>
        <p:spPr>
          <a:xfrm>
            <a:off x="5187784" y="2997250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areta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pravá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40" grpId="0" animBg="1"/>
      <p:bldP spid="42" grpId="0" animBg="1"/>
      <p:bldP spid="86" grpId="0" animBg="1"/>
      <p:bldP spid="87" grpId="0" animBg="1"/>
      <p:bldP spid="89" grpId="0" animBg="1"/>
      <p:bldP spid="90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95192"/>
            <a:ext cx="565652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24.4 Jaké věci se dozvíme o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krokodýlech?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7258925" y="2344967"/>
            <a:ext cx="1691050" cy="738951"/>
          </a:xfrm>
          <a:prstGeom prst="roundRect">
            <a:avLst/>
          </a:prstGeom>
          <a:solidFill>
            <a:srgbClr val="CCFF33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81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krokodýli</a:t>
            </a:r>
          </a:p>
          <a:p>
            <a:pPr algn="ctr"/>
            <a:endParaRPr lang="cs-CZ" sz="400" b="1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40706" y="1368759"/>
            <a:ext cx="821368" cy="738664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silně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ozubené čelisti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587963" y="647157"/>
            <a:ext cx="2448272" cy="523220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velcí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plazi, žijí obojživelným způsobem mimo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Evropu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Přímá spojnice 27"/>
          <p:cNvCxnSpPr>
            <a:stCxn id="22" idx="0"/>
            <a:endCxn id="26" idx="2"/>
          </p:cNvCxnSpPr>
          <p:nvPr/>
        </p:nvCxnSpPr>
        <p:spPr>
          <a:xfrm flipV="1">
            <a:off x="8104450" y="2107423"/>
            <a:ext cx="546940" cy="23754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22" idx="0"/>
            <a:endCxn id="27" idx="2"/>
          </p:cNvCxnSpPr>
          <p:nvPr/>
        </p:nvCxnSpPr>
        <p:spPr>
          <a:xfrm flipH="1" flipV="1">
            <a:off x="7812099" y="1170377"/>
            <a:ext cx="292351" cy="117459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6118774" y="1520542"/>
            <a:ext cx="1693325" cy="523220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chováni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farmách (boty, kabelky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,…)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146869" y="1702975"/>
            <a:ext cx="2076489" cy="523220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k pohybu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 vodě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ocas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zadní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konč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(blány)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římá spojnice 34"/>
          <p:cNvCxnSpPr>
            <a:stCxn id="22" idx="0"/>
            <a:endCxn id="32" idx="2"/>
          </p:cNvCxnSpPr>
          <p:nvPr/>
        </p:nvCxnSpPr>
        <p:spPr>
          <a:xfrm flipH="1" flipV="1">
            <a:off x="6965437" y="2043762"/>
            <a:ext cx="1139013" cy="30120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stCxn id="22" idx="1"/>
            <a:endCxn id="34" idx="3"/>
          </p:cNvCxnSpPr>
          <p:nvPr/>
        </p:nvCxnSpPr>
        <p:spPr>
          <a:xfrm flipH="1" flipV="1">
            <a:off x="5223358" y="1964585"/>
            <a:ext cx="2035567" cy="74985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112294" y="927634"/>
            <a:ext cx="3370526" cy="523220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predátoři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(hlavně ryby, ale i suchozemské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obratlovce - při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napajedlech) 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162300" y="2282181"/>
            <a:ext cx="2819400" cy="523220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vejce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kladou na břehu do písku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vylíhnutí - instinktivně do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vody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Přímá spojnice 44"/>
          <p:cNvCxnSpPr>
            <a:stCxn id="22" idx="1"/>
            <a:endCxn id="38" idx="2"/>
          </p:cNvCxnSpPr>
          <p:nvPr/>
        </p:nvCxnSpPr>
        <p:spPr>
          <a:xfrm flipH="1" flipV="1">
            <a:off x="4797557" y="1450854"/>
            <a:ext cx="2461368" cy="12635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ezoo.cz/files/zvire/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9456" r="5283" b="24301"/>
          <a:stretch/>
        </p:blipFill>
        <p:spPr bwMode="auto">
          <a:xfrm>
            <a:off x="32047" y="3089226"/>
            <a:ext cx="3603849" cy="20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extovéPole 139"/>
          <p:cNvSpPr txBox="1"/>
          <p:nvPr/>
        </p:nvSpPr>
        <p:spPr>
          <a:xfrm>
            <a:off x="973212" y="3289637"/>
            <a:ext cx="1440159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rokodýl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nilský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Obdélník 140"/>
          <p:cNvSpPr/>
          <p:nvPr/>
        </p:nvSpPr>
        <p:spPr>
          <a:xfrm>
            <a:off x="32048" y="935441"/>
            <a:ext cx="3027784" cy="224676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Afrika, největší až 6-7 m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nejznámější, samci - samotáři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nebezpečný predátor – svou kořist 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stáhne pod vodu, kde ji utopí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potrava: plazi, ptáci, savci (i buvoli)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obrovský stisk tlamy x neumí žvýkat, 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potravu trhá a polyká velké kusy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- 20–80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akladených vajec na břehu 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chrání před predátory a pak mláďatům </a:t>
            </a:r>
          </a:p>
          <a:p>
            <a:pPr lvl="0"/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pomáhá do vody </a:t>
            </a:r>
          </a:p>
        </p:txBody>
      </p:sp>
      <p:pic>
        <p:nvPicPr>
          <p:cNvPr id="142" name="Picture 2" descr="http://upload.wikimedia.org/wikipedia/commons/thumb/a/a5/Crocodylus_niloticus_Distribution.png/200px-Crocodylus_niloticus_Distribu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" y="3183964"/>
            <a:ext cx="867545" cy="9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ugbog.com/images/main/animals/Alligator_mississippiens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 b="6615"/>
          <a:stretch/>
        </p:blipFill>
        <p:spPr bwMode="auto">
          <a:xfrm>
            <a:off x="5931694" y="3197839"/>
            <a:ext cx="3199637" cy="19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Přímá spojnice 143"/>
          <p:cNvCxnSpPr>
            <a:stCxn id="22" idx="1"/>
            <a:endCxn id="145" idx="3"/>
          </p:cNvCxnSpPr>
          <p:nvPr/>
        </p:nvCxnSpPr>
        <p:spPr>
          <a:xfrm flipH="1">
            <a:off x="6620312" y="2714443"/>
            <a:ext cx="638613" cy="32950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3966355" y="2890062"/>
            <a:ext cx="2653957" cy="307777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hřbetě silně zrohovatělou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kůži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6" name="Přímá spojnice 145"/>
          <p:cNvCxnSpPr>
            <a:stCxn id="22" idx="1"/>
            <a:endCxn id="40" idx="3"/>
          </p:cNvCxnSpPr>
          <p:nvPr/>
        </p:nvCxnSpPr>
        <p:spPr>
          <a:xfrm flipH="1" flipV="1">
            <a:off x="5981700" y="2543791"/>
            <a:ext cx="1277225" cy="17065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ovéPole 159"/>
          <p:cNvSpPr txBox="1"/>
          <p:nvPr/>
        </p:nvSpPr>
        <p:spPr>
          <a:xfrm>
            <a:off x="6967061" y="3227752"/>
            <a:ext cx="2142416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ligátor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severoamerický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Obdélník 160"/>
          <p:cNvSpPr/>
          <p:nvPr/>
        </p:nvSpPr>
        <p:spPr>
          <a:xfrm>
            <a:off x="3693026" y="3297482"/>
            <a:ext cx="2726784" cy="181588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JV S Ameriky, největší až 5-6 m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močály, bažiny, řeky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má širší tlamu než krokodýl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potrava – ryby, želvy, ptáci, 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středně velcí savci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samice staví hnízdo pro nakladení 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vajec, to chrání, pak i mláďata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chován pro kůži</a:t>
            </a:r>
            <a:endParaRPr lang="cs-CZ" sz="1400" dirty="0"/>
          </a:p>
        </p:txBody>
      </p:sp>
      <p:pic>
        <p:nvPicPr>
          <p:cNvPr id="1036" name="Picture 8" descr="Rozšíření aligátora severoamerického.">
            <a:hlinkClick r:id="rId6" tooltip="Rozšíření aligátora severoamerického.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12" y="4373862"/>
            <a:ext cx="675344" cy="7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  <p:bldP spid="34" grpId="0" animBg="1"/>
      <p:bldP spid="38" grpId="0" animBg="1"/>
      <p:bldP spid="40" grpId="0" animBg="1"/>
      <p:bldP spid="140" grpId="0" animBg="1"/>
      <p:bldP spid="141" grpId="0" animBg="1"/>
      <p:bldP spid="145" grpId="0" animBg="1"/>
      <p:bldP spid="160" grpId="0" animBg="1"/>
      <p:bldP spid="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4572000" y="705779"/>
            <a:ext cx="4176464" cy="34769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Vysvětli, jakým způsobem loví krokodýl.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34708" y="1180157"/>
            <a:ext cx="4121267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Přiřaď (napiš) správně krokodýla a aligátora.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9827" r="9281"/>
          <a:stretch/>
        </p:blipFill>
        <p:spPr>
          <a:xfrm>
            <a:off x="37753" y="2211710"/>
            <a:ext cx="4608574" cy="2756138"/>
          </a:xfrm>
          <a:prstGeom prst="rect">
            <a:avLst/>
          </a:prstGeom>
        </p:spPr>
      </p:pic>
      <p:sp>
        <p:nvSpPr>
          <p:cNvPr id="22" name="Zaoblený obdélník 21"/>
          <p:cNvSpPr/>
          <p:nvPr/>
        </p:nvSpPr>
        <p:spPr>
          <a:xfrm>
            <a:off x="218363" y="164929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2542828" y="1647359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Přímá spojnice 27"/>
          <p:cNvCxnSpPr>
            <a:stCxn id="23" idx="2"/>
          </p:cNvCxnSpPr>
          <p:nvPr/>
        </p:nvCxnSpPr>
        <p:spPr>
          <a:xfrm flipH="1">
            <a:off x="2758852" y="1995054"/>
            <a:ext cx="756084" cy="17288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22" idx="2"/>
          </p:cNvCxnSpPr>
          <p:nvPr/>
        </p:nvCxnSpPr>
        <p:spPr>
          <a:xfrm flipH="1">
            <a:off x="971600" y="1996985"/>
            <a:ext cx="218871" cy="143886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5364088" y="1170824"/>
            <a:ext cx="2772309" cy="566179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 správnou odpověď mrkni na předchozí </a:t>
            </a:r>
            <a:r>
              <a:rPr lang="cs-CZ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endParaRPr lang="cs-CZ" sz="1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4988467" y="1904136"/>
            <a:ext cx="3726414" cy="792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c. Urči, jestli na obrázku je kareta pravá, nebo želva bahenní. Vysvětli, v čem se liší suchozemské želvy od těch vodních.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5004048" y="4826303"/>
            <a:ext cx="3852428" cy="283090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správné odpovědi najdeš na  </a:t>
            </a:r>
            <a:r>
              <a:rPr lang="cs-CZ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slidu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číslo 3</a:t>
            </a:r>
            <a:endParaRPr lang="cs-CZ" sz="1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6" descr="Soubor:Tortue imbriqueeld4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t="9332" r="7746" b="4600"/>
          <a:stretch/>
        </p:blipFill>
        <p:spPr bwMode="auto">
          <a:xfrm>
            <a:off x="5674965" y="2753178"/>
            <a:ext cx="2353419" cy="20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192" y="987574"/>
            <a:ext cx="4536504" cy="23852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Mořské želvy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mají poblíž očí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žlázky produkující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slané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slzy, 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zbavují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nadbytečné soli získané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mořské vody,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již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pijí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Jakým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způsobem </a:t>
            </a:r>
            <a:r>
              <a:rPr lang="cs-CZ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želvy vtahují krk </a:t>
            </a:r>
            <a:r>
              <a:rPr lang="cs-CZ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krunýře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některé dokáží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zatáhnout krk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hlavu pod páteř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jiné ji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schovávají do krunýře na levou nebo pravou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stranu</a:t>
            </a:r>
          </a:p>
          <a:p>
            <a:endParaRPr lang="cs-CZ" sz="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Největší želvou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světě je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kožatka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velká.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mořská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želva,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váha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přes 900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kg, krunýř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až 2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endParaRPr lang="cs-CZ" sz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Nejmenší </a:t>
            </a:r>
            <a:r>
              <a:rPr lang="cs-CZ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želvou</a:t>
            </a:r>
            <a:r>
              <a:rPr lang="cs-C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poddruh 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želvy 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trpasličí.</a:t>
            </a:r>
            <a:endParaRPr lang="cs-CZ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měří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necelých 8 cm a váží pouhých 140 g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40696" y="555526"/>
            <a:ext cx="4551487" cy="2523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Stisk </a:t>
            </a:r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tlamy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krokodýla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obrovský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(naměřen přes 2400 kg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člověk dokáže udržet jeho tlamu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zavřenou, protože svaly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pro otvírání tlamy má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krokodýl slabé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Krokodýl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umí ve svém těle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posouvat játra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plíce,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měnit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tak tím svoje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těžiště i hloubku ponoru.</a:t>
            </a:r>
          </a:p>
          <a:p>
            <a:endParaRPr lang="cs-CZ" sz="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vylíhnutí malí krokodýlci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vydávají zvláštní zvuky, které přivábí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matku, s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ní ale také predátory. Matka je pak odnáší v tlamě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vody.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Oči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krokodýlů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třetí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průhledné víčko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které umožňuje vidění pod vodou.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75856" y="3158515"/>
            <a:ext cx="1388368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81376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alší 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zástupci</a:t>
            </a:r>
          </a:p>
        </p:txBody>
      </p:sp>
      <p:pic>
        <p:nvPicPr>
          <p:cNvPr id="2050" name="Picture 2" descr="C:\Users\burian\AppData\Local\Microsoft\Windows\Temporary Internet Files\Content.IE5\M9QZE59A\MP9004317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78" y="3276991"/>
            <a:ext cx="1287432" cy="18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areta obrovská (CHelonia mydas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6" r="16796" b="6225"/>
          <a:stretch/>
        </p:blipFill>
        <p:spPr bwMode="auto">
          <a:xfrm>
            <a:off x="251520" y="3562547"/>
            <a:ext cx="2786930" cy="15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178806" y="4372104"/>
            <a:ext cx="3108311" cy="738664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areta obrovská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- 1,5m, 230kg, jen na Seychel. ostrovech, známá svou migrací – kladou vejce na pláž, kde se narodily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105003" y="3507970"/>
            <a:ext cx="2408238" cy="738664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želva sloní</a:t>
            </a:r>
            <a:r>
              <a:rPr lang="cs-CZ" sz="1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až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2m, 250kg, ostrov Galapágy, živí se listím,  špatně vidí x výborný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sluch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http://www.rendy.eu/images/77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22925" r="19396" b="18081"/>
          <a:stretch/>
        </p:blipFill>
        <p:spPr bwMode="auto">
          <a:xfrm>
            <a:off x="6729907" y="4119823"/>
            <a:ext cx="1999903" cy="9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288596" y="4802991"/>
            <a:ext cx="1775744" cy="307777"/>
          </a:xfrm>
          <a:prstGeom prst="rect">
            <a:avLst/>
          </a:prstGeom>
          <a:solidFill>
            <a:srgbClr val="FFC000"/>
          </a:solidFill>
          <a:ln w="3175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ajman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černý -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.Am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http://www.biolib.cz/IMG/GAL/5996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 r="4101" b="15951"/>
          <a:stretch/>
        </p:blipFill>
        <p:spPr bwMode="auto">
          <a:xfrm>
            <a:off x="6695652" y="3065492"/>
            <a:ext cx="2448271" cy="9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6695652" y="3087360"/>
            <a:ext cx="1259236" cy="307777"/>
          </a:xfrm>
          <a:prstGeom prst="rect">
            <a:avLst/>
          </a:prstGeom>
          <a:solidFill>
            <a:srgbClr val="FFC000"/>
          </a:solidFill>
          <a:ln w="3175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aviál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indický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6649989" y="3079294"/>
            <a:ext cx="0" cy="2005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94779" y="699542"/>
            <a:ext cx="3112764" cy="344709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</a:t>
            </a:r>
            <a:r>
              <a:rPr lang="en-GB" sz="1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little crocodile</a:t>
            </a:r>
          </a:p>
          <a:p>
            <a:endParaRPr lang="en-GB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1. I am </a:t>
            </a:r>
            <a:r>
              <a:rPr lang="en-GB" sz="1300" b="1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 the little crocodile.</a:t>
            </a:r>
            <a:br>
              <a:rPr lang="en-GB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I come from Egypt, it lies right on the Nile.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At first I lay in an egg,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Then I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- snap myself free.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GB" sz="1300" b="1" dirty="0" err="1" smtClean="0">
                <a:latin typeface="Times New Roman" pitchFamily="18" charset="0"/>
                <a:cs typeface="Times New Roman" pitchFamily="18" charset="0"/>
              </a:rPr>
              <a:t>Schni</a:t>
            </a: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b="1" dirty="0" err="1" smtClean="0">
                <a:latin typeface="Times New Roman" pitchFamily="18" charset="0"/>
                <a:cs typeface="Times New Roman" pitchFamily="18" charset="0"/>
              </a:rPr>
              <a:t>Schna</a:t>
            </a: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b="1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2. I am </a:t>
            </a:r>
            <a:r>
              <a:rPr lang="en-GB" sz="1300" b="1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 the little crocodile,</a:t>
            </a:r>
            <a:br>
              <a:rPr lang="en-GB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I have sharp teeth and they are quiet pretty.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I hog what I can snap,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Yes I snap because I can do it so well.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850016"/>
            <a:ext cx="3888432" cy="378565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3. I am </a:t>
            </a:r>
            <a:r>
              <a:rPr lang="en-GB" sz="1300" b="1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 the little crocodile,</a:t>
            </a:r>
            <a:br>
              <a:rPr lang="en-GB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I like to snap, it's my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game.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I creep onto my mommy,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And show her how I can snap.</a:t>
            </a:r>
            <a:endParaRPr lang="en-GB" sz="1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GB" sz="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4. I am </a:t>
            </a:r>
            <a:r>
              <a:rPr lang="en-GB" sz="1300" b="1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 the little crocodile,</a:t>
            </a:r>
            <a:br>
              <a:rPr lang="en-GB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And because I'm snapping I don't get there very much.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I briefly bite into my dad's leg,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And then I easily shrink.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GB" sz="1300" b="1" dirty="0" err="1" smtClean="0">
                <a:latin typeface="Times New Roman" pitchFamily="18" charset="0"/>
                <a:cs typeface="Times New Roman" pitchFamily="18" charset="0"/>
              </a:rPr>
              <a:t>Schni</a:t>
            </a: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b="1" dirty="0" err="1" smtClean="0">
                <a:latin typeface="Times New Roman" pitchFamily="18" charset="0"/>
                <a:cs typeface="Times New Roman" pitchFamily="18" charset="0"/>
              </a:rPr>
              <a:t>Schna</a:t>
            </a: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b="1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(Snap)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(Yes)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(Snap)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Mhmm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(Yes)</a:t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(Hmm)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Schnappi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Schnapp</a:t>
            </a:r>
            <a:endParaRPr lang="en-GB" sz="1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urian\AppData\Local\Microsoft\Windows\Temporary Internet Files\Content.IE5\RLXY5JN7\MC900215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2824"/>
            <a:ext cx="1584176" cy="138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1895920" y="4732456"/>
            <a:ext cx="4176464" cy="34769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hear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song,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here</a:t>
            </a:r>
            <a:endParaRPr lang="cs-CZ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86815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Krunýř želvy …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je přirostlý ke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kůži.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je přirostlý ke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kostře.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je součástí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kůže.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volně.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Která želva je největší na světě?</a:t>
                      </a:r>
                      <a:endParaRPr lang="cs-CZ" sz="1300" b="1" baseline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kareta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obrovská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želva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sloní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kožatka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velká 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želva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bahenní</a:t>
                      </a:r>
                      <a:endParaRPr lang="cs-CZ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Krokodýl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vidí pod vodou díky…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průhledným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víčkům.</a:t>
                      </a:r>
                      <a:endParaRPr lang="cs-CZ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třetímu průhlednému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víčku.</a:t>
                      </a:r>
                      <a:endParaRPr lang="cs-CZ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mezerám mezi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víčky.</a:t>
                      </a:r>
                      <a:endParaRPr lang="cs-CZ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…pod vodou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nevidí.</a:t>
                      </a:r>
                      <a:endParaRPr lang="cs-CZ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Krokodýli jsou __________, kteří svou kořist __________ a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__________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kvělí lovci, vystraší a zakousnou  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predátoři,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stáhnou pod vodu a utopí ji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rybožravci</a:t>
                      </a: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dostihnou a zabijí ocasem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masožravci,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vystopují a uštvou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0388" y="987574"/>
            <a:ext cx="734481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cs.wikipedia.org/wiki/Soubor:Emys_orbicularis_2009_G1.jpg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http://cs.wikipedia.org/wiki/%C5%BDelva_%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C5%BElutohn%C4%9Bd%C3%A1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cs.wikipedia.org/wiki/Kareta_prav%C3%A1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cs.wikipedia.org/wiki/Krokod%C3%BDl_nilsk%C3%BD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www.ezoo.cz/zvire.php?zvire_id=29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www.bugbog.com/travel_safety/dangerous_animals/crocodile_attacks.html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http://www.wildafrica.cz/cs/zvire/krokodyl-nilsky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http://exoticka-zvirata.webnode.cz/products/kareta-obrovska-chelonia-mydas-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7367</TotalTime>
  <Words>1369</Words>
  <Application>Microsoft Office PowerPoint</Application>
  <PresentationFormat>Předvádění na obrazovce (16:9)</PresentationFormat>
  <Paragraphs>193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24.1 Želvy, krokodýli</vt:lpstr>
      <vt:lpstr>24.2 Co už víš? </vt:lpstr>
      <vt:lpstr>24.3 Jaké věci se dozvíme o želvách</vt:lpstr>
      <vt:lpstr>24.4 Jaké věci se dozvíme o krokodýlech?</vt:lpstr>
      <vt:lpstr>24.5 Procvičení a příklady</vt:lpstr>
      <vt:lpstr>24.6 Něco navíc pro šikovné</vt:lpstr>
      <vt:lpstr>24.7 CLIL</vt:lpstr>
      <vt:lpstr>24.8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518</cp:revision>
  <dcterms:created xsi:type="dcterms:W3CDTF">2010-10-18T18:21:56Z</dcterms:created>
  <dcterms:modified xsi:type="dcterms:W3CDTF">2013-01-16T21:01:54Z</dcterms:modified>
</cp:coreProperties>
</file>