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763"/>
    <a:srgbClr val="FFFF00"/>
    <a:srgbClr val="BE4B4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3.wdp"/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9.jpeg"/><Relationship Id="rId5" Type="http://schemas.openxmlformats.org/officeDocument/2006/relationships/image" Target="../media/image25.png"/><Relationship Id="rId10" Type="http://schemas.microsoft.com/office/2007/relationships/hdphoto" Target="../media/hdphoto2.wdp"/><Relationship Id="rId4" Type="http://schemas.openxmlformats.org/officeDocument/2006/relationships/image" Target="../media/image24.jpe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ynx-t.net/" TargetMode="External"/><Relationship Id="rId13" Type="http://schemas.openxmlformats.org/officeDocument/2006/relationships/hyperlink" Target="http://oko.yin.cz/" TargetMode="External"/><Relationship Id="rId3" Type="http://schemas.openxmlformats.org/officeDocument/2006/relationships/hyperlink" Target="http://skolakov3c.sweb.cz/" TargetMode="External"/><Relationship Id="rId7" Type="http://schemas.openxmlformats.org/officeDocument/2006/relationships/hyperlink" Target="http://www.eprojekty.cz/" TargetMode="External"/><Relationship Id="rId12" Type="http://schemas.openxmlformats.org/officeDocument/2006/relationships/hyperlink" Target="http://www.srom.hranet.cz/" TargetMode="External"/><Relationship Id="rId17" Type="http://schemas.openxmlformats.org/officeDocument/2006/relationships/hyperlink" Target="http://zazraky-vsehomira.blog.cz/" TargetMode="External"/><Relationship Id="rId2" Type="http://schemas.openxmlformats.org/officeDocument/2006/relationships/hyperlink" Target="http://cs.petclub.eu/" TargetMode="External"/><Relationship Id="rId16" Type="http://schemas.openxmlformats.org/officeDocument/2006/relationships/hyperlink" Target="http://www.wildafrica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orbook.cz/" TargetMode="External"/><Relationship Id="rId11" Type="http://schemas.openxmlformats.org/officeDocument/2006/relationships/hyperlink" Target="http://andulka.svetu.cz/" TargetMode="External"/><Relationship Id="rId5" Type="http://schemas.openxmlformats.org/officeDocument/2006/relationships/hyperlink" Target="http://www.nature-photogallery.eu/" TargetMode="External"/><Relationship Id="rId15" Type="http://schemas.openxmlformats.org/officeDocument/2006/relationships/hyperlink" Target="http://drubez.chovzvirat.com/" TargetMode="External"/><Relationship Id="rId10" Type="http://schemas.openxmlformats.org/officeDocument/2006/relationships/hyperlink" Target="http://www.themodernapprentice.com/" TargetMode="External"/><Relationship Id="rId4" Type="http://schemas.openxmlformats.org/officeDocument/2006/relationships/hyperlink" Target="http://uchiha-sasuke-a-orochimaru.blog.cz/1107/kane-lesni" TargetMode="External"/><Relationship Id="rId9" Type="http://schemas.openxmlformats.org/officeDocument/2006/relationships/hyperlink" Target="http://www.zaclona.cz/" TargetMode="External"/><Relationship Id="rId14" Type="http://schemas.openxmlformats.org/officeDocument/2006/relationships/hyperlink" Target="http://hobby.blesk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62" y="492443"/>
            <a:ext cx="341181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23.1  Stavba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těla ptáků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kolakov3c.sweb.cz/PRVOUKA/PT%C3%81CI/tu%C4%8D%C5%88%C3%A1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71" y="571728"/>
            <a:ext cx="2050458" cy="20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7" y="985956"/>
            <a:ext cx="2021610" cy="16509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70543"/>
            <a:ext cx="2443498" cy="154557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34593"/>
            <a:ext cx="2507241" cy="158152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45" y="579344"/>
            <a:ext cx="1525196" cy="205759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37731"/>
            <a:ext cx="1584176" cy="1290216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97501" y="2657594"/>
            <a:ext cx="7838749" cy="307777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Různé způsoby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místa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života, různé způsoby obživy, různé způsoby pohybu, různá zbarvení peří…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43907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Peří, duté kosti, vnitřní soustavy, vnější stavba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vnitřní a vnější stavbu těla ptáků, jejich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5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401049" y="3305147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ozmnožování - vejce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64040" y="1041540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ptáci</a:t>
            </a:r>
          </a:p>
        </p:txBody>
      </p:sp>
      <p:cxnSp>
        <p:nvCxnSpPr>
          <p:cNvPr id="14" name="Přímá spojnice se šipkou 13"/>
          <p:cNvCxnSpPr>
            <a:stCxn id="3" idx="1"/>
          </p:cNvCxnSpPr>
          <p:nvPr/>
        </p:nvCxnSpPr>
        <p:spPr>
          <a:xfrm flipH="1">
            <a:off x="2576040" y="2201645"/>
            <a:ext cx="819450" cy="442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3" idx="3"/>
            <a:endCxn id="24" idx="1"/>
          </p:cNvCxnSpPr>
          <p:nvPr/>
        </p:nvCxnSpPr>
        <p:spPr>
          <a:xfrm flipV="1">
            <a:off x="5346210" y="1771473"/>
            <a:ext cx="630903" cy="43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3" idx="3"/>
            <a:endCxn id="23" idx="1"/>
          </p:cNvCxnSpPr>
          <p:nvPr/>
        </p:nvCxnSpPr>
        <p:spPr>
          <a:xfrm>
            <a:off x="5346210" y="2201645"/>
            <a:ext cx="604585" cy="442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90" y="1470125"/>
            <a:ext cx="1950720" cy="14630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Zaoblený obdélník 21"/>
          <p:cNvSpPr/>
          <p:nvPr/>
        </p:nvSpPr>
        <p:spPr>
          <a:xfrm>
            <a:off x="1723308" y="3310320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oučást všech ekosystémů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950795" y="2297034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peří - křídla</a:t>
            </a:r>
          </a:p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zobák - kloaka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5977113" y="1424434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tálá tělní teplota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983000" y="2297034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elý svět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984333" y="1406658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vyšší živočichové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3565801" y="3652186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lavci, běžci, letci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nice se šipkou 31"/>
          <p:cNvCxnSpPr>
            <a:stCxn id="3" idx="1"/>
            <a:endCxn id="27" idx="3"/>
          </p:cNvCxnSpPr>
          <p:nvPr/>
        </p:nvCxnSpPr>
        <p:spPr>
          <a:xfrm flipH="1" flipV="1">
            <a:off x="2594430" y="1753697"/>
            <a:ext cx="801060" cy="447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3" idx="2"/>
            <a:endCxn id="22" idx="0"/>
          </p:cNvCxnSpPr>
          <p:nvPr/>
        </p:nvCxnSpPr>
        <p:spPr>
          <a:xfrm flipH="1">
            <a:off x="2528357" y="2933165"/>
            <a:ext cx="1842493" cy="3771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3" idx="2"/>
            <a:endCxn id="19" idx="0"/>
          </p:cNvCxnSpPr>
          <p:nvPr/>
        </p:nvCxnSpPr>
        <p:spPr>
          <a:xfrm>
            <a:off x="4370850" y="2933165"/>
            <a:ext cx="1835248" cy="3719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3" idx="2"/>
            <a:endCxn id="29" idx="0"/>
          </p:cNvCxnSpPr>
          <p:nvPr/>
        </p:nvCxnSpPr>
        <p:spPr>
          <a:xfrm>
            <a:off x="4370850" y="2933165"/>
            <a:ext cx="0" cy="719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6512" y="492443"/>
            <a:ext cx="68762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ovéPole 134"/>
          <p:cNvSpPr txBox="1"/>
          <p:nvPr/>
        </p:nvSpPr>
        <p:spPr>
          <a:xfrm>
            <a:off x="300723" y="1087163"/>
            <a:ext cx="2084289" cy="307777"/>
          </a:xfrm>
          <a:prstGeom prst="rect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VNĚJŠÍ STAVBA TĚLA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3795999" y="1677046"/>
            <a:ext cx="574196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</a:t>
            </a:r>
          </a:p>
        </p:txBody>
      </p:sp>
      <p:pic>
        <p:nvPicPr>
          <p:cNvPr id="2050" name="Picture 2" descr="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5" y="2139702"/>
            <a:ext cx="3185167" cy="23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Přímá spojnice 39"/>
          <p:cNvCxnSpPr>
            <a:endCxn id="73" idx="1"/>
          </p:cNvCxnSpPr>
          <p:nvPr/>
        </p:nvCxnSpPr>
        <p:spPr>
          <a:xfrm flipV="1">
            <a:off x="2541777" y="1830935"/>
            <a:ext cx="1254222" cy="59679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>
            <a:endCxn id="46" idx="1"/>
          </p:cNvCxnSpPr>
          <p:nvPr/>
        </p:nvCxnSpPr>
        <p:spPr>
          <a:xfrm flipV="1">
            <a:off x="2556710" y="2674640"/>
            <a:ext cx="1368152" cy="186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3924862" y="2520751"/>
            <a:ext cx="423514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krk</a:t>
            </a:r>
          </a:p>
        </p:txBody>
      </p:sp>
      <p:cxnSp>
        <p:nvCxnSpPr>
          <p:cNvPr id="51" name="Přímá spojnice 50"/>
          <p:cNvCxnSpPr>
            <a:endCxn id="52" idx="1"/>
          </p:cNvCxnSpPr>
          <p:nvPr/>
        </p:nvCxnSpPr>
        <p:spPr>
          <a:xfrm>
            <a:off x="2541777" y="3187011"/>
            <a:ext cx="1441465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3983242" y="3033123"/>
            <a:ext cx="473206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trup</a:t>
            </a:r>
          </a:p>
        </p:txBody>
      </p:sp>
      <p:cxnSp>
        <p:nvCxnSpPr>
          <p:cNvPr id="53" name="Přímá spojnice 52"/>
          <p:cNvCxnSpPr>
            <a:endCxn id="54" idx="2"/>
          </p:cNvCxnSpPr>
          <p:nvPr/>
        </p:nvCxnSpPr>
        <p:spPr>
          <a:xfrm rot="5400000" flipH="1" flipV="1">
            <a:off x="1364461" y="2558675"/>
            <a:ext cx="1420415" cy="1899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187624" y="1635646"/>
            <a:ext cx="1963999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řední končetiny - křídla</a:t>
            </a:r>
          </a:p>
        </p:txBody>
      </p:sp>
      <p:cxnSp>
        <p:nvCxnSpPr>
          <p:cNvPr id="57" name="Přímá spojnice 56"/>
          <p:cNvCxnSpPr>
            <a:endCxn id="58" idx="2"/>
          </p:cNvCxnSpPr>
          <p:nvPr/>
        </p:nvCxnSpPr>
        <p:spPr>
          <a:xfrm rot="16200000" flipV="1">
            <a:off x="60789" y="2597043"/>
            <a:ext cx="1975023" cy="8547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43156" y="1729110"/>
            <a:ext cx="755575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ocas</a:t>
            </a:r>
          </a:p>
        </p:txBody>
      </p:sp>
      <p:cxnSp>
        <p:nvCxnSpPr>
          <p:cNvPr id="62" name="Přímá spojnice 61"/>
          <p:cNvCxnSpPr>
            <a:endCxn id="63" idx="1"/>
          </p:cNvCxnSpPr>
          <p:nvPr/>
        </p:nvCxnSpPr>
        <p:spPr>
          <a:xfrm>
            <a:off x="2369467" y="3968880"/>
            <a:ext cx="1426532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3795999" y="3814992"/>
            <a:ext cx="1013419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adní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konč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Zaoblený obdélník 40"/>
          <p:cNvSpPr/>
          <p:nvPr/>
        </p:nvSpPr>
        <p:spPr>
          <a:xfrm>
            <a:off x="6012160" y="1038817"/>
            <a:ext cx="1728192" cy="404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peří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eathers_cont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9110"/>
            <a:ext cx="1839416" cy="162450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achove_pe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29111"/>
            <a:ext cx="1800200" cy="1613666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Přímá spojnice 42"/>
          <p:cNvCxnSpPr>
            <a:stCxn id="41" idx="2"/>
            <a:endCxn id="2052" idx="0"/>
          </p:cNvCxnSpPr>
          <p:nvPr/>
        </p:nvCxnSpPr>
        <p:spPr>
          <a:xfrm>
            <a:off x="6876256" y="1443284"/>
            <a:ext cx="1044116" cy="2858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41" idx="2"/>
            <a:endCxn id="2051" idx="0"/>
          </p:cNvCxnSpPr>
          <p:nvPr/>
        </p:nvCxnSpPr>
        <p:spPr>
          <a:xfrm flipH="1">
            <a:off x="5779740" y="1443284"/>
            <a:ext cx="1096516" cy="285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/>
          <p:cNvSpPr txBox="1"/>
          <p:nvPr/>
        </p:nvSpPr>
        <p:spPr>
          <a:xfrm>
            <a:off x="5247878" y="3187011"/>
            <a:ext cx="1080120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obrysové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7427959" y="3199722"/>
            <a:ext cx="989856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prachové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4925115" y="3742996"/>
            <a:ext cx="166311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*na povrchu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*nejdelší v perutích 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v ocase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7088817" y="3753437"/>
            <a:ext cx="166311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*pod obrysovým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*zadržuje teplo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*absorbuje vlhko</a:t>
            </a:r>
          </a:p>
        </p:txBody>
      </p:sp>
      <p:sp>
        <p:nvSpPr>
          <p:cNvPr id="2049" name="Šipka dolů 2048"/>
          <p:cNvSpPr/>
          <p:nvPr/>
        </p:nvSpPr>
        <p:spPr>
          <a:xfrm>
            <a:off x="5619887" y="3507499"/>
            <a:ext cx="211048" cy="306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Šipka dolů 90"/>
          <p:cNvSpPr/>
          <p:nvPr/>
        </p:nvSpPr>
        <p:spPr>
          <a:xfrm>
            <a:off x="7814848" y="3508850"/>
            <a:ext cx="211048" cy="306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6" grpId="0" animBg="1"/>
      <p:bldP spid="52" grpId="0" animBg="1"/>
      <p:bldP spid="54" grpId="0" animBg="1"/>
      <p:bldP spid="58" grpId="0" animBg="1"/>
      <p:bldP spid="63" grpId="0" animBg="1"/>
      <p:bldP spid="41" grpId="0" animBg="1"/>
      <p:bldP spid="87" grpId="0" animBg="1"/>
      <p:bldP spid="88" grpId="0" animBg="1"/>
      <p:bldP spid="89" grpId="0" animBg="1"/>
      <p:bldP spid="90" grpId="0" animBg="1"/>
      <p:bldP spid="2049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593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716016" y="559584"/>
            <a:ext cx="2412091" cy="116955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Trávicí s.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dutina ústní -&gt; hltan -&gt; jícen – rozšířený ve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vole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žlaznatý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žaludek -&gt; svalnatý žaludek -&gt; střeva -&gt;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kloaka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0723" y="1087163"/>
            <a:ext cx="2295885" cy="307777"/>
          </a:xfrm>
          <a:prstGeom prst="rect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VNITŘNÍ STAVBA TĚLA</a:t>
            </a:r>
          </a:p>
        </p:txBody>
      </p:sp>
      <p:pic>
        <p:nvPicPr>
          <p:cNvPr id="3074" name="Picture 2" descr="http://www.svetu.cz/blog/img/andulka/2201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08" y="1729110"/>
            <a:ext cx="3202637" cy="32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19"/>
          <p:cNvCxnSpPr>
            <a:endCxn id="22" idx="2"/>
          </p:cNvCxnSpPr>
          <p:nvPr/>
        </p:nvCxnSpPr>
        <p:spPr>
          <a:xfrm flipH="1" flipV="1">
            <a:off x="620944" y="2036887"/>
            <a:ext cx="1142744" cy="60687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43156" y="1729110"/>
            <a:ext cx="755575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zobák</a:t>
            </a:r>
          </a:p>
        </p:txBody>
      </p:sp>
      <p:cxnSp>
        <p:nvCxnSpPr>
          <p:cNvPr id="23" name="Přímá spojnice 22"/>
          <p:cNvCxnSpPr>
            <a:endCxn id="24" idx="2"/>
          </p:cNvCxnSpPr>
          <p:nvPr/>
        </p:nvCxnSpPr>
        <p:spPr>
          <a:xfrm flipH="1" flipV="1">
            <a:off x="683568" y="3171046"/>
            <a:ext cx="2160240" cy="3368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07504" y="2647826"/>
            <a:ext cx="115212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hrudní kost 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hřebenem</a:t>
            </a:r>
          </a:p>
        </p:txBody>
      </p:sp>
      <p:cxnSp>
        <p:nvCxnSpPr>
          <p:cNvPr id="31" name="Přímá spojnice 30"/>
          <p:cNvCxnSpPr>
            <a:endCxn id="32" idx="2"/>
          </p:cNvCxnSpPr>
          <p:nvPr/>
        </p:nvCxnSpPr>
        <p:spPr>
          <a:xfrm flipH="1" flipV="1">
            <a:off x="683568" y="3970033"/>
            <a:ext cx="2490665" cy="20189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05780" y="3662256"/>
            <a:ext cx="755575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běhák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596608" y="1421333"/>
            <a:ext cx="673582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kostra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Vývojový diagram: alternativní postup 27"/>
          <p:cNvSpPr/>
          <p:nvPr/>
        </p:nvSpPr>
        <p:spPr>
          <a:xfrm>
            <a:off x="107505" y="4299942"/>
            <a:ext cx="1152127" cy="5819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ětšina kostí dutá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6726362" y="1179486"/>
            <a:ext cx="2351206" cy="898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vole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vlhčení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bobtnání potravy -  zrní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bobule, atp. (masožravci vole nemají)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697660" y="2024453"/>
            <a:ext cx="2412091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Dýchání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nozdry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průdušnice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2 průdušky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-&gt; vstupují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plic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větví se na mnoho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průdušinek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-&gt; ty končí v 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plicních sklípcích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zde se dostává kyslík do krve </a:t>
            </a:r>
          </a:p>
        </p:txBody>
      </p:sp>
      <p:sp>
        <p:nvSpPr>
          <p:cNvPr id="18" name="Ovál 17"/>
          <p:cNvSpPr/>
          <p:nvPr/>
        </p:nvSpPr>
        <p:spPr>
          <a:xfrm>
            <a:off x="6749837" y="2829008"/>
            <a:ext cx="2304256" cy="88009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vzdušné vaky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(vychlípeniny plic)                            - zasahují mezi orgány nebo do velkých kostí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706838" y="3662256"/>
            <a:ext cx="2412091" cy="1169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évní s.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srdce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––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dokonale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rozdělené - 2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komory + 2 síně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(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krev se nemísí)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svým smršťováním uvádí krev do pohybu</a:t>
            </a:r>
          </a:p>
        </p:txBody>
      </p:sp>
      <p:sp>
        <p:nvSpPr>
          <p:cNvPr id="26" name="Ovál 25"/>
          <p:cNvSpPr/>
          <p:nvPr/>
        </p:nvSpPr>
        <p:spPr>
          <a:xfrm>
            <a:off x="6817306" y="4299941"/>
            <a:ext cx="2304256" cy="8271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krevní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oběh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malý = srdce + plíce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velký = srdce + tělo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 animBg="1"/>
      <p:bldP spid="24" grpId="0" animBg="1"/>
      <p:bldP spid="32" grpId="0" animBg="1"/>
      <p:bldP spid="28" grpId="0" animBg="1"/>
      <p:bldP spid="3" grpId="0" animBg="1"/>
      <p:bldP spid="16" grpId="0" animBg="1"/>
      <p:bldP spid="18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571181" y="1025066"/>
            <a:ext cx="188224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Pohlavní dvojtvárnost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35" y="1359303"/>
            <a:ext cx="1968561" cy="16561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60" y="1359304"/>
            <a:ext cx="1962657" cy="165618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794634" y="3015487"/>
            <a:ext cx="151996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Samec - zbarvený,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nápadný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87707" y="3015487"/>
            <a:ext cx="151996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Samice – hnědá, šedá, nenápadná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794634" y="3735567"/>
            <a:ext cx="374393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Rozmnožování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samice po oplození naklade vejce, sedí na nich střídavě (většina druhů), zahřívají je, po vylíhnutí se o ně starají.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732241" y="1479509"/>
            <a:ext cx="2088232" cy="14157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amičí pohlavní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žlázy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2 vaječníky – vyvinutý jen levý – v něm vznikají 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vaječné b.(žloutky)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po oplození se vytváří okolo zárodku bílek,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papírové blány a nakonec vápenatá schránka (skořápka)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72178" y="1848841"/>
            <a:ext cx="2068272" cy="6771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samčí pohlavní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žlázy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2 varlata –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fazol.tvar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vytváří 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spermie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94" y="3867894"/>
            <a:ext cx="2752701" cy="121176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krmiví ptáci</a:t>
            </a:r>
            <a:r>
              <a:rPr lang="cs-CZ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mláďata slepá, holá, musí se krmit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cs-CZ" sz="1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nekrmiví ptáci</a:t>
            </a:r>
            <a:r>
              <a:rPr lang="cs-CZ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mláďata vidí, jsou ochmýřená, schopná běhat, sama zobat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9" y="3059378"/>
            <a:ext cx="1584176" cy="2023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615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901036" y="4313437"/>
            <a:ext cx="151216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ze smyslů nejvíce vyvinutý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zrak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092605" y="2441696"/>
            <a:ext cx="2448272" cy="1224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nervová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s.  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 poměrně vyvinutý mozek -&gt; umožňuje „vyšší úroveň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“ chování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=&gt; stavba hnízda, krmení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odchov mláďat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3.bp.blogspot.com/-fNOCknjY1ds/TdSwHCf6OWI/AAAAAAAAAMQ/UWstuL6kJLI/s1600/sparrow%2527s+n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88" y="3569043"/>
            <a:ext cx="1805961" cy="1361143"/>
          </a:xfrm>
          <a:prstGeom prst="rect">
            <a:avLst/>
          </a:prstGeom>
          <a:noFill/>
          <a:ln w="28575">
            <a:solidFill>
              <a:srgbClr val="8137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ko.yin.cz/35/ptaci-hnizda/ptaci-hniz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55" y="3449808"/>
            <a:ext cx="1184283" cy="1619715"/>
          </a:xfrm>
          <a:prstGeom prst="rect">
            <a:avLst/>
          </a:prstGeom>
          <a:noFill/>
          <a:ln w="28575">
            <a:solidFill>
              <a:srgbClr val="8137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rubez.chovzvirat.com/img/clanky/originals/kachna-pizmova-4-1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25" y="1361576"/>
            <a:ext cx="1296144" cy="1366206"/>
          </a:xfrm>
          <a:prstGeom prst="rect">
            <a:avLst/>
          </a:prstGeom>
          <a:noFill/>
          <a:ln w="28575">
            <a:solidFill>
              <a:srgbClr val="8137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amek-lednice.info/i/dravci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5" y="3327521"/>
            <a:ext cx="1428750" cy="1123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5" name="Zaoblený obdélník 24"/>
          <p:cNvSpPr/>
          <p:nvPr/>
        </p:nvSpPr>
        <p:spPr>
          <a:xfrm>
            <a:off x="3196394" y="1110219"/>
            <a:ext cx="2751212" cy="9344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ylučování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ledviny – vytváří moč - kašovitá, bělavá hmota –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kloakou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vychází ven z těla společně s trusem</a:t>
            </a:r>
          </a:p>
        </p:txBody>
      </p:sp>
      <p:pic>
        <p:nvPicPr>
          <p:cNvPr id="1034" name="Picture 10" descr="http://thumbs.dreamstime.com/thumb_488/12691085745PWGb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1956951"/>
            <a:ext cx="2088232" cy="13921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aoblený obdélník 26"/>
          <p:cNvSpPr/>
          <p:nvPr/>
        </p:nvSpPr>
        <p:spPr>
          <a:xfrm>
            <a:off x="158589" y="1237817"/>
            <a:ext cx="2751212" cy="9344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rozdělení podle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potravy: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masožravci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dravci, sovy</a:t>
            </a:r>
          </a:p>
          <a:p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všežravci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většina ptáků žijících u nás</a:t>
            </a:r>
          </a:p>
          <a:p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býložravci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semenožravci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- papoušci</a:t>
            </a:r>
          </a:p>
        </p:txBody>
      </p:sp>
      <p:pic>
        <p:nvPicPr>
          <p:cNvPr id="1036" name="Picture 12" descr="http://www.photosimon.cz/photos/orel-morsky-6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" y="2136057"/>
            <a:ext cx="1423975" cy="949317"/>
          </a:xfrm>
          <a:prstGeom prst="rect">
            <a:avLst/>
          </a:prstGeom>
          <a:noFill/>
          <a:ln w="28575">
            <a:solidFill>
              <a:srgbClr val="BE4B4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93" y="2136058"/>
            <a:ext cx="1271271" cy="949317"/>
          </a:xfrm>
          <a:prstGeom prst="rect">
            <a:avLst/>
          </a:prstGeom>
          <a:ln w="28575">
            <a:solidFill>
              <a:srgbClr val="BE4B48"/>
            </a:solidFill>
          </a:ln>
        </p:spPr>
      </p:pic>
      <p:sp>
        <p:nvSpPr>
          <p:cNvPr id="30" name="Zaoblený obdélník 29"/>
          <p:cNvSpPr/>
          <p:nvPr/>
        </p:nvSpPr>
        <p:spPr>
          <a:xfrm>
            <a:off x="2856117" y="3782384"/>
            <a:ext cx="2304256" cy="93446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kyslík se v krvi váže na červené barvivo – 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obsažený v červených krvinkách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5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95536" y="2044252"/>
            <a:ext cx="8064896" cy="1872208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Birds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feathered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winged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bipedal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warm-blooded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egg-laying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vertebrate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animals.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feathers_cont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53370"/>
            <a:ext cx="1296144" cy="114470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tm.zive.cz/files/imagecache/dust_filerenderer_big/upload/aktuality/hejno_ptaku_jpg_4c3d7956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9582"/>
            <a:ext cx="1451645" cy="108873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rack.cz/photos/images/original/9989ea6092905d3157be1b670cb636a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45" y="642524"/>
            <a:ext cx="1194526" cy="123275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4" name="Picture 6" descr="http://t3.gstatic.com/images?q=tbn:ANd9GcR4W2B5ilhz7avEiuba1UfNksvf2a1hWXMVp2-TkOYcqmUTGwx9PtPnLfo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99" y="716368"/>
            <a:ext cx="936104" cy="14247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dreamstime.com/thumb_394/1241019492pm15X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41059"/>
            <a:ext cx="1800200" cy="120013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ikus.omska.cz/~bojkovsm/termodynamika/Obrazky/doplnkove_ulohy_obrazky/teplom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11" b="91518" l="0" r="93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93" y="3725742"/>
            <a:ext cx="752807" cy="107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rak 3"/>
          <p:cNvSpPr/>
          <p:nvPr/>
        </p:nvSpPr>
        <p:spPr>
          <a:xfrm>
            <a:off x="5292100" y="4731990"/>
            <a:ext cx="914905" cy="33719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40°C</a:t>
            </a:r>
            <a:endParaRPr lang="cs-CZ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://www.ckrumlov.cz/obr/aktual/region/9094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52" y="3868413"/>
            <a:ext cx="1604102" cy="1140207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anatomicke-pomucky.cz/bmz_cache/f/f64c34c3043a7c43a145ff97fc68a17c.image.120x120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5619"/>
            <a:ext cx="1143000" cy="11430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64" name="Picture 16" descr="http://www.koralkovysvet.com/images/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32716"/>
            <a:ext cx="997744" cy="1308477"/>
          </a:xfrm>
          <a:prstGeom prst="rect">
            <a:avLst/>
          </a:prstGeom>
          <a:ln w="28575">
            <a:solidFill>
              <a:srgbClr val="81376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11" name="Přímá spojnice se šipkou 10"/>
          <p:cNvCxnSpPr/>
          <p:nvPr/>
        </p:nvCxnSpPr>
        <p:spPr>
          <a:xfrm>
            <a:off x="6419496" y="3087432"/>
            <a:ext cx="952407" cy="1177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3739642" y="3203459"/>
            <a:ext cx="904368" cy="6649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199556" y="3241261"/>
            <a:ext cx="1540086" cy="6997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5241272" y="2980356"/>
            <a:ext cx="86812" cy="10376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3060750" y="1779662"/>
            <a:ext cx="359122" cy="10081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4438798" y="1491630"/>
            <a:ext cx="2221434" cy="12659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964012" y="1603950"/>
            <a:ext cx="1112044" cy="11838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 flipV="1">
            <a:off x="1691680" y="2044252"/>
            <a:ext cx="507876" cy="7435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4644008" y="1644030"/>
            <a:ext cx="2168624" cy="11135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78712"/>
              </p:ext>
            </p:extLst>
          </p:nvPr>
        </p:nvGraphicFramePr>
        <p:xfrm>
          <a:off x="2411760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Jak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nazýváme zvláštní kost vzniklou srůstem několika kostí, již mají pouze ptáci?</a:t>
                      </a:r>
                      <a:endParaRPr lang="cs-CZ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a.   chyták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b.   </a:t>
                      </a: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hrabák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  běhák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d.   hřeben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Srdce ptáků je rozdělené na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  <a:endParaRPr lang="cs-CZ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a.   1 síň a 1 komoru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b.   1 síň a 2 komory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  2 síně a 1 komoru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  2 síně a 2 komory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Krmivými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ptáky nazýváme…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a.   ptáky určené k vykrmení</a:t>
                      </a:r>
                    </a:p>
                    <a:p>
                      <a:r>
                        <a:rPr lang="cs-CZ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 ptáky – mláďata, o něž se starají rodiče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  ptáky – mláďata, o něž se rodiče nestarají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  dravce, jež loví svou potravu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Peří ptáků – odlišujeme 2 typy: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a.   prachové a tukové</a:t>
                      </a:r>
                    </a:p>
                    <a:p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  prachové a obrysové</a:t>
                      </a:r>
                    </a:p>
                    <a:p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  tukové a obrysové</a:t>
                      </a:r>
                    </a:p>
                    <a:p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  hladké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hrubé</a:t>
                      </a: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19180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092669"/>
            <a:ext cx="8640960" cy="3576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http://cs.petclub.eu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http://skolakov3c.sweb.cz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http://uchiha-sasuke-a-orochimaru.blog.cz/1107/kane-lesni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http://www.nature-photogallery.eu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http://www.forbook.cz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http://www.eprojekty.cz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http://www.jynx-t.net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http://www.zaclona.cz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http://www.themodernapprentice.com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http://andulka.svetu.cz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http://www.srom.hranet.cz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http://oko.yin.cz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http://hobby.blesk.cz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http://drubez.chovzvirat.com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http://www.wildafrica.cz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http://zazraky-vsehomira.blog.cz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673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968</Words>
  <Application>Microsoft Office PowerPoint</Application>
  <PresentationFormat>Předvádění na obrazovce (16:9)</PresentationFormat>
  <Paragraphs>157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23.1  Stavba těla ptáků</vt:lpstr>
      <vt:lpstr>23.2  Co už víš? </vt:lpstr>
      <vt:lpstr>23.3  Jaké si řekneme nové termíny a názvy?</vt:lpstr>
      <vt:lpstr>23.4  Co si řekneme nového?</vt:lpstr>
      <vt:lpstr>23.5  Procvičení a příklady</vt:lpstr>
      <vt:lpstr>23.6  Něco navíc pro šikovné</vt:lpstr>
      <vt:lpstr>23.7  CLIL</vt:lpstr>
      <vt:lpstr>23.8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284</cp:revision>
  <dcterms:created xsi:type="dcterms:W3CDTF">2010-10-18T18:21:56Z</dcterms:created>
  <dcterms:modified xsi:type="dcterms:W3CDTF">2012-01-31T19:30:34Z</dcterms:modified>
</cp:coreProperties>
</file>