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7C80"/>
    <a:srgbClr val="308406"/>
    <a:srgbClr val="C4D42C"/>
    <a:srgbClr val="813763"/>
    <a:srgbClr val="00FFFF"/>
    <a:srgbClr val="CCFF33"/>
    <a:srgbClr val="FF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6" autoAdjust="0"/>
  </p:normalViewPr>
  <p:slideViewPr>
    <p:cSldViewPr>
      <p:cViewPr>
        <p:scale>
          <a:sx n="102" d="100"/>
          <a:sy n="102" d="100"/>
        </p:scale>
        <p:origin x="-45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nachodsky.denik.cz/zpravy_region" TargetMode="External"/><Relationship Id="rId13" Type="http://schemas.openxmlformats.org/officeDocument/2006/relationships/hyperlink" Target="http://info-zvirata.webgarden.cz/zaby&amp;docid=oIWJNE-jqDzPLM&amp;imgurl" TargetMode="External"/><Relationship Id="rId18" Type="http://schemas.openxmlformats.org/officeDocument/2006/relationships/hyperlink" Target="http://www.coolplaneta.com/wp-content/uploads/2010/06/zaba-pri-skoku.jpg" TargetMode="External"/><Relationship Id="rId26" Type="http://schemas.openxmlformats.org/officeDocument/2006/relationships/hyperlink" Target="http://www.animsvet.cz/serial/20-moucha-fly" TargetMode="External"/><Relationship Id="rId3" Type="http://schemas.openxmlformats.org/officeDocument/2006/relationships/hyperlink" Target="http://zvirata-atakdal.blog.cz/1002/ropucha" TargetMode="External"/><Relationship Id="rId21" Type="http://schemas.openxmlformats.org/officeDocument/2006/relationships/hyperlink" Target="http://www.onlinephotographers.org/" TargetMode="External"/><Relationship Id="rId7" Type="http://schemas.openxmlformats.org/officeDocument/2006/relationships/hyperlink" Target="http://www.skolaroztoky.cz/storage/200804022208_jikry.jpg" TargetMode="External"/><Relationship Id="rId12" Type="http://schemas.openxmlformats.org/officeDocument/2006/relationships/hyperlink" Target="http://w-wikipedie.blog.cz/1105/zaby-animace&amp;docid=nLUVWGm5L_DOpM&amp;imgurl" TargetMode="External"/><Relationship Id="rId17" Type="http://schemas.openxmlformats.org/officeDocument/2006/relationships/hyperlink" Target="http://www.neveklov.cz/rybnik-na-bukove.php" TargetMode="External"/><Relationship Id="rId25" Type="http://schemas.openxmlformats.org/officeDocument/2006/relationships/hyperlink" Target="http://www.biolib.cz/IMG/GAL/93.jpg" TargetMode="External"/><Relationship Id="rId2" Type="http://schemas.openxmlformats.org/officeDocument/2006/relationships/hyperlink" Target="http://abc.blesk.cz/clanek/priroda/5781/obojzivelnici-jsou-ohrozeni-na-celem-svete" TargetMode="External"/><Relationship Id="rId16" Type="http://schemas.openxmlformats.org/officeDocument/2006/relationships/hyperlink" Target="http://www.stockphotos.cz/image.php" TargetMode="External"/><Relationship Id="rId20" Type="http://schemas.openxmlformats.org/officeDocument/2006/relationships/hyperlink" Target="http://rimanka.blog.cz/0905/exoticke-zabicky&amp;docid=wtJ8tUKEafOUEM&amp;imgur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olakov3c.sweb.cz/PRVOUKA/OBOJZIVELNICI/stavba.jpg" TargetMode="External"/><Relationship Id="rId11" Type="http://schemas.openxmlformats.org/officeDocument/2006/relationships/hyperlink" Target="http://www.profimedia.cz/fotografie/skokan-hnedy-skokan-hnedy-rana-temporaria-oko" TargetMode="External"/><Relationship Id="rId24" Type="http://schemas.openxmlformats.org/officeDocument/2006/relationships/hyperlink" Target="http://sarisshka.webgarden.cz/" TargetMode="External"/><Relationship Id="rId5" Type="http://schemas.openxmlformats.org/officeDocument/2006/relationships/hyperlink" Target="http://biomach.wz.cz/img_zoo_kostrazaby.jpg" TargetMode="External"/><Relationship Id="rId15" Type="http://schemas.openxmlformats.org/officeDocument/2006/relationships/hyperlink" Target="http://odagamy.blog.cz/1008/zaby&amp;docid" TargetMode="External"/><Relationship Id="rId23" Type="http://schemas.openxmlformats.org/officeDocument/2006/relationships/hyperlink" Target="http://wiki.rvp.cz/Kabinet/Obrazky" TargetMode="External"/><Relationship Id="rId10" Type="http://schemas.openxmlformats.org/officeDocument/2006/relationships/hyperlink" Target="http://www.lancing-nature.bn15.net/natimages/amphibian/frog1029.jpg" TargetMode="External"/><Relationship Id="rId19" Type="http://schemas.openxmlformats.org/officeDocument/2006/relationships/hyperlink" Target="http://zviratajaponsko.cz/wp-content/uploads/2010/12/salamandra_2.jpg" TargetMode="External"/><Relationship Id="rId4" Type="http://schemas.openxmlformats.org/officeDocument/2006/relationships/hyperlink" Target="http://amphibia.webzdarma.cz/Colek%20obecny.htm&amp;docid=d1UgzOgh1cdrfM&amp;imgurl" TargetMode="External"/><Relationship Id="rId9" Type="http://schemas.openxmlformats.org/officeDocument/2006/relationships/hyperlink" Target="http://www.herpetofauna.co.uk/ident_images/ranatemporaria7.jpg" TargetMode="External"/><Relationship Id="rId14" Type="http://schemas.openxmlformats.org/officeDocument/2006/relationships/hyperlink" Target="http://tapety.superhry.cz/fauna/obojzivelnici/kvakajici-zaby" TargetMode="External"/><Relationship Id="rId22" Type="http://schemas.openxmlformats.org/officeDocument/2006/relationships/hyperlink" Target="http://www.ezoo.cz/zvire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21.1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Obojživelníci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6"/>
            <a:ext cx="3029719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68" y="791762"/>
            <a:ext cx="2690896" cy="203611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75" y="791762"/>
            <a:ext cx="2852453" cy="185167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35" y="2637330"/>
            <a:ext cx="2786354" cy="1855712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65889"/>
            <a:ext cx="2702871" cy="2027153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8" y="987574"/>
            <a:ext cx="2522416" cy="1891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25223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Obojživelník, pulec, studenokrevnost, skokan, mlok,…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vymezující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stavbu těla obojživelníků, nejvýznamnější zástupci.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láček 2"/>
          <p:cNvSpPr/>
          <p:nvPr/>
        </p:nvSpPr>
        <p:spPr>
          <a:xfrm>
            <a:off x="6516216" y="519522"/>
            <a:ext cx="2603276" cy="1512168"/>
          </a:xfrm>
          <a:prstGeom prst="cloudCallout">
            <a:avLst>
              <a:gd name="adj1" fmla="val -80600"/>
              <a:gd name="adj2" fmla="val -16301"/>
            </a:avLst>
          </a:prstGeom>
          <a:solidFill>
            <a:srgbClr val="92D050"/>
          </a:solidFill>
          <a:ln>
            <a:solidFill>
              <a:srgbClr val="81376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Jsou to nejprimitivnější čtyřnožci.</a:t>
            </a:r>
          </a:p>
        </p:txBody>
      </p:sp>
      <p:sp>
        <p:nvSpPr>
          <p:cNvPr id="8" name="Obláček 7"/>
          <p:cNvSpPr/>
          <p:nvPr/>
        </p:nvSpPr>
        <p:spPr>
          <a:xfrm>
            <a:off x="6156050" y="2088629"/>
            <a:ext cx="2160366" cy="1296144"/>
          </a:xfrm>
          <a:prstGeom prst="cloudCallout">
            <a:avLst>
              <a:gd name="adj1" fmla="val -74996"/>
              <a:gd name="adj2" fmla="val -49581"/>
            </a:avLst>
          </a:prstGeom>
          <a:solidFill>
            <a:srgbClr val="92D050"/>
          </a:solidFill>
          <a:ln>
            <a:solidFill>
              <a:srgbClr val="81376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Patří mezi nejohroženější obratlovce.</a:t>
            </a:r>
          </a:p>
        </p:txBody>
      </p:sp>
      <p:sp>
        <p:nvSpPr>
          <p:cNvPr id="10" name="Obláček 9"/>
          <p:cNvSpPr/>
          <p:nvPr/>
        </p:nvSpPr>
        <p:spPr>
          <a:xfrm>
            <a:off x="255676" y="1161062"/>
            <a:ext cx="1656184" cy="1090659"/>
          </a:xfrm>
          <a:prstGeom prst="cloudCallout">
            <a:avLst>
              <a:gd name="adj1" fmla="val 99709"/>
              <a:gd name="adj2" fmla="val -46698"/>
            </a:avLst>
          </a:prstGeom>
          <a:solidFill>
            <a:srgbClr val="92D050"/>
          </a:solidFill>
          <a:ln>
            <a:solidFill>
              <a:srgbClr val="81376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Žijí ve vodě i na souši.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7" y="3147814"/>
            <a:ext cx="2413731" cy="156687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98444"/>
            <a:ext cx="2060075" cy="1545056"/>
          </a:xfrm>
          <a:prstGeom prst="rect">
            <a:avLst/>
          </a:prstGeom>
        </p:spPr>
      </p:pic>
      <p:sp>
        <p:nvSpPr>
          <p:cNvPr id="19" name="Výbuch 1 18"/>
          <p:cNvSpPr/>
          <p:nvPr/>
        </p:nvSpPr>
        <p:spPr>
          <a:xfrm>
            <a:off x="2195736" y="2251721"/>
            <a:ext cx="3744416" cy="2730201"/>
          </a:xfrm>
          <a:prstGeom prst="irregularSeal1">
            <a:avLst/>
          </a:prstGeom>
          <a:solidFill>
            <a:srgbClr val="FFFF99"/>
          </a:solidFill>
          <a:ln w="19050">
            <a:solidFill>
              <a:srgbClr val="813763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Dělíme je na dvě velké skupiny – OCASATÉ (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čolci, mloci)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A BEZOCASÉ (žáby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25" y="699543"/>
            <a:ext cx="2779255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092280" cy="594066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21.3 Jaké věci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se o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obojživelnících dozvíme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0" y="1059582"/>
            <a:ext cx="2721682" cy="1788534"/>
          </a:xfrm>
          <a:prstGeom prst="rect">
            <a:avLst/>
          </a:prstGeom>
        </p:spPr>
      </p:pic>
      <p:sp>
        <p:nvSpPr>
          <p:cNvPr id="23" name="Ovál 22"/>
          <p:cNvSpPr/>
          <p:nvPr/>
        </p:nvSpPr>
        <p:spPr>
          <a:xfrm>
            <a:off x="230240" y="1018431"/>
            <a:ext cx="1821482" cy="5452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Vajíčka kladou do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vody.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Přímá spojnice se šipkou 25"/>
          <p:cNvCxnSpPr>
            <a:stCxn id="23" idx="5"/>
          </p:cNvCxnSpPr>
          <p:nvPr/>
        </p:nvCxnSpPr>
        <p:spPr>
          <a:xfrm>
            <a:off x="1784972" y="1483794"/>
            <a:ext cx="122732" cy="72791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áze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13" y="1059582"/>
            <a:ext cx="2448272" cy="1788534"/>
          </a:xfrm>
          <a:prstGeom prst="rect">
            <a:avLst/>
          </a:prstGeom>
        </p:spPr>
      </p:pic>
      <p:sp>
        <p:nvSpPr>
          <p:cNvPr id="40" name="Ovál 39"/>
          <p:cNvSpPr/>
          <p:nvPr/>
        </p:nvSpPr>
        <p:spPr>
          <a:xfrm>
            <a:off x="3365959" y="1036178"/>
            <a:ext cx="1944216" cy="6303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 nich se líhnou larvy - 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pulci.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Přímá spojnice se šipkou 41"/>
          <p:cNvCxnSpPr/>
          <p:nvPr/>
        </p:nvCxnSpPr>
        <p:spPr>
          <a:xfrm flipH="1">
            <a:off x="4000128" y="1666503"/>
            <a:ext cx="288032" cy="43204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>
            <a:off x="4414571" y="1680046"/>
            <a:ext cx="207032" cy="35756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51" y="1231780"/>
            <a:ext cx="2109099" cy="14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RanaTemporaria3-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90142"/>
            <a:ext cx="1930338" cy="144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ál 24"/>
          <p:cNvSpPr/>
          <p:nvPr/>
        </p:nvSpPr>
        <p:spPr>
          <a:xfrm>
            <a:off x="5382047" y="1018431"/>
            <a:ext cx="2330971" cy="56439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Ti se postupně mění v dospělé jedince.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ál 26"/>
          <p:cNvSpPr/>
          <p:nvPr/>
        </p:nvSpPr>
        <p:spPr>
          <a:xfrm>
            <a:off x="7527827" y="1104003"/>
            <a:ext cx="1512167" cy="414723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ijící ve vodě</a:t>
            </a:r>
          </a:p>
        </p:txBody>
      </p:sp>
      <p:sp>
        <p:nvSpPr>
          <p:cNvPr id="29" name="Ovál 28"/>
          <p:cNvSpPr/>
          <p:nvPr/>
        </p:nvSpPr>
        <p:spPr>
          <a:xfrm>
            <a:off x="5609134" y="1842301"/>
            <a:ext cx="1705397" cy="428991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ijící na souši v blízkosti vody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nice se šipkou 9"/>
          <p:cNvCxnSpPr>
            <a:stCxn id="27" idx="5"/>
          </p:cNvCxnSpPr>
          <p:nvPr/>
        </p:nvCxnSpPr>
        <p:spPr>
          <a:xfrm flipH="1">
            <a:off x="8561462" y="1457991"/>
            <a:ext cx="257080" cy="38431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29" idx="5"/>
          </p:cNvCxnSpPr>
          <p:nvPr/>
        </p:nvCxnSpPr>
        <p:spPr>
          <a:xfrm>
            <a:off x="7064781" y="2208468"/>
            <a:ext cx="0" cy="31046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ený obdélník 12"/>
          <p:cNvSpPr/>
          <p:nvPr/>
        </p:nvSpPr>
        <p:spPr>
          <a:xfrm>
            <a:off x="240723" y="2692429"/>
            <a:ext cx="2556495" cy="839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samice větší než samečci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mimotělní oplození – ve vodě   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některé druhy - hermafroditi</a:t>
            </a:r>
          </a:p>
        </p:txBody>
      </p:sp>
      <p:sp>
        <p:nvSpPr>
          <p:cNvPr id="35" name="Zaoblený obdélník 34"/>
          <p:cNvSpPr/>
          <p:nvPr/>
        </p:nvSpPr>
        <p:spPr>
          <a:xfrm>
            <a:off x="2865896" y="2692429"/>
            <a:ext cx="2556495" cy="839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podobni rybkám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dýchají žábrami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mají postranní čáru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* mají schopnost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regenerace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28948" y="3795886"/>
            <a:ext cx="5181227" cy="954107"/>
          </a:xfrm>
          <a:prstGeom prst="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trávení</a:t>
            </a:r>
            <a:endParaRPr lang="cs-CZ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živí 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hmyzem, drobnými obratlovci (červi, malé rybky)</a:t>
            </a:r>
          </a:p>
          <a:p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 dut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ústní 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vychlípitelný jazyk – lepkavý – pro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lov (hlavně v noci)</a:t>
            </a:r>
            <a:endParaRPr lang="cs-CZ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hltan – jícen – žaludek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střevo – kloaka </a:t>
            </a:r>
          </a:p>
        </p:txBody>
      </p:sp>
      <p:sp>
        <p:nvSpPr>
          <p:cNvPr id="33" name="10cípá hvězda 32"/>
          <p:cNvSpPr/>
          <p:nvPr/>
        </p:nvSpPr>
        <p:spPr>
          <a:xfrm>
            <a:off x="300981" y="1146692"/>
            <a:ext cx="260698" cy="288032"/>
          </a:xfrm>
          <a:prstGeom prst="star10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10cípá hvězda 43"/>
          <p:cNvSpPr/>
          <p:nvPr/>
        </p:nvSpPr>
        <p:spPr>
          <a:xfrm>
            <a:off x="3447214" y="1195762"/>
            <a:ext cx="260698" cy="288032"/>
          </a:xfrm>
          <a:prstGeom prst="star10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6" name="10cípá hvězda 45"/>
          <p:cNvSpPr/>
          <p:nvPr/>
        </p:nvSpPr>
        <p:spPr>
          <a:xfrm>
            <a:off x="5564742" y="1148602"/>
            <a:ext cx="260698" cy="288032"/>
          </a:xfrm>
          <a:prstGeom prst="star10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5422391" y="3956643"/>
            <a:ext cx="3632726" cy="95410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kůže</a:t>
            </a:r>
            <a:endParaRPr lang="cs-CZ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tenká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slizká, vlhká, bohatě prokrvená 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ejí pomocí žába i dýchá (</a:t>
            </a: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vyschne-li, udusí se)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její pomocí i přijímá vodu (nemusí pít ústy)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0" grpId="0" animBg="1"/>
      <p:bldP spid="25" grpId="0" animBg="1"/>
      <p:bldP spid="27" grpId="0" animBg="1"/>
      <p:bldP spid="29" grpId="0" animBg="1"/>
      <p:bldP spid="13" grpId="0" animBg="1"/>
      <p:bldP spid="35" grpId="0" animBg="1"/>
      <p:bldP spid="22" grpId="0" animBg="1"/>
      <p:bldP spid="33" grpId="0" animBg="1"/>
      <p:bldP spid="44" grpId="0" animBg="1"/>
      <p:bldP spid="46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21.4 Co dalšího si řekneme 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903737" y="938461"/>
            <a:ext cx="4032448" cy="1866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Ze srdce do těla vede 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</a:rPr>
              <a:t>směs okysličené a neokysličené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krve =&gt; ta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nestíhá okysličit dostatečně všechny tkáně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=&gt; vzniká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i málo tepelné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energie =&gt; teplota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těla se přizpůsobuje teplotě okolního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prostředí       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= STUDENOKREVNOST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8240"/>
            <a:ext cx="2661115" cy="1951484"/>
          </a:xfrm>
          <a:prstGeom prst="rect">
            <a:avLst/>
          </a:prstGeom>
        </p:spPr>
      </p:pic>
      <p:sp>
        <p:nvSpPr>
          <p:cNvPr id="35" name="Zaoblený obdélník 34"/>
          <p:cNvSpPr/>
          <p:nvPr/>
        </p:nvSpPr>
        <p:spPr>
          <a:xfrm>
            <a:off x="693518" y="2576885"/>
            <a:ext cx="2942378" cy="941806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u="sng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ýchání </a:t>
            </a:r>
            <a:r>
              <a:rPr lang="cs-CZ" sz="1600" u="sng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– dospělí jedinci</a:t>
            </a:r>
          </a:p>
          <a:p>
            <a:pPr algn="ctr"/>
            <a:r>
              <a:rPr lang="cs-CZ" sz="1600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b="1" dirty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líce</a:t>
            </a:r>
            <a:r>
              <a:rPr lang="cs-CZ" sz="1600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cs-CZ" sz="1600" dirty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2 blanité vaky s bohatě prokrvenými </a:t>
            </a:r>
            <a:r>
              <a:rPr lang="cs-CZ" sz="1600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stěnami</a:t>
            </a:r>
            <a:endParaRPr lang="cs-CZ" sz="1600" dirty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Srdce 35"/>
          <p:cNvSpPr/>
          <p:nvPr/>
        </p:nvSpPr>
        <p:spPr>
          <a:xfrm>
            <a:off x="2164707" y="938461"/>
            <a:ext cx="1543197" cy="1247404"/>
          </a:xfrm>
          <a:prstGeom prst="hear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rdce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 síně +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 komora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ál 28"/>
          <p:cNvSpPr/>
          <p:nvPr/>
        </p:nvSpPr>
        <p:spPr>
          <a:xfrm>
            <a:off x="26768" y="3723878"/>
            <a:ext cx="2536386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nervová s.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mozek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5 částí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mícha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+ nervy</a:t>
            </a:r>
          </a:p>
        </p:txBody>
      </p:sp>
      <p:sp>
        <p:nvSpPr>
          <p:cNvPr id="38" name="Šipka doprava 37"/>
          <p:cNvSpPr/>
          <p:nvPr/>
        </p:nvSpPr>
        <p:spPr>
          <a:xfrm>
            <a:off x="3360068" y="1118504"/>
            <a:ext cx="576064" cy="244789"/>
          </a:xfrm>
          <a:prstGeom prst="rightArrow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5796136" y="4117072"/>
            <a:ext cx="1944216" cy="9418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či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čočka-umožňuje vidět do dálky i z blízka </a:t>
            </a: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13" y="3861742"/>
            <a:ext cx="1455425" cy="1052909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3508917"/>
            <a:ext cx="1964630" cy="1478664"/>
          </a:xfrm>
          <a:prstGeom prst="rect">
            <a:avLst/>
          </a:prstGeom>
        </p:spPr>
      </p:pic>
      <p:sp>
        <p:nvSpPr>
          <p:cNvPr id="45" name="Zaoblený obdélník 44"/>
          <p:cNvSpPr/>
          <p:nvPr/>
        </p:nvSpPr>
        <p:spPr>
          <a:xfrm>
            <a:off x="2137061" y="4404170"/>
            <a:ext cx="2448272" cy="739330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ýznam</a:t>
            </a:r>
          </a:p>
          <a:p>
            <a:pPr algn="ctr"/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jsou významnou součástí vodních ekosystémů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Obrázek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05" y="2185865"/>
            <a:ext cx="1450174" cy="961949"/>
          </a:xfrm>
          <a:prstGeom prst="rect">
            <a:avLst/>
          </a:prstGeom>
        </p:spPr>
      </p:pic>
      <p:sp>
        <p:nvSpPr>
          <p:cNvPr id="49" name="Ovál 48"/>
          <p:cNvSpPr/>
          <p:nvPr/>
        </p:nvSpPr>
        <p:spPr>
          <a:xfrm>
            <a:off x="4557117" y="3018470"/>
            <a:ext cx="3744416" cy="694556"/>
          </a:xfrm>
          <a:prstGeom prst="ellipse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zimu přečkávají v bahně, listí atp. v tzv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STAVU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STRNULOSTI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Šipka doprava 49"/>
          <p:cNvSpPr/>
          <p:nvPr/>
        </p:nvSpPr>
        <p:spPr>
          <a:xfrm rot="5400000">
            <a:off x="6854634" y="2737388"/>
            <a:ext cx="576064" cy="244789"/>
          </a:xfrm>
          <a:prstGeom prst="rightArrow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29" grpId="0" animBg="1"/>
      <p:bldP spid="38" grpId="0" animBg="1"/>
      <p:bldP spid="31" grpId="0" animBg="1"/>
      <p:bldP spid="45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7" y="494335"/>
            <a:ext cx="6064913" cy="594066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21.5 Rozdělení + nejznámější zástupci v ČR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RanaTemporaria3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94" y="2686842"/>
            <a:ext cx="2395417" cy="179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6" y="1643599"/>
            <a:ext cx="2243325" cy="1682494"/>
          </a:xfrm>
          <a:prstGeom prst="rect">
            <a:avLst/>
          </a:prstGeom>
        </p:spPr>
      </p:pic>
      <p:sp>
        <p:nvSpPr>
          <p:cNvPr id="41" name="Výbuch 1 40"/>
          <p:cNvSpPr/>
          <p:nvPr/>
        </p:nvSpPr>
        <p:spPr>
          <a:xfrm>
            <a:off x="486429" y="1141249"/>
            <a:ext cx="1800200" cy="10047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opucha obecná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030" y="3341845"/>
            <a:ext cx="3168351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neskáče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leze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bradavičnatý hřbet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lesy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pole, zahrady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Evropa, SZ Afrika, Asie 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loví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 šera a v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noci - červy, slimáky,…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užitečná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čl.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chráněná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576742" y="3168218"/>
            <a:ext cx="20162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za očima velké jedové žlázy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používá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jako ochranu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 vyvolává pálení, vyrážky, křeče, zažívací problémy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Výbuch 1 43"/>
          <p:cNvSpPr/>
          <p:nvPr/>
        </p:nvSpPr>
        <p:spPr>
          <a:xfrm>
            <a:off x="3901618" y="4045301"/>
            <a:ext cx="1800200" cy="10047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kokan hnědý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987824" y="1508093"/>
            <a:ext cx="3313113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až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10cm,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žlutavý, hnědý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hřbetě - různě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velké tmavé skvrny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Evropa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Asie, u nás jeden z nejběžnějších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vlhká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stinná místa poblíž vod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dobří skokani, loví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hmyz,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pavouky, 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drobné korýše, plže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červy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81" y="1273900"/>
            <a:ext cx="2204908" cy="166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360881" y="2845478"/>
            <a:ext cx="2805421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- 5cm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zelená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 schopnost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měnit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barvy-šedá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hnědá,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žlutá 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prstech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přísavky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žije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 keřích a stromech, jedovaté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noční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tvor,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tř.Evropa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+ Malá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Asie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potrava-drobný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létající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hmyz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silně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ohrožený druh</a:t>
            </a:r>
          </a:p>
        </p:txBody>
      </p:sp>
      <p:sp>
        <p:nvSpPr>
          <p:cNvPr id="14" name="Výbuch 1 13"/>
          <p:cNvSpPr/>
          <p:nvPr/>
        </p:nvSpPr>
        <p:spPr>
          <a:xfrm>
            <a:off x="5917817" y="592365"/>
            <a:ext cx="1800200" cy="1004700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osnička zelená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812564" y="929903"/>
            <a:ext cx="135373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ameček –zvukový 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bubínek pod hrdlem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96327" y="977688"/>
            <a:ext cx="117705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1.Bezocasí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91630"/>
            <a:ext cx="4342074" cy="30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Výbuch 1 33"/>
          <p:cNvSpPr/>
          <p:nvPr/>
        </p:nvSpPr>
        <p:spPr>
          <a:xfrm>
            <a:off x="2774404" y="1551870"/>
            <a:ext cx="1459549" cy="1093585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olek obecný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8100" y="1551870"/>
            <a:ext cx="106803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pohlavní dvoutvárnost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74104" y="4017412"/>
            <a:ext cx="427006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olivově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zelený, s tmavými skvrnami,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10cm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vynikající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plavci,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celý život ve vodě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listnaté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lesy, parky, louky, menší stojaté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vody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potrava-hmyz, drobní korýši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39552" y="1053485"/>
            <a:ext cx="108012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Ocasatí</a:t>
            </a:r>
          </a:p>
        </p:txBody>
      </p:sp>
      <p:pic>
        <p:nvPicPr>
          <p:cNvPr id="40" name="Picture 4" descr="mloci_05-10-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99" y="1036949"/>
            <a:ext cx="4594302" cy="34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4519324" y="4187936"/>
            <a:ext cx="371151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pestře zbarvený ( žlutočerné skvrny ), 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až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25cm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žijí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ve vlhkých lesích, aktivní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noci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živí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žížalami, larvami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hmyzu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vylučují jedovatou tekutinu ( obrana )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7558907" y="2013535"/>
            <a:ext cx="134386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živorodý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páří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se na souši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932058" y="3637060"/>
            <a:ext cx="115212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 létě se často vzdalují od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vod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Výbuch 1 43"/>
          <p:cNvSpPr/>
          <p:nvPr/>
        </p:nvSpPr>
        <p:spPr>
          <a:xfrm>
            <a:off x="4519324" y="1150782"/>
            <a:ext cx="1600408" cy="1093585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mlok skvrnitý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292080" y="558245"/>
            <a:ext cx="324036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elemlok japonský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největší obojživelník na světě – až 1,5m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8" y="1131590"/>
            <a:ext cx="1755021" cy="18789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50426"/>
            <a:ext cx="2041376" cy="134806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58137"/>
            <a:ext cx="1458387" cy="193563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20123"/>
            <a:ext cx="1555125" cy="1951682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" y="3750426"/>
            <a:ext cx="2071864" cy="1379494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94" y="1740629"/>
            <a:ext cx="1839325" cy="1379494"/>
          </a:xfrm>
          <a:prstGeom prst="rect">
            <a:avLst/>
          </a:prstGeom>
        </p:spPr>
      </p:pic>
      <p:sp>
        <p:nvSpPr>
          <p:cNvPr id="30" name="Obláček 29"/>
          <p:cNvSpPr/>
          <p:nvPr/>
        </p:nvSpPr>
        <p:spPr>
          <a:xfrm>
            <a:off x="1656578" y="393625"/>
            <a:ext cx="1691286" cy="828649"/>
          </a:xfrm>
          <a:prstGeom prst="cloudCallout">
            <a:avLst>
              <a:gd name="adj1" fmla="val -83857"/>
              <a:gd name="adj2" fmla="val 11872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I´m</a:t>
            </a:r>
            <a:r>
              <a:rPr lang="cs-CZ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frog</a:t>
            </a:r>
            <a:r>
              <a:rPr lang="cs-CZ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Obláček 35"/>
          <p:cNvSpPr/>
          <p:nvPr/>
        </p:nvSpPr>
        <p:spPr>
          <a:xfrm>
            <a:off x="2044318" y="1059582"/>
            <a:ext cx="2311658" cy="1296143"/>
          </a:xfrm>
          <a:prstGeom prst="cloudCallout">
            <a:avLst>
              <a:gd name="adj1" fmla="val -84001"/>
              <a:gd name="adj2" fmla="val 21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 live 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tadpole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lived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Obláček 37"/>
          <p:cNvSpPr/>
          <p:nvPr/>
        </p:nvSpPr>
        <p:spPr>
          <a:xfrm>
            <a:off x="149436" y="2746858"/>
            <a:ext cx="1981363" cy="1003568"/>
          </a:xfrm>
          <a:prstGeom prst="cloudCallout">
            <a:avLst>
              <a:gd name="adj1" fmla="val -354"/>
              <a:gd name="adj2" fmla="val -1449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love jumping and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9" name="Obláček 38"/>
          <p:cNvSpPr/>
          <p:nvPr/>
        </p:nvSpPr>
        <p:spPr>
          <a:xfrm>
            <a:off x="3988017" y="4060993"/>
            <a:ext cx="2099745" cy="1003568"/>
          </a:xfrm>
          <a:prstGeom prst="cloudCallout">
            <a:avLst>
              <a:gd name="adj1" fmla="val -72586"/>
              <a:gd name="adj2" fmla="val -1012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…and my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food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insect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62" y="3232487"/>
            <a:ext cx="443156" cy="666766"/>
          </a:xfrm>
          <a:prstGeom prst="rect">
            <a:avLst/>
          </a:prstGeom>
        </p:spPr>
      </p:pic>
      <p:sp>
        <p:nvSpPr>
          <p:cNvPr id="41" name="Obláček 40"/>
          <p:cNvSpPr/>
          <p:nvPr/>
        </p:nvSpPr>
        <p:spPr>
          <a:xfrm>
            <a:off x="5940152" y="758137"/>
            <a:ext cx="2016223" cy="920318"/>
          </a:xfrm>
          <a:prstGeom prst="cloudCallout">
            <a:avLst>
              <a:gd name="adj1" fmla="val -59186"/>
              <a:gd name="adj2" fmla="val 377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I´m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tree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frog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Obláček 41"/>
          <p:cNvSpPr/>
          <p:nvPr/>
        </p:nvSpPr>
        <p:spPr>
          <a:xfrm>
            <a:off x="5940152" y="1928592"/>
            <a:ext cx="1787624" cy="1003568"/>
          </a:xfrm>
          <a:prstGeom prst="cloudCallout">
            <a:avLst>
              <a:gd name="adj1" fmla="val -65932"/>
              <a:gd name="adj2" fmla="val -709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climb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trees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" name="Obláček 42"/>
          <p:cNvSpPr/>
          <p:nvPr/>
        </p:nvSpPr>
        <p:spPr>
          <a:xfrm>
            <a:off x="5998351" y="3086105"/>
            <a:ext cx="3088407" cy="1091630"/>
          </a:xfrm>
          <a:prstGeom prst="cloudCallout">
            <a:avLst>
              <a:gd name="adj1" fmla="val -8079"/>
              <a:gd name="adj2" fmla="val 63231"/>
            </a:avLst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love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singing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especially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39069"/>
              </p:ext>
            </p:extLst>
          </p:nvPr>
        </p:nvGraphicFramePr>
        <p:xfrm>
          <a:off x="2483768" y="843558"/>
          <a:ext cx="6565875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Žijí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všichni obojživelníci ve vodě?</a:t>
                      </a:r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a.  Ano,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 celý život.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b.  Ne,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jen jako larvy a někteří i v dospělosti</a:t>
                      </a: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. </a:t>
                      </a: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c.  Ano,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ale jen v dospělosti.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d.  Ne, utopili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by se.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Která žába neskáče, ale raději leze?</a:t>
                      </a:r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a.  ropucha obecná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b.  skokan .hnědý   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c.  skokan zelený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d.  čolek obecný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Vyber pravdivé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tvrzení o obojživelnících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a.  Celý život dýchají žábrami.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b.  Jako larvy dýchají obojživelníci plícemi a jako dospělí žábrami.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c.  Jako larvy dýchají obojživelníci žábrami a jako dospělí plícemi.</a:t>
                      </a:r>
                    </a:p>
                    <a:p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d.  Celý život dýchají plícemi.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Doplň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Obojživelníci se většinou živí __________ a převážně _______.</a:t>
                      </a:r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a.  hmyzem, ve dne</a:t>
                      </a:r>
                    </a:p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b.  hmyzem,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 noci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c.  rostlinami, ve vodě</a:t>
                      </a:r>
                    </a:p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d.  rostlinami, ve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dne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19180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20738"/>
            <a:ext cx="5838073" cy="37856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://abc.blesk.cz/clanek/priroda/5781/obojzivelnici-jsou-ohrozeni-na-celem-svete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://zvirata-atakdal.blog.cz/1002/ropucha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http://amphibia.webzdarma.cz/Colek%2520obecny.htm&amp;docid=d1UgzOgh1cdrfM&amp;imgurl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http://biomach.wz.cz/img_zoo_kostrazaby.jpg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http://skolakov3c.sweb.cz/PRVOUKA/OBOJZIVELNICI/stavba.jpg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http://www.skolaroztoky.cz/storage/200804022208_jikry.jpg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http://nachodsky.denik.cz/zpravy_region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://www.herpetofauna.co.uk/ident_images/ranatemporaria7.jpg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http://www.lancing-nature.bn15.net/natimages/amphibian/frog1029.jpg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http://www.profimedia.cz/fotografie/skokan-hnedy-skokan-hnedy-rana-temporaria-oko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http://w-wikipedie.blog.cz/1105/zaby-animace&amp;docid=nLUVWGm5L_DOpM&amp;imgurl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http://info-zvirata.webgarden.cz/zaby&amp;docid=oIWJNE-jqDzPLM&amp;imgurl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http://tapety.superhry.cz/fauna/obojzivelnici/kvakajici-zaby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5"/>
              </a:rPr>
              <a:t>://odagamy.blog.cz/1008/zaby&amp;docid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http://www.stockphotos.cz/image.php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http://www.neveklov.cz/rybnik-na-bukove.php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8"/>
              </a:rPr>
              <a:t>://www.coolplaneta.com/wp-content/uploads/2010/06/zaba-pri-skoku.jpg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9"/>
              </a:rPr>
              <a:t>http://zviratajaponsko.cz/wp-content/uploads/2010/12/salamandra_2.jpg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0"/>
              </a:rPr>
              <a:t>http://rimanka.blog.cz/0905/exoticke-zabicky&amp;docid=wtJ8tUKEafOUEM&amp;imgurl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56176" y="1436018"/>
            <a:ext cx="273630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1"/>
              </a:rPr>
              <a:t>http://www.onlinephotographers.org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2"/>
              </a:rPr>
              <a:t>http://www.ezoo.cz/zvire.php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3"/>
              </a:rPr>
              <a:t>http://wiki.rvp.cz/Kabinet/Obrazky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4"/>
              </a:rPr>
              <a:t>http://sarisshka.webgarden.cz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5"/>
              </a:rPr>
              <a:t>www.biolib.cz/IMG/GAL/93.jpg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6"/>
              </a:rPr>
              <a:t>www.animsvet.cz/serial/20-moucha-fly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1112</Words>
  <Application>Microsoft Office PowerPoint</Application>
  <PresentationFormat>Předvádění na obrazovce (16:9)</PresentationFormat>
  <Paragraphs>191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21.1 Obojživelníci </vt:lpstr>
      <vt:lpstr>21.2 Co už víš? </vt:lpstr>
      <vt:lpstr>21.3 Jaké věci se o obojživelnících dozvíme?</vt:lpstr>
      <vt:lpstr>21.4 Co dalšího si řekneme ?</vt:lpstr>
      <vt:lpstr>21.5 Rozdělení + nejznámější zástupci v ČR</vt:lpstr>
      <vt:lpstr>21.6 Něco navíc pro šikovné</vt:lpstr>
      <vt:lpstr>21.7 CLIL</vt:lpstr>
      <vt:lpstr>21.8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254</cp:revision>
  <dcterms:created xsi:type="dcterms:W3CDTF">2010-10-18T18:21:56Z</dcterms:created>
  <dcterms:modified xsi:type="dcterms:W3CDTF">2012-02-20T17:23:16Z</dcterms:modified>
</cp:coreProperties>
</file>