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89" autoAdjust="0"/>
  </p:normalViewPr>
  <p:slideViewPr>
    <p:cSldViewPr>
      <p:cViewPr>
        <p:scale>
          <a:sx n="90" d="100"/>
          <a:sy n="90" d="100"/>
        </p:scale>
        <p:origin x="-810" y="-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Bakterie" TargetMode="External"/><Relationship Id="rId5" Type="http://schemas.openxmlformats.org/officeDocument/2006/relationships/hyperlink" Target="http://cs.wikipedia.org/wiki/Viry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obrazky.cz/detail?q=opar&amp;offset=1&amp;limit=20&amp;bUrlPar=filter=1&amp;resNum=14&amp;ref=http://www.obrazky.cz/?step=20&amp;filter=1&amp;s=&amp;size=any&amp;sId=mxKDcRn-wicSjA332N9h&amp;orientation=&amp;typeAny=any&amp;q=opary&amp;extendedSearch=0&amp;resID=Ajsjd1L6hI4L6WmoMpLFJ3__rYIU2DTU65G0_ur5Ba0&amp;imgURL=http://www.dama.cz/zdravi/images/opar.jpg&amp;pageURL=http://www.dama.cz/clanek.php?id=1701&amp;imgX=200&amp;imgY=148&amp;imgSize=4&amp;thURL=http://media5.picsearch.com/is?Ajsjd1L6hI4L6WmoMpLFJ3__rYIU2DTU65G0_ur5Ba0&amp;thX=128&amp;thY=94&amp;qNoSite=opar&amp;siteWWW=&amp;sId=mxKDcRn-CX8ijArCE1s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e/North_Sea_01_ubt.jpeg/220px-North_Sea_01_ubt.jpeg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Viry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, bakterie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irova-hepatitida.cz/dbpic/virus-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248" y="1491630"/>
            <a:ext cx="3384376" cy="25424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" name="Picture 4" descr="http://steveaoki.dimmak.com/blog/files/bacte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0118" y="1036440"/>
            <a:ext cx="3144349" cy="23582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323528" y="1036440"/>
            <a:ext cx="4855816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Víte, kdo způsobuje angínu,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chřipku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nebo neštovice?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387671" y="3784853"/>
            <a:ext cx="478721" cy="27699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Viry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84168" y="3757041"/>
            <a:ext cx="750526" cy="27699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Bakterie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4497169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Mgr. Petra Křivánková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5" descr="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40" y="4550983"/>
            <a:ext cx="2979184" cy="57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71895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Viry, bakterie,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očkování, koky, parazité, antibiotika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stavbu virů a bakterií, jejich význam, použití.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0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už víš o virech a bakteriích?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59582"/>
            <a:ext cx="889205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Viry jsou parazité (cizopasníci), kteří způsobují různé nemoci v tělech živých organismů. Víte jaké?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3147814"/>
            <a:ext cx="7094058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Bakterie jsou někdy stejnými parazity, ale mohou být i prospěšné. Víte kde?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76056" y="1851670"/>
            <a:ext cx="2841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Opary, chřipku, neštovice, dětskou obrnu,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AIDS, žloutenku, …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07704" y="3723878"/>
            <a:ext cx="7121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Při kvašení zelí, rozkládání některých druhů potravy v těle, vytváření vitamínů.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07704" y="4227934"/>
            <a:ext cx="6877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Ale některé druhy způsobují nemoci jako je angína, tuberkulóza, tetanus, …</a:t>
            </a:r>
          </a:p>
        </p:txBody>
      </p:sp>
      <p:pic>
        <p:nvPicPr>
          <p:cNvPr id="15362" name="Picture 2" descr="http://upload.wikimedia.org/wikipedia/commons/thumb/4/4e/Windpocken.jpg/220px-Windpo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91630"/>
            <a:ext cx="1464097" cy="147740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" name="Obrázek 9" descr="náhled obrázku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851670"/>
            <a:ext cx="1368152" cy="1111374"/>
          </a:xfrm>
          <a:prstGeom prst="round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4" name="Picture 4" descr="Dětský kašel – kdy už navštívit lékaře?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563638"/>
            <a:ext cx="1224136" cy="145573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5366" name="Picture 6" descr="http://upload.wikimedia.org/wikipedia/commons/thumb/b/b5/Kiszona_kapusta.JPG/220px-Kiszona_kapus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651870"/>
            <a:ext cx="1311837" cy="134761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8489" y="1058046"/>
            <a:ext cx="1573817" cy="39703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Virologie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Bakteriologie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Bičík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Dědičnost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Antibiotika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Dezinfekce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Očkování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Producenti</a:t>
            </a:r>
          </a:p>
          <a:p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Konzumenti</a:t>
            </a:r>
          </a:p>
          <a:p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Reducenti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51720" y="3406854"/>
            <a:ext cx="6442845" cy="173664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organismy, které jsou schopné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vyrobit organické látky (zelené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rostliny, některé bakterie)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organismy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, které si neumí vyrobit organické látky, přijímají je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v  potravě (živočichové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, člověk,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některé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bakterie)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organismy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, které látky pro život získávají rozkladem těl odumřelých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organismů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(houby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některé bakterie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2211710"/>
            <a:ext cx="6448377" cy="119181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léky účinkující pouze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proti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bakteriím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chemické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ničení zárodků nemocí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způsobené bakteriemi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vpravení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malého množství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nemoci nebo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protilátek do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těla, nejčastěji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pomocí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injekční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stříkačky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051720" y="987574"/>
            <a:ext cx="4617513" cy="1191816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nauka zabývající se viry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nauka zabývající se bakteriemi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orgán pohybu jednobuněčných organismů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přenos vzhledu a vlastností z rodičů na potomka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384" l="0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9662"/>
            <a:ext cx="2152650" cy="27813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87624" y="1275606"/>
            <a:ext cx="1577676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Stavba těla viru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15588" y="1275606"/>
            <a:ext cx="1943161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Stavba těla bakterie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91580" y="213970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hlavička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132350" y="2919483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bičík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39752" y="2278201"/>
            <a:ext cx="1883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DNA – genetický materiál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14218" y="331175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vlásky</a:t>
            </a:r>
          </a:p>
        </p:txBody>
      </p:sp>
      <p:pic>
        <p:nvPicPr>
          <p:cNvPr id="2050" name="Picture 2" descr="http://gymtri.trinec.org/soubory/Biologie/1-rocnik/bakterie-sinice/prokar.bunka-stavb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1" b="98758" l="0" r="9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83384"/>
            <a:ext cx="3781713" cy="30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7308304" y="1936560"/>
            <a:ext cx="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 flipV="1">
            <a:off x="6986819" y="2022824"/>
            <a:ext cx="197376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7194482" y="1665324"/>
            <a:ext cx="728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pouzdro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5823" y="1790695"/>
            <a:ext cx="1119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uněčná stěna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120867" y="2001202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ytoplazmatická membrána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66784" y="2186849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cytoplazma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H="1" flipV="1">
            <a:off x="6012160" y="2555200"/>
            <a:ext cx="118759" cy="88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 flipV="1">
            <a:off x="6012160" y="2555200"/>
            <a:ext cx="118759" cy="885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881859" y="2366759"/>
            <a:ext cx="121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ásobní zrníčka</a:t>
            </a:r>
          </a:p>
        </p:txBody>
      </p:sp>
      <p:cxnSp>
        <p:nvCxnSpPr>
          <p:cNvPr id="28" name="Přímá spojnice 27"/>
          <p:cNvCxnSpPr/>
          <p:nvPr/>
        </p:nvCxnSpPr>
        <p:spPr>
          <a:xfrm>
            <a:off x="7280766" y="3651870"/>
            <a:ext cx="250445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487125" y="3764822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enetický materiál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8454025" y="3374871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bičík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303748" y="1862702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lášť z bílkovin</a:t>
            </a:r>
          </a:p>
        </p:txBody>
      </p:sp>
      <p:cxnSp>
        <p:nvCxnSpPr>
          <p:cNvPr id="17" name="Přímá spojnice 16"/>
          <p:cNvCxnSpPr>
            <a:endCxn id="14" idx="1"/>
          </p:cNvCxnSpPr>
          <p:nvPr/>
        </p:nvCxnSpPr>
        <p:spPr>
          <a:xfrm flipV="1">
            <a:off x="2231740" y="2001202"/>
            <a:ext cx="72008" cy="393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1019372"/>
            <a:ext cx="4788331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Doplň tabulku – které nemoci kdo způsobuje: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neštovice, angína, tetanus, AIDS, žloutenka,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tuberkulóza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03267"/>
              </p:ext>
            </p:extLst>
          </p:nvPr>
        </p:nvGraphicFramePr>
        <p:xfrm>
          <a:off x="323528" y="2067694"/>
          <a:ext cx="34563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Viry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Bakterie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4843335" y="3507854"/>
            <a:ext cx="4300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Escherichia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 coli </a:t>
            </a:r>
            <a:endParaRPr lang="cs-CZ" sz="16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bakterie žijící v tlustém střevě teplokrevných 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živočichů a člověka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nezbytná pro správné trávení</a:t>
            </a:r>
          </a:p>
        </p:txBody>
      </p:sp>
      <p:pic>
        <p:nvPicPr>
          <p:cNvPr id="1028" name="Picture 4" descr="Soubor:E coli at 10000x, 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24" y="1558393"/>
            <a:ext cx="2331601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964651" y="1028091"/>
            <a:ext cx="4179349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Co je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Escherichia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coli, jaký má význam?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407" y="3959447"/>
            <a:ext cx="379270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Lze virové choroby léčit antibiotiky?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8396" y="4504042"/>
            <a:ext cx="3291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ne, antibiotika ničí pouze bakterie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3" grpId="0" animBg="1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059582"/>
            <a:ext cx="226857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Šíření viru v organismu</a:t>
            </a:r>
          </a:p>
        </p:txBody>
      </p:sp>
      <p:pic>
        <p:nvPicPr>
          <p:cNvPr id="1028" name="Picture 4" descr="Soubor:Arrangement of cocci bacteria cs2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94" y="1214770"/>
            <a:ext cx="4011267" cy="28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300192" y="713810"/>
            <a:ext cx="1468672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Tvary bakterií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5664" y="2597500"/>
            <a:ext cx="2233304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Rozmnožování bakterií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155926"/>
            <a:ext cx="1417376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Sterilizace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Zmrazení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Konzervování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85664" y="2938175"/>
            <a:ext cx="4802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ělení – mateřská buňka se rozdělí na dvě buňky 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dceřinné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pájení – dvě buňky se spojí, dojde k výměně DNA a 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rozdělení buněk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07704" y="4155925"/>
            <a:ext cx="5131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hubení bakterií vodní parou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ochrana potravin před hnitím, znehodnocením potravy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ochrana potravy zahřátím na 70-80°C</a:t>
            </a:r>
          </a:p>
        </p:txBody>
      </p:sp>
      <p:pic>
        <p:nvPicPr>
          <p:cNvPr id="13" name="Obrázek 12" descr="U:\Křivánková\obrázek00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7485" r="71064" b="63743"/>
          <a:stretch/>
        </p:blipFill>
        <p:spPr bwMode="auto">
          <a:xfrm rot="16200000">
            <a:off x="933752" y="820118"/>
            <a:ext cx="1000125" cy="2343150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73" y="802322"/>
            <a:ext cx="2862797" cy="22182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13" b="962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04" y="850751"/>
            <a:ext cx="2553668" cy="220066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231" y="3119749"/>
            <a:ext cx="4408066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Do you know that some bacteria are very useful 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for you?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331" y="3877888"/>
            <a:ext cx="4786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Escherichia coli lives in your large intestine and </a:t>
            </a:r>
          </a:p>
          <a:p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decomposes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some parts of your food and also makes 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some vitamins for you.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6388" y1="4700" x2="66388" y2="4700"/>
                        <a14:foregroundMark x1="66388" y1="5222" x2="67224" y2="18277"/>
                        <a14:foregroundMark x1="64214" y1="5744" x2="54013" y2="2872"/>
                        <a14:foregroundMark x1="63712" y1="9399" x2="51003" y2="5222"/>
                        <a14:foregroundMark x1="64548" y1="13316" x2="50502" y2="9399"/>
                        <a14:foregroundMark x1="63712" y1="15927" x2="55853" y2="39164"/>
                        <a14:foregroundMark x1="60368" y1="20627" x2="51003" y2="13316"/>
                        <a14:foregroundMark x1="53679" y1="24543" x2="49833" y2="15927"/>
                        <a14:foregroundMark x1="54682" y1="31070" x2="50502" y2="22715"/>
                        <a14:foregroundMark x1="71237" y1="5222" x2="80268" y2="4700"/>
                        <a14:foregroundMark x1="72074" y1="10966" x2="81773" y2="5744"/>
                        <a14:foregroundMark x1="71237" y1="15144" x2="77759" y2="34726"/>
                        <a14:foregroundMark x1="76923" y1="19843" x2="83445" y2="13316"/>
                        <a14:foregroundMark x1="51338" y1="64752" x2="60702" y2="91123"/>
                        <a14:foregroundMark x1="64548" y1="91123" x2="80435" y2="78590"/>
                        <a14:foregroundMark x1="83278" y1="66319" x2="83278" y2="66319"/>
                        <a14:foregroundMark x1="77425" y1="85379" x2="84114" y2="92950"/>
                        <a14:foregroundMark x1="69398" y1="92428" x2="73244" y2="93995"/>
                        <a14:foregroundMark x1="20401" y1="44125" x2="5017" y2="64752"/>
                        <a14:foregroundMark x1="11706" y1="51175" x2="22742" y2="71802"/>
                        <a14:foregroundMark x1="6856" y1="55875" x2="2007" y2="73890"/>
                        <a14:foregroundMark x1="8361" y1="69974" x2="31438" y2="63969"/>
                        <a14:foregroundMark x1="25418" y1="51697" x2="18562" y2="48825"/>
                        <a14:foregroundMark x1="26923" y1="50653" x2="30268" y2="53525"/>
                        <a14:foregroundMark x1="24247" y1="72324" x2="14716" y2="93995"/>
                        <a14:foregroundMark x1="9030" y1="8877" x2="20067" y2="8877"/>
                        <a14:foregroundMark x1="13211" y1="3916" x2="15886" y2="23499"/>
                        <a14:foregroundMark x1="55853" y1="81723" x2="51672" y2="92950"/>
                        <a14:foregroundMark x1="51672" y1="93473" x2="51338" y2="96345"/>
                        <a14:foregroundMark x1="78930" y1="31070" x2="83779" y2="24543"/>
                        <a14:foregroundMark x1="26923" y1="74151" x2="26923" y2="74151"/>
                        <a14:foregroundMark x1="26756" y1="73368" x2="27258" y2="75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84112"/>
            <a:ext cx="3168352" cy="2029229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 flipH="1">
            <a:off x="6012160" y="4443958"/>
            <a:ext cx="4320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292080" y="3579862"/>
            <a:ext cx="7200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23528" y="1059582"/>
            <a:ext cx="1109599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Bacterium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67697" y="1059582"/>
            <a:ext cx="667555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Virus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100392" y="1219467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804248" y="1219466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Přímá spojnice 20"/>
          <p:cNvCxnSpPr>
            <a:stCxn id="19" idx="3"/>
          </p:cNvCxnSpPr>
          <p:nvPr/>
        </p:nvCxnSpPr>
        <p:spPr>
          <a:xfrm flipV="1">
            <a:off x="7339972" y="1357965"/>
            <a:ext cx="20366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39514" y="1574671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Neck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Přímá spojnice 23"/>
          <p:cNvCxnSpPr>
            <a:stCxn id="22" idx="3"/>
          </p:cNvCxnSpPr>
          <p:nvPr/>
        </p:nvCxnSpPr>
        <p:spPr>
          <a:xfrm flipV="1">
            <a:off x="7357605" y="1574671"/>
            <a:ext cx="310739" cy="138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801978" y="1911468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Sheath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Přímá spojnice 26"/>
          <p:cNvCxnSpPr>
            <a:stCxn id="25" idx="3"/>
          </p:cNvCxnSpPr>
          <p:nvPr/>
        </p:nvCxnSpPr>
        <p:spPr>
          <a:xfrm flipV="1">
            <a:off x="7438691" y="2049967"/>
            <a:ext cx="22965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6547446" y="2289234"/>
            <a:ext cx="792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Tail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fiber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843869"/>
              </p:ext>
            </p:extLst>
          </p:nvPr>
        </p:nvGraphicFramePr>
        <p:xfrm>
          <a:off x="179510" y="1131590"/>
          <a:ext cx="7185180" cy="39014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Rozhodni, které bakterie jsou člověku prospěšné.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bakterie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způsobující angínu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bakterie tetanu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bakterie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octového kvašení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bakterie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choroboplodné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n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emoci způsobují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bakterie?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angínu,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tuberkulózu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chřipku,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spalničky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AIDS, tetanus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angínu,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chřipku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tvrzení je správné?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viry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způsobují pouze choroby rostlin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viry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mohou způsobovat choroby u </a:t>
                      </a:r>
                    </a:p>
                    <a:p>
                      <a:pPr marL="342900" indent="-342900" algn="l"/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všech živých organismů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viry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způsobují choroby živočichů, </a:t>
                      </a:r>
                    </a:p>
                    <a:p>
                      <a:pPr marL="342900" indent="-342900" algn="l"/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včetně člověka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viry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napadají pouze bakterie a rostliny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Z jakých částí je tvořeno tělo viru?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hlavička,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bičík, vlásky, DNA, plášť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bičík, cytoplazma, DNA, zásobní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zrníčka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brvy, bičíky, vlásky, DNA</a:t>
                      </a:r>
                      <a:endParaRPr lang="cs-CZ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slizové pouzdro, DNA, membrána,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zásobní zrníčka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983897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1563638"/>
            <a:ext cx="8280920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cs.wikipedia.org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upload.wikimedia.org/wikipedia/commons/thumb/0/0e/North_Sea_01_ubt.jpeg/220px-North_Sea_01_ubt.jpeg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13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965</Words>
  <Application>Microsoft Office PowerPoint</Application>
  <PresentationFormat>Předvádění na obrazovce (16:9)</PresentationFormat>
  <Paragraphs>173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2.1 Viry, bakterie</vt:lpstr>
      <vt:lpstr>2.2 Co už víš o virech a bakteriích? </vt:lpstr>
      <vt:lpstr>2.3 Jaké si řekneme nové termíny a názvy?</vt:lpstr>
      <vt:lpstr>2.4 Co si řekneme nového?</vt:lpstr>
      <vt:lpstr>2.5 Procvičení a příklady</vt:lpstr>
      <vt:lpstr>2.6 Něco navíc pro šikovné</vt:lpstr>
      <vt:lpstr>2.7 CLIL</vt:lpstr>
      <vt:lpstr>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169</cp:revision>
  <dcterms:created xsi:type="dcterms:W3CDTF">2010-10-18T18:21:56Z</dcterms:created>
  <dcterms:modified xsi:type="dcterms:W3CDTF">2012-01-16T19:42:10Z</dcterms:modified>
</cp:coreProperties>
</file>