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hyperlink" Target="http://www.youtube.com/watch?v=Rp2ZQzjIkU4&amp;feature=related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cs.wikipedia.org/wiki/Paryb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microsoft.com/office/2007/relationships/hdphoto" Target="../media/hdphoto2.wdp"/><Relationship Id="rId3" Type="http://schemas.openxmlformats.org/officeDocument/2006/relationships/image" Target="../media/image19.gif"/><Relationship Id="rId7" Type="http://schemas.openxmlformats.org/officeDocument/2006/relationships/image" Target="../media/image23.wmf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jpeg"/><Relationship Id="rId10" Type="http://schemas.openxmlformats.org/officeDocument/2006/relationships/image" Target="../media/image26.wmf"/><Relationship Id="rId4" Type="http://schemas.openxmlformats.org/officeDocument/2006/relationships/image" Target="../media/image20.gif"/><Relationship Id="rId9" Type="http://schemas.openxmlformats.org/officeDocument/2006/relationships/image" Target="../media/image25.wmf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://www.youtube.com/watch?v=1wJsRgOsFS8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www.youtube.com/watch?NR=1&amp;v=YlEdepfrj1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9/99/Hammerhead_shark.jpg/240px-Hammerhead_shark.jpg" TargetMode="External"/><Relationship Id="rId3" Type="http://schemas.openxmlformats.org/officeDocument/2006/relationships/hyperlink" Target="http://upload.wikimedia.org/wikipedia/commons/thumb/f/fc/Sharks_Lateral_Line.svg/800px-Sharks_Lateral_Line.svg.png" TargetMode="External"/><Relationship Id="rId7" Type="http://schemas.openxmlformats.org/officeDocument/2006/relationships/hyperlink" Target="http://upload.wikimedia.org/wikipedia/commons/thumb/3/39/Tiger_shark.jpg/250px-Tiger_shark.jpg" TargetMode="External"/><Relationship Id="rId2" Type="http://schemas.openxmlformats.org/officeDocument/2006/relationships/hyperlink" Target="http://upload.wikimedia.org/wikipedia/commons/thumb/3/3f/Tiger_shark_teeth.jpg/800px-Tiger_shark_teeth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5/56/White_shark.jpg/250px-White_shark.jpg" TargetMode="External"/><Relationship Id="rId5" Type="http://schemas.openxmlformats.org/officeDocument/2006/relationships/hyperlink" Target="http://upload.wikimedia.org/wikipedia/commons/thumb/d/df/Manta_birostris-Thailand4.jpg/220px-Manta_birostris-Thailand4.jpg" TargetMode="External"/><Relationship Id="rId4" Type="http://schemas.openxmlformats.org/officeDocument/2006/relationships/hyperlink" Target="http://upload.wikimedia.org/wikipedia/commons/thumb/9/9f/Dasyatis_americana_bonaire.jpg/240px-Dasyatis_americana_bonaire.jpg" TargetMode="External"/><Relationship Id="rId9" Type="http://schemas.openxmlformats.org/officeDocument/2006/relationships/hyperlink" Target="http://upload.wikimedia.org/wikipedia/commons/thumb/e/ea/Prionace_glauca_1.jpg/250px-Prionace_glauca_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19.1 Paryby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krivankova.UNBCHEM\Local Settings\Temporary Internet Files\Content.IE5\DO68RGW8\MM900365151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63838"/>
            <a:ext cx="10287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ORXYJLS3\MM900365158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80" y="874512"/>
            <a:ext cx="10287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FAAHKHSB\MC90008402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74" y="1504331"/>
            <a:ext cx="2047762" cy="21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Megalod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7798" y="1057094"/>
            <a:ext cx="4248323" cy="3034836"/>
          </a:xfrm>
          <a:prstGeom prst="rect">
            <a:avLst/>
          </a:prstGeom>
          <a:solidFill>
            <a:schemeClr val="tx2"/>
          </a:solidFill>
          <a:ln w="25400" cap="flat" algn="ctr">
            <a:solidFill>
              <a:schemeClr val="hlink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C:\Documents and Settings\krivankova.UNBCHEM\Local Settings\Temporary Internet Files\Content.IE5\ORXYJLS3\MC90005272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889">
            <a:off x="5545" y="1246346"/>
            <a:ext cx="1808683" cy="179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lačítko akce: Video 2">
            <a:hlinkClick r:id="rId9" highlightClick="1"/>
          </p:cNvPr>
          <p:cNvSpPr/>
          <p:nvPr/>
        </p:nvSpPr>
        <p:spPr>
          <a:xfrm>
            <a:off x="7983906" y="3730550"/>
            <a:ext cx="717145" cy="432864"/>
          </a:xfrm>
          <a:prstGeom prst="actionButtonMovi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480736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Paryba,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žralok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, rejnok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stavbu těla paryb, nejvýznamnější zástupci.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1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egalod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1590"/>
            <a:ext cx="2428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mlauf.websnadno.cz/s898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2"/>
            <a:ext cx="12858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áček 2"/>
          <p:cNvSpPr/>
          <p:nvPr/>
        </p:nvSpPr>
        <p:spPr>
          <a:xfrm>
            <a:off x="3589040" y="555526"/>
            <a:ext cx="3600400" cy="2691561"/>
          </a:xfrm>
          <a:prstGeom prst="cloudCallout">
            <a:avLst>
              <a:gd name="adj1" fmla="val 64442"/>
              <a:gd name="adj2" fmla="val 3975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u="sng" dirty="0" smtClean="0">
                <a:latin typeface="Times New Roman" pitchFamily="18" charset="0"/>
                <a:cs typeface="Times New Roman" pitchFamily="18" charset="0"/>
              </a:rPr>
              <a:t>MEGALODON</a:t>
            </a:r>
          </a:p>
          <a:p>
            <a:pPr algn="ctr"/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- prehistorický žralok, délka až 30m, pravděpodobně vyhynul před miliony lety, ale v současnosti se o tom spekuluje…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umlauf.websnadno.cz/shark_meg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96" b="100000" l="486" r="99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78" y="2671936"/>
            <a:ext cx="5002100" cy="236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131840" y="3855621"/>
            <a:ext cx="91440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paryby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660232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19.3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krivankova.UNBCHEM\Local Settings\Temporary Internet Files\Content.IE5\FAAHKHSB\MM90004089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5" y="764102"/>
            <a:ext cx="23431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krivankova.UNBCHEM\Local Settings\Temporary Internet Files\Content.IE5\2KCXME00\MC9003598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56" y="3962126"/>
            <a:ext cx="1814170" cy="79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ný popisek 2"/>
          <p:cNvSpPr/>
          <p:nvPr/>
        </p:nvSpPr>
        <p:spPr>
          <a:xfrm>
            <a:off x="4000525" y="987574"/>
            <a:ext cx="5112568" cy="2151148"/>
          </a:xfrm>
          <a:prstGeom prst="wedgeEllipseCallout">
            <a:avLst>
              <a:gd name="adj1" fmla="val 23377"/>
              <a:gd name="adj2" fmla="val 8097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mořští živočichové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chrupavčitá kostra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ýchají žábrami (5-7 párů žaberních otvorů)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ejdůležitější smysl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čich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strnulý pohled – bez akomodace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 descr="Soubor:Sharks Lateral Line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0" y="2496417"/>
            <a:ext cx="6683896" cy="236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2282002" y="1858481"/>
            <a:ext cx="1411644" cy="3057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hřbetní ploutev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173730" y="4594142"/>
            <a:ext cx="1411644" cy="3057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prsní ploutev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2564458" y="4336819"/>
            <a:ext cx="1301720" cy="3057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břišní ploutev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4426" y="3917776"/>
            <a:ext cx="661569" cy="3057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ústa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313858" y="2507661"/>
            <a:ext cx="1411644" cy="3057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žaberní štěrbiny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160356" y="2632052"/>
            <a:ext cx="1411644" cy="3057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ostranní čára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4283968" y="4503182"/>
            <a:ext cx="1411644" cy="3057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řitní ploutev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5695612" y="3764878"/>
            <a:ext cx="1411644" cy="3057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ocasní ploutev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Přímá spojnice se šipkou 39"/>
          <p:cNvCxnSpPr>
            <a:stCxn id="33" idx="0"/>
          </p:cNvCxnSpPr>
          <p:nvPr/>
        </p:nvCxnSpPr>
        <p:spPr>
          <a:xfrm flipV="1">
            <a:off x="879552" y="4336819"/>
            <a:ext cx="845950" cy="257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35" idx="0"/>
          </p:cNvCxnSpPr>
          <p:nvPr/>
        </p:nvCxnSpPr>
        <p:spPr>
          <a:xfrm flipV="1">
            <a:off x="395211" y="3579862"/>
            <a:ext cx="72333" cy="337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>
            <a:stCxn id="34" idx="0"/>
          </p:cNvCxnSpPr>
          <p:nvPr/>
        </p:nvCxnSpPr>
        <p:spPr>
          <a:xfrm flipV="1">
            <a:off x="3215318" y="3962126"/>
            <a:ext cx="300360" cy="374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>
            <a:stCxn id="38" idx="0"/>
          </p:cNvCxnSpPr>
          <p:nvPr/>
        </p:nvCxnSpPr>
        <p:spPr>
          <a:xfrm flipH="1" flipV="1">
            <a:off x="4355976" y="3923476"/>
            <a:ext cx="633814" cy="579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>
            <a:stCxn id="39" idx="0"/>
          </p:cNvCxnSpPr>
          <p:nvPr/>
        </p:nvCxnSpPr>
        <p:spPr>
          <a:xfrm flipH="1" flipV="1">
            <a:off x="5695612" y="3495758"/>
            <a:ext cx="705822" cy="269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>
            <a:stCxn id="37" idx="2"/>
          </p:cNvCxnSpPr>
          <p:nvPr/>
        </p:nvCxnSpPr>
        <p:spPr>
          <a:xfrm flipH="1">
            <a:off x="2987824" y="2937848"/>
            <a:ext cx="878354" cy="425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 flipH="1">
            <a:off x="2564458" y="2164278"/>
            <a:ext cx="423367" cy="620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>
            <a:stCxn id="36" idx="2"/>
          </p:cNvCxnSpPr>
          <p:nvPr/>
        </p:nvCxnSpPr>
        <p:spPr>
          <a:xfrm>
            <a:off x="1019680" y="2813457"/>
            <a:ext cx="282847" cy="682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Documents and Settings\krivankova.UNBCHEM\Local Settings\Temporary Internet Files\Content.IE5\2KCXME00\MP90041405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10" y="705413"/>
            <a:ext cx="1986925" cy="132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>
            <a:off x="1633786" y="1182637"/>
            <a:ext cx="1872208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ŽRALOCI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6588224" y="818406"/>
            <a:ext cx="1872208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REJNOCI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565501" y="2283718"/>
            <a:ext cx="1527234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ploštělé tělo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524328" y="2190006"/>
            <a:ext cx="1527234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ijí na dně moří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060990" y="3036379"/>
            <a:ext cx="1527234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cas s bičovitým výběžkem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7299498" y="2999327"/>
            <a:ext cx="1527234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ploutve srůstají v lem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436096" y="3797796"/>
            <a:ext cx="1743264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zástupci:</a:t>
            </a: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ejnok manta</a:t>
            </a: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arejnok elektrický</a:t>
            </a: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rnucha obecná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45717" y="2097037"/>
            <a:ext cx="1527234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álcovité tělo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2850074" y="2441054"/>
            <a:ext cx="1527234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ysoká hřbetní ploutev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2900536"/>
            <a:ext cx="1728192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uby ve více řadách, nahrazují se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2987824" y="3227927"/>
            <a:ext cx="1527234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predátoři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1460590" y="3715891"/>
            <a:ext cx="1527234" cy="10999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ástupci:</a:t>
            </a: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ralok modravý</a:t>
            </a: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ralok bílý</a:t>
            </a: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ralok kladivoun</a:t>
            </a: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ralok obrovský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9" descr="zr0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6" y="1104618"/>
            <a:ext cx="1074264" cy="6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Přímá spojnice se šipkou 19"/>
          <p:cNvCxnSpPr>
            <a:stCxn id="3" idx="4"/>
            <a:endCxn id="13" idx="3"/>
          </p:cNvCxnSpPr>
          <p:nvPr/>
        </p:nvCxnSpPr>
        <p:spPr>
          <a:xfrm flipH="1">
            <a:off x="1772951" y="2097037"/>
            <a:ext cx="796939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3" idx="4"/>
            <a:endCxn id="16" idx="0"/>
          </p:cNvCxnSpPr>
          <p:nvPr/>
        </p:nvCxnSpPr>
        <p:spPr>
          <a:xfrm flipH="1">
            <a:off x="1475656" y="2097037"/>
            <a:ext cx="1094234" cy="803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3" idx="4"/>
            <a:endCxn id="14" idx="0"/>
          </p:cNvCxnSpPr>
          <p:nvPr/>
        </p:nvCxnSpPr>
        <p:spPr>
          <a:xfrm>
            <a:off x="2569890" y="2097037"/>
            <a:ext cx="1043801" cy="344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3" idx="4"/>
            <a:endCxn id="17" idx="1"/>
          </p:cNvCxnSpPr>
          <p:nvPr/>
        </p:nvCxnSpPr>
        <p:spPr>
          <a:xfrm>
            <a:off x="2569890" y="2097037"/>
            <a:ext cx="417934" cy="1359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3" idx="4"/>
            <a:endCxn id="18" idx="0"/>
          </p:cNvCxnSpPr>
          <p:nvPr/>
        </p:nvCxnSpPr>
        <p:spPr>
          <a:xfrm flipH="1">
            <a:off x="2224207" y="2097037"/>
            <a:ext cx="345683" cy="16188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>
            <a:stCxn id="7" idx="4"/>
            <a:endCxn id="4" idx="0"/>
          </p:cNvCxnSpPr>
          <p:nvPr/>
        </p:nvCxnSpPr>
        <p:spPr>
          <a:xfrm flipH="1">
            <a:off x="5329118" y="1732806"/>
            <a:ext cx="2195210" cy="550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>
            <a:stCxn id="7" idx="4"/>
            <a:endCxn id="10" idx="0"/>
          </p:cNvCxnSpPr>
          <p:nvPr/>
        </p:nvCxnSpPr>
        <p:spPr>
          <a:xfrm flipH="1">
            <a:off x="5824607" y="1732806"/>
            <a:ext cx="1699721" cy="13035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>
            <a:stCxn id="7" idx="4"/>
            <a:endCxn id="12" idx="0"/>
          </p:cNvCxnSpPr>
          <p:nvPr/>
        </p:nvCxnSpPr>
        <p:spPr>
          <a:xfrm flipH="1">
            <a:off x="6307728" y="1732806"/>
            <a:ext cx="1216600" cy="2064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>
            <a:stCxn id="7" idx="4"/>
            <a:endCxn id="9" idx="0"/>
          </p:cNvCxnSpPr>
          <p:nvPr/>
        </p:nvCxnSpPr>
        <p:spPr>
          <a:xfrm>
            <a:off x="7524328" y="1732806"/>
            <a:ext cx="763617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>
            <a:stCxn id="7" idx="4"/>
            <a:endCxn id="11" idx="1"/>
          </p:cNvCxnSpPr>
          <p:nvPr/>
        </p:nvCxnSpPr>
        <p:spPr>
          <a:xfrm flipH="1">
            <a:off x="7299498" y="1732806"/>
            <a:ext cx="224830" cy="1495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074" name="Picture 2" descr="C:\Documents and Settings\krivankova.UNBCHEM\Local Settings\Temporary Internet Files\Content.IE5\DO68RGW8\MP90040745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6" y="3602922"/>
            <a:ext cx="941907" cy="141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iolib.cz/IMG/THN/_116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90451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1.gstatic.com/images?q=tbn:ANd9GcT_Bi6CwK0fS7Vadyoemw6-JcV--9pbQx5agLg5-Tbau3vFSd7Q1Q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t="18375" b="17734"/>
          <a:stretch/>
        </p:blipFill>
        <p:spPr bwMode="auto">
          <a:xfrm>
            <a:off x="7411913" y="3860777"/>
            <a:ext cx="1630264" cy="87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krivankova.UNBCHEM\Local Settings\Temporary Internet Files\Content.IE5\2KCXME00\MM90004657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8" y="1294457"/>
            <a:ext cx="14573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oo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1408" y="3219822"/>
            <a:ext cx="1885950" cy="1547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File:Tiger shark tee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19382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ný popisek 2"/>
          <p:cNvSpPr/>
          <p:nvPr/>
        </p:nvSpPr>
        <p:spPr>
          <a:xfrm>
            <a:off x="6516216" y="603176"/>
            <a:ext cx="2448272" cy="1248494"/>
          </a:xfrm>
          <a:prstGeom prst="wedgeEllipseCallout">
            <a:avLst>
              <a:gd name="adj1" fmla="val -61294"/>
              <a:gd name="adj2" fmla="val 3122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Žralokům naroste desetitisíce zubů během života!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1657263" y="1196826"/>
            <a:ext cx="2448272" cy="960462"/>
          </a:xfrm>
          <a:prstGeom prst="wedgeEllipseCallout">
            <a:avLst>
              <a:gd name="adj1" fmla="val -50790"/>
              <a:gd name="adj2" fmla="val 7561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Co je hlavní potravou žraloků?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krivankova.UNBCHEM\Local Settings\Temporary Internet Files\Content.IE5\DO68RGW8\MC90001918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3" y="1948239"/>
            <a:ext cx="1479344" cy="103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ORXYJLS3\MC90005722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3135">
            <a:off x="2451452" y="4143265"/>
            <a:ext cx="1765706" cy="85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ORXYJLS3\MC90032649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2573"/>
            <a:ext cx="1326183" cy="98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DO68RGW8\MC90003636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83" y="4442611"/>
            <a:ext cx="1240359" cy="52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2KCXME00\MC90033233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4" y="2564892"/>
            <a:ext cx="1344619" cy="84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rivankova.UNBCHEM\Local Settings\Temporary Internet Files\Content.IE5\2KCXME00\MC90011135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39" y="2904780"/>
            <a:ext cx="1549519" cy="10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ný popisek 14"/>
          <p:cNvSpPr/>
          <p:nvPr/>
        </p:nvSpPr>
        <p:spPr>
          <a:xfrm>
            <a:off x="5184068" y="4083658"/>
            <a:ext cx="2023120" cy="771307"/>
          </a:xfrm>
          <a:prstGeom prst="wedgeEllipseCallout">
            <a:avLst>
              <a:gd name="adj1" fmla="val 45001"/>
              <a:gd name="adj2" fmla="val -13025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Čím je kryto tělo paryb?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divokazvirata.eblog.cz/wp-content/uploads/eblog.cz/divokazvirata/sc-placoid.gif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9" b="100000" l="0" r="100000">
                        <a14:foregroundMark x1="31560" y1="41341" x2="42199" y2="41341"/>
                        <a14:foregroundMark x1="41135" y1="17318" x2="54255" y2="17318"/>
                        <a14:foregroundMark x1="64184" y1="16760" x2="77305" y2="16760"/>
                        <a14:foregroundMark x1="52128" y1="39106" x2="68440" y2="39665"/>
                        <a14:foregroundMark x1="76241" y1="37989" x2="89716" y2="37989"/>
                        <a14:foregroundMark x1="42199" y1="61453" x2="57447" y2="61453"/>
                        <a14:foregroundMark x1="65248" y1="61453" x2="81915" y2="60335"/>
                        <a14:foregroundMark x1="53901" y1="82682" x2="69149" y2="82123"/>
                        <a14:foregroundMark x1="77660" y1="82123" x2="92199" y2="82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3253333"/>
            <a:ext cx="1728192" cy="10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álný popisek 16"/>
          <p:cNvSpPr/>
          <p:nvPr/>
        </p:nvSpPr>
        <p:spPr>
          <a:xfrm>
            <a:off x="3959932" y="2244318"/>
            <a:ext cx="2448272" cy="937681"/>
          </a:xfrm>
          <a:prstGeom prst="wedgeEllipseCallout">
            <a:avLst>
              <a:gd name="adj1" fmla="val 74873"/>
              <a:gd name="adj2" fmla="val 3614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lakoidní šupiny – destičky v kůži s trnem 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data:image/jpg;base64,/9j/4AAQSkZJRgABAQAAAQABAAD/2wCEAAkGBhMSEBUTExIWFRQUFxsaGBcYGCEYGBwhIBwaICAcIh4ZJCogIR0mHx0cIDEgIycpLiwuGx4xNTAqOCYrLCoBCQoKDgwNEA8PFSkYFBgpKSkpKSkpKSkpKSkpKSkpKSkpKSkpKSkpKSkpKSkpKSkpKSkpKSkpKSkpKSkpKSkpKf/AABEIAGoAlgMBIgACEQEDEQH/xAAcAAACAgMBAQAAAAAAAAAAAAAEBgMFAAIHAQj/xAA7EAACAQIFAwMDAgMHAwUBAAABAhEDIQAEEjFBBSJRBmFxEzKBQpEjUqEHFDNiscHwktHxRHJzsuEW/8QAFgEBAQEAAAAAAAAAAAAAAAAAAAEC/8QAFxEBAQEBAAAAAAAAAAAAAAAAABEBIf/aAAwDAQACEQMRAD8A3p0rEMNJMwAd+QQP5htG3zgKvly4DBGVgoBG4CnVBgzInaYuT8GxfLkQrEJJUzqLar24mZ82/bEWZQRDaiWkKzPE3sukX5MeTAMTgBumencvK1azNUK6YSiukSLGah0/sCOb4cKPW0gRllFrfUeyj9NgD+wP5xzutlT3jfSZ1U7EC9jpItsQfbFU3U6tIwKoMH9RjtEH9W55g+PfAdbf1ZpMtUy6kcrSLR5Gp3gT7Yhf1cWMfVrNAkimEUfmBNscp6d6hzNQtT/uociRKApcxFmOn4Ag4bB3qVTUKlpldpE+bm3+uAt8114MCxp1GmNOty8Ei8/pkRwMBZf1FUdDTBKoJAMAhvMBdNxO484HHTwymZM3IgjYxsL6rxtjahkXZDTghh9sD9N42/aPjACZvPlgXcM1RYDKTIa/jyY+MR1cz3apYLMQhgxzcfZedvODNQWwW53ZmiN7SBBvI/P7w0stKkiDsVPAsZjbkYBg6N60pafo5cpQ0g6U0ql9hLMTPzMnB69adgzNVLDzqIA2naAL+b/GOZ5rpBaATKlubDb2vIGMo+q2yfa+qoD+hiQ+kgiBeyx78gYDpuVz/wBJJABaZLt3MedzxGMfrLs6gc3kE7W/G53wu9M9VZWpTU02I2Eal1qdM6WDkEkkaQwtJGL+j08aVZQSD+trSszwbeOOb4LwHnurvLalYoJWSbAwAV1b7S35HtgSoWeIIMSJ5MTA7Tb3Pti0GRFxMKQxkm199zvAHnaMa1enMBJAZVO4EMY4sNo9+P2LC+aI1ElXMdpJOqTzafxscB5ukhUDURFtxpHube/9MXWboBTZoEE9ywI9p/BvtOKrNAOotO0neQOY8W8XkYEL56lXy9Rv7vXamTuATB9zuCfexxmJsxTEnU2lA1mL/TE3ESOTBMf5T7YzAdGzVSkR2o4nUTC6jexvfbiB+cVebr0zSOhgrdl3W5ggbzExHJ2vhLqZre5UKsCbf7mGI98A5jqsWteJubj99vfzgybepZ7Lx3FXkiTo0kAAEFSWPbufEG1sUfS6NPOVniTTRJm1zIhSV23NlM2F8BZPoeZzMERSUWBaTM/yxJ2G5MXw65DpNPLgqiEmBLHuL+8+bmOL4ArL0giBEVVCfaANSgCYME2JH+k4CoZWnXzNIUqQD04+rUuq6BvtYWO1wTH4nej2hgpJC7Hc+efk/tgTMZBoBU6WO0EAx4Pm3/OcBeVq1JSAYIFgy9zKZkbdvt93yTiBMzQdCYqzMAlgpBmA1rj5/qMLeYy+ZSW+s2mTJkGIuTttY4gOezupIrCDAjSumZkW8mRLRzgGWtmqZZmhtNMkOGAUMIuQumTE+RcYhzHLDUHcdg0kI0Ta51CBxaYJmCBhbT1Fnad5pawbzSUtpMEzy1zP4GAOpdVzVZQorBdRAKqugrqeG22uQTDTxtGC1Zeo+tUKMrZ6mkrEg3ESzE/av6REkgsbYTcr0XN512qLTLzcuexNjABaBEcDHTug/wBnFKkNWhc01zrcdtv5RcCYnU028YZW6SCAGcgrYD6pAAi1kkqB7xbBHI8v/Z7mFYMtenrEMNGospnyAIIPj2OG3pXXamUDfXLVahmW0SsapIZZE3/WJPkb4aKL0lMOSrkMNIVUZrzOszPEWvO04icK1IdkEs2ohNbTxJidiBt+MFg/K9ZFRaZRUcMLw5gzcroEw0nYge2Ns1WVtP8ACB1XAQvBMCRCtAIMb3+ML+e9LprV0BBbSQRa+wsYM77X3xLQ6M4JFKtXVqZVgrsyjYhl/i/pbYEBh3fgRRWdzIID6tQNNm2DBft7TFlIPmT904WM5n6NMt9Vgsau0TqMgW8ft5xP1Tp3UN6eeJpgvrCqqMoXuYDtGpxvb+Un4n6J/ZpQzR11c3Xq8d5AgcXEn8YDnGfqVcyxZaTsgsoVCyr+wjVyTucZjuaei1oU1TLZhaSrw0je5hlIMm03MwNox5ipXGUb6j6FIZ2sEmBxuSQBFzv+b4fehf2fUwNVauj1TcoCfprHANtRNjOw4nfCnmKlMOXSkoiCBpgm+x8H3U8YnyfqVwTTOhSBMlVnfywub7+3OCOoUOiD6oVxqUKYcTG86SSSeBFo3wXU9Pg2BgRY2P8AT4GOeZTrenanSaSWMouonxtY24xLU67TPd9FA1+0i/4IPPj2wD6fTp4qAbfpF/xjG6BufpzYiQw1AEXuQLn5wg0+vJuaYmJiWEXvBmw9sS1et6+1Qwgz2MTN7SDxb5wDdW9MWVRTYrcETKibzJJJg2I8RgJ/T7am7dREHfXG4g/gTEYV6fqF1EgltV+5mmY8Hk+IwLnPUtUSSSNQG1RjIEmDeL6j8YCwzfpypEhDbtkMGIMn8GAAQD+cLdbLfxdFzqMMhG2xJtbYkifHgziDqXqeu5/xKhNzALNb3AO0XnDT6G9OtSVq1XuatTjQYMSZANv1AKSZke+AbnpkFdBCUheCYnUZsuxJmdvHziHNUdRB7iwJ+2SYI2kkbC/zjymoqwGCgrpLAWIJkAkm7RtNojG+XoqP/UwVEkVI0kajEmot49j43wVo9G1PUxMkHuQEyNyRc6pESCI1A7DEwUrUCqaahrEFtDncraZ3tsDcnjBAy1SNSOrltyYIPhQYsNzqAt74jq0amgsEVWEGGIYFv2EgiRJvHviDzL9NIgMqVri5Hcvcf1vMwYjkRgivkrmmSnfqZZY/UBmRp3JFyeIPzj0KjD6ZotpeTpjt2mT4sN4sfnE1JGBFKFqKiA6g01ZHaA0k3j9Vr+MTVVPVabamBKq7FDYspcKR3EiAWE2Hxxig6f1R6NZmptqXVDAyCQANwT9wB2uLCMX+foak7SKTISAoOog90XbdSBO35wEVpMs/TKlgGJdoEjgDgi3/AAYC2ynqdqkAJfSCZiL8CY/55xmKPIoFZqbFQAAVJ7QR4kmJBmRMmRjMKkJaUCUYqNtXyNyOR/y3zW18gdtJ41XkN4P7/wDjDPWpwdICr/KNQ1CRHnef9d/NbnaVpKqP5dLQkgnk+/JvvjSKPp+aemQGH1EDdywBvaxPgn2t8YYErK6B1IMiCAZINpBnkExePzhdzyUwNgSGH67X4EAgfvwMEdEFRK71Bl3P1AZim2me1hDbCxJ+BgLhNRAEWA2nebyOf3xh1RBAHaYHHJ5Pg7YLTrKCFqI+XI/Uykgk3Jkxb99pxJ/cke6lnQm4WJYGRYxYQdwMBS5jMEtppgsWbtWAT7naNwNoiOcWFL0XXqdrlaa7AEaqhEC2hLnfckbb4uOhdaShIo06Os2J0mpUj3LEGI8AC2L5fWFQj/H02sRSX/fAAdL9DU6EOlOoXiNUSzbGNKwqj2JO2G/JdBb6YBQiTqjYj2MEib7jCsfUtUiP72VgbCEMjjtBAxovqJQBqfMNxJqT8faIjbnAPGX6U6CD9MCDAAI+LyZFr/0jHqdNBWKro/kKNI4PJJsZO/4xy7M9V1uCDUCkNYsSeTzYSYX2xGufYg6leSNKgmD4txO45+fAdLfJ5cOSXRCAASKkSJ2IU7CMQV69AJpTMqG2UmWJPHdcxfi/vjnGXqG6kfcZJgTsNgbi8WvcHE7539KQBq+0WmObf1/bxguOg0+oZbTT+rUFSog+8ggneW/Mf1GBOqZigxUUwAQdQNMcg/buogg33B5GEzKDuI3+6IaINgdrhrfG2Cs1mtITSGvCu8Syj/3RJgx7YirfMdVaAutS4KhmFIgESTpMGJggfaI3uMC1uo01p90MV/UylgAdrWJBnx42xVHOFzEBaYJDRYEFSQVvMje1re+Ia6KiAJfTYEme2dpF7G/m2JAfmqrND06jLaO1WUm7E37pG3xNiJjHuE/1FnzTCJrht7AGAZ2vtbm9hj3CBgqetWrsKSUFaoJICnTpAM89se5PGBx00VQXqsqclVIYwf8AMwMQf1CBbCF04VKlZadIlG1bzt/1RsLxzGOlaPtLQWEAta5AsxMmRM9vHjGmWuXTK0VFRKCxfubS0CRe57SL/Pzg1s+kkLqLrLBSxaR2g3MCLW4kn3wCSq6iEDQNwRePb4JH4G2Iak6QwbSWv3eDshvtBmx/OAlr5pIb+JpDOjaSp0C11WbLa+oE+/jFR1fpCKxNJtOkXCkBWtOoBRAtY2gsvBbEgICzKhmE1KciDtPbz4H5xoi1K7MlAEqJEtCmmQRcs9gBE6ZMwInAL6Z2qzgUQTUm2kS889sTpjeTa+GzLZKp9INWq0wRcqAZEn/pjxt+MWXTfTYp1DUKoKjgFnWwPaBb+WfuIiJte2N8xRBLIVBAEkG9okkk/gQcBR5bMK1gwLATHm4AMHn98FtQEFoPBIBtuL+PN8VXVOnmkQ9MAOgOm0xN4IE+TFrWvi16N1b6n8L7XPBAJHOoHZgSII3vtNyEbUKkrAIEGxsRYjccSeMbvk5BBabSZHcJJ3iQB/W+D1pjQtlOrliRq9xAjiIsNsbsCTEaflTxPyGt4ODQCjlx9TtYiVO1/wCW3ttPNxifL0CG0mQVvJMmGBEbDng+3jBYpmynTptB2O4i3F4vzfG/0CKa/wAOQbbwLnybx7zzgBxl7PTMktDDSIgfPBMQTzM+cT5VITuVIHbpAkE7Ta88fjG2XyJFIi8kSGG4PjyY97QBOMy9FdKNpIBeSXmDBIPBuSMRQdUgfbEAEWgA78+bc/tjMx2rqP205MxtA8mxifnBVSoWp1LWAHaojVv3KPJ45tG9sJ/qjqOkDLj7gIb4gED3JJM/GJiaWc7nWqVnqWGo7bgDgYzG+XzGk2ZktvMH4t++PcaZN/Q+jrQRjUaWPaWK3HFjwJMzP/bFsWgjXDAqYAHcDF7cz53384vV6flAhH95AAmWpoX38GCBv/2xrqoA6VzLfUAgaqDOxIuZkbxePzJwFPQhkZVbTIbSrAAmNvxINgRucQdTqhqbAPTOqIB3jttAuTbiRfF5mM9lSsqxOkSW0H7tt3ACn5nfFZ1KhTqoGNWmFA+4I4Emxix8fzWwAnT+hPmWLMVpoZCw4FQz/l2UFSZJNuAbYc8j6bKXT6SjdQpG/sx/fb3xzitmmpBYZnSBYxMWnSzG8n9JX4xbZLq7KgISm+qx1J9xEAiNwQbcYDoNLoRYw0yBMhgVidgwvPNxiLN+kHcGGKXkaTzO4O21riMJdL1AkAtRogxsqkTxuDMWIj2xu/VqTC6km2kCo3ttqO3B/wDGAv8AM+k3LshpjQVMEm3EQYtEEQTPOE7rfourl6iVjTDrTgkUyQeZgci4Pix8zg89aF5Qhr2Z2ZTHP3fdvBHm4xFmuvllJ0wpj7m1R8QQ0e0YAz+9tqKhqbCQQIJ1hr2MixClgQY/2LTPJAKKxNmIMKBBuCYt+3GEen1L6RLKZt9pHbckDtEAcx4O2JKfrLSe+j/DKxqSUNuYeSb33iwwWno9Roim8URAAElxsRzAvAuMaDNJTYFC1gAqFndWEWhBAiTv5ws5T1BlapUDsi16ZKkiN9LGbA3UWk42yvqbKdv1a6LoDAkanYqxLRAWbjTc7bYKZHz9MlCEQtUZVYKhsSDEw0dvcTfi2PUz7LKam0K8KVhmd5vFMKYFrM0wQcKDessjTUQ1SowmFFPSqz4ZiO8Se4ryfOKvqH9oVQoq5emKQQMv1J1VYYXOqwBYbmCfBXEiUyeoPVFPLUzOl6tZaisgJaLFUOqBBk3YW3C+cctq5xjULvyNuNoER4sME1ctWzEsEd9O7BSYHu220C52wRlfSmYZ9LhaXbILkibWiJ42uAcEr3pWYp6+9SwCmw+Vv8749w1em/QxDHW9MgrILt9PmIlhHBtjMUet1SrGt3diRGkkkCbkATF7TN/jA4rVCzXBLCII2jiTa9uMTVBGqONOMAijI3g/7YCOhTqKgAZVuSdKjm4gcmDycQV0kAaguk6do92iIm++18EUTv8A/Gf9se11ExHB/wDrgKuqxBOkaFE/bIN5gDa1iZnztiLpHXjQqFWAZahAhRBnYPqjVtNufPOCa7nRTubspPvcXxX9QUaJi/cJ5iNvjAPlbIDSCAWQhWUkTYiQLHftg3/VgWrTsAItaxtHt/p+MXuSUChllAhQhsNv8NTt8kn84rOoiAIt3Da2Aq6nbDyQYMKDe8Sb39r4Bz3UECSLgmDfaSA3sbGf2xL1O23+f/Q4D9P0VbNqGUMLGCJvpa98AGfqVPtouxA/lJWODPHzt741HSK8qXoVrDbQYIg8C9rSP646PnOV/STdeD/DTjbGlBQM3pAgFGJHBM7x5wVy/PVzSQgi5BGkroWGUg2tP42M4o3mW+cdwo5dXpsHVWC1lChgDAIaQJ2B5GOOddphcxUCgABzAAgfcfGCAVB9/wDk/wD7jrPpL+zOkaFOtX/iGsqsgE6FlQbgCSfm3tjm/SaStmaYIBBqAEESCPB9sfRPp9yaRJJJDkAm5ABsPj2w0VH/APJ0kXTTpQGgtTC6VMCL3AmOTONaXQwA0U7TEGLR7gxt/tbFzVE0Vc3cMQGN2j6gtO8Yp8hWY1aksf8ADbn4xhobR6WrdoRGQbMQC3xMGQP9cZgDK5l9D97f4nk+Djz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data:image/jpg;base64,/9j/4AAQSkZJRgABAQAAAQABAAD/2wCEAAkGBhMSEBUTExIWFRQUFxsaGBcYGCEYGBwhIBwaICAcIh4ZJCogIR0mHx0cIDEgIycpLiwuGx4xNTAqOCYrLCoBCQoKDgwNEA8PFSkYFBgpKSkpKSkpKSkpKSkpKSkpKSkpKSkpKSkpKSkpKSkpKSkpKSkpKSkpKSkpKSkpKSkpKf/AABEIAGoAlgMBIgACEQEDEQH/xAAcAAACAgMBAQAAAAAAAAAAAAAEBgMFAAIHAQj/xAA7EAACAQIFAwMDAgMHAwUBAAABAhEDIQAEEjFBBSJRBmFxEzKBQpEjUqEHFDNiscHwktHxRHJzsuEW/8QAFgEBAQEAAAAAAAAAAAAAAAAAAAEC/8QAFxEBAQEBAAAAAAAAAAAAAAAAABEBIf/aAAwDAQACEQMRAD8A3p0rEMNJMwAd+QQP5htG3zgKvly4DBGVgoBG4CnVBgzInaYuT8GxfLkQrEJJUzqLar24mZ82/bEWZQRDaiWkKzPE3sukX5MeTAMTgBumencvK1azNUK6YSiukSLGah0/sCOb4cKPW0gRllFrfUeyj9NgD+wP5xzutlT3jfSZ1U7EC9jpItsQfbFU3U6tIwKoMH9RjtEH9W55g+PfAdbf1ZpMtUy6kcrSLR5Gp3gT7Yhf1cWMfVrNAkimEUfmBNscp6d6hzNQtT/uociRKApcxFmOn4Ag4bB3qVTUKlpldpE+bm3+uAt8114MCxp1GmNOty8Ei8/pkRwMBZf1FUdDTBKoJAMAhvMBdNxO484HHTwymZM3IgjYxsL6rxtjahkXZDTghh9sD9N42/aPjACZvPlgXcM1RYDKTIa/jyY+MR1cz3apYLMQhgxzcfZedvODNQWwW53ZmiN7SBBvI/P7w0stKkiDsVPAsZjbkYBg6N60pafo5cpQ0g6U0ql9hLMTPzMnB69adgzNVLDzqIA2naAL+b/GOZ5rpBaATKlubDb2vIGMo+q2yfa+qoD+hiQ+kgiBeyx78gYDpuVz/wBJJABaZLt3MedzxGMfrLs6gc3kE7W/G53wu9M9VZWpTU02I2Eal1qdM6WDkEkkaQwtJGL+j08aVZQSD+trSszwbeOOb4LwHnurvLalYoJWSbAwAV1b7S35HtgSoWeIIMSJ5MTA7Tb3Pti0GRFxMKQxkm199zvAHnaMa1enMBJAZVO4EMY4sNo9+P2LC+aI1ElXMdpJOqTzafxscB5ukhUDURFtxpHube/9MXWboBTZoEE9ywI9p/BvtOKrNAOotO0neQOY8W8XkYEL56lXy9Rv7vXamTuATB9zuCfexxmJsxTEnU2lA1mL/TE3ESOTBMf5T7YzAdGzVSkR2o4nUTC6jexvfbiB+cVebr0zSOhgrdl3W5ggbzExHJ2vhLqZre5UKsCbf7mGI98A5jqsWteJubj99vfzgybepZ7Lx3FXkiTo0kAAEFSWPbufEG1sUfS6NPOVniTTRJm1zIhSV23NlM2F8BZPoeZzMERSUWBaTM/yxJ2G5MXw65DpNPLgqiEmBLHuL+8+bmOL4ArL0giBEVVCfaANSgCYME2JH+k4CoZWnXzNIUqQD04+rUuq6BvtYWO1wTH4nej2hgpJC7Hc+efk/tgTMZBoBU6WO0EAx4Pm3/OcBeVq1JSAYIFgy9zKZkbdvt93yTiBMzQdCYqzMAlgpBmA1rj5/qMLeYy+ZSW+s2mTJkGIuTttY4gOezupIrCDAjSumZkW8mRLRzgGWtmqZZmhtNMkOGAUMIuQumTE+RcYhzHLDUHcdg0kI0Ta51CBxaYJmCBhbT1Fnad5pawbzSUtpMEzy1zP4GAOpdVzVZQorBdRAKqugrqeG22uQTDTxtGC1Zeo+tUKMrZ6mkrEg3ESzE/av6REkgsbYTcr0XN512qLTLzcuexNjABaBEcDHTug/wBnFKkNWhc01zrcdtv5RcCYnU028YZW6SCAGcgrYD6pAAi1kkqB7xbBHI8v/Z7mFYMtenrEMNGospnyAIIPj2OG3pXXamUDfXLVahmW0SsapIZZE3/WJPkb4aKL0lMOSrkMNIVUZrzOszPEWvO04icK1IdkEs2ohNbTxJidiBt+MFg/K9ZFRaZRUcMLw5gzcroEw0nYge2Ns1WVtP8ACB1XAQvBMCRCtAIMb3+ML+e9LprV0BBbSQRa+wsYM77X3xLQ6M4JFKtXVqZVgrsyjYhl/i/pbYEBh3fgRRWdzIID6tQNNm2DBft7TFlIPmT904WM5n6NMt9Vgsau0TqMgW8ft5xP1Tp3UN6eeJpgvrCqqMoXuYDtGpxvb+Un4n6J/ZpQzR11c3Xq8d5AgcXEn8YDnGfqVcyxZaTsgsoVCyr+wjVyTucZjuaei1oU1TLZhaSrw0je5hlIMm03MwNox5ipXGUb6j6FIZ2sEmBxuSQBFzv+b4fehf2fUwNVauj1TcoCfprHANtRNjOw4nfCnmKlMOXSkoiCBpgm+x8H3U8YnyfqVwTTOhSBMlVnfywub7+3OCOoUOiD6oVxqUKYcTG86SSSeBFo3wXU9Pg2BgRY2P8AT4GOeZTrenanSaSWMouonxtY24xLU67TPd9FA1+0i/4IPPj2wD6fTp4qAbfpF/xjG6BufpzYiQw1AEXuQLn5wg0+vJuaYmJiWEXvBmw9sS1et6+1Qwgz2MTN7SDxb5wDdW9MWVRTYrcETKibzJJJg2I8RgJ/T7am7dREHfXG4g/gTEYV6fqF1EgltV+5mmY8Hk+IwLnPUtUSSSNQG1RjIEmDeL6j8YCwzfpypEhDbtkMGIMn8GAAQD+cLdbLfxdFzqMMhG2xJtbYkifHgziDqXqeu5/xKhNzALNb3AO0XnDT6G9OtSVq1XuatTjQYMSZANv1AKSZke+AbnpkFdBCUheCYnUZsuxJmdvHziHNUdRB7iwJ+2SYI2kkbC/zjymoqwGCgrpLAWIJkAkm7RtNojG+XoqP/UwVEkVI0kajEmot49j43wVo9G1PUxMkHuQEyNyRc6pESCI1A7DEwUrUCqaahrEFtDncraZ3tsDcnjBAy1SNSOrltyYIPhQYsNzqAt74jq0amgsEVWEGGIYFv2EgiRJvHviDzL9NIgMqVri5Hcvcf1vMwYjkRgivkrmmSnfqZZY/UBmRp3JFyeIPzj0KjD6ZotpeTpjt2mT4sN4sfnE1JGBFKFqKiA6g01ZHaA0k3j9Vr+MTVVPVabamBKq7FDYspcKR3EiAWE2Hxxig6f1R6NZmptqXVDAyCQANwT9wB2uLCMX+foak7SKTISAoOog90XbdSBO35wEVpMs/TKlgGJdoEjgDgi3/AAYC2ynqdqkAJfSCZiL8CY/55xmKPIoFZqbFQAAVJ7QR4kmJBmRMmRjMKkJaUCUYqNtXyNyOR/y3zW18gdtJ41XkN4P7/wDjDPWpwdICr/KNQ1CRHnef9d/NbnaVpKqP5dLQkgnk+/JvvjSKPp+aemQGH1EDdywBvaxPgn2t8YYErK6B1IMiCAZINpBnkExePzhdzyUwNgSGH67X4EAgfvwMEdEFRK71Bl3P1AZim2me1hDbCxJ+BgLhNRAEWA2nebyOf3xh1RBAHaYHHJ5Pg7YLTrKCFqI+XI/Uykgk3Jkxb99pxJ/cke6lnQm4WJYGRYxYQdwMBS5jMEtppgsWbtWAT7naNwNoiOcWFL0XXqdrlaa7AEaqhEC2hLnfckbb4uOhdaShIo06Os2J0mpUj3LEGI8AC2L5fWFQj/H02sRSX/fAAdL9DU6EOlOoXiNUSzbGNKwqj2JO2G/JdBb6YBQiTqjYj2MEib7jCsfUtUiP72VgbCEMjjtBAxovqJQBqfMNxJqT8faIjbnAPGX6U6CD9MCDAAI+LyZFr/0jHqdNBWKro/kKNI4PJJsZO/4xy7M9V1uCDUCkNYsSeTzYSYX2xGufYg6leSNKgmD4txO45+fAdLfJ5cOSXRCAASKkSJ2IU7CMQV69AJpTMqG2UmWJPHdcxfi/vjnGXqG6kfcZJgTsNgbi8WvcHE7539KQBq+0WmObf1/bxguOg0+oZbTT+rUFSog+8ggneW/Mf1GBOqZigxUUwAQdQNMcg/buogg33B5GEzKDuI3+6IaINgdrhrfG2Cs1mtITSGvCu8Syj/3RJgx7YirfMdVaAutS4KhmFIgESTpMGJggfaI3uMC1uo01p90MV/UylgAdrWJBnx42xVHOFzEBaYJDRYEFSQVvMje1re+Ia6KiAJfTYEme2dpF7G/m2JAfmqrND06jLaO1WUm7E37pG3xNiJjHuE/1FnzTCJrht7AGAZ2vtbm9hj3CBgqetWrsKSUFaoJICnTpAM89se5PGBx00VQXqsqclVIYwf8AMwMQf1CBbCF04VKlZadIlG1bzt/1RsLxzGOlaPtLQWEAta5AsxMmRM9vHjGmWuXTK0VFRKCxfubS0CRe57SL/Pzg1s+kkLqLrLBSxaR2g3MCLW4kn3wCSq6iEDQNwRePb4JH4G2Iak6QwbSWv3eDshvtBmx/OAlr5pIb+JpDOjaSp0C11WbLa+oE+/jFR1fpCKxNJtOkXCkBWtOoBRAtY2gsvBbEgICzKhmE1KciDtPbz4H5xoi1K7MlAEqJEtCmmQRcs9gBE6ZMwInAL6Z2qzgUQTUm2kS889sTpjeTa+GzLZKp9INWq0wRcqAZEn/pjxt+MWXTfTYp1DUKoKjgFnWwPaBb+WfuIiJte2N8xRBLIVBAEkG9okkk/gQcBR5bMK1gwLATHm4AMHn98FtQEFoPBIBtuL+PN8VXVOnmkQ9MAOgOm0xN4IE+TFrWvi16N1b6n8L7XPBAJHOoHZgSII3vtNyEbUKkrAIEGxsRYjccSeMbvk5BBabSZHcJJ3iQB/W+D1pjQtlOrliRq9xAjiIsNsbsCTEaflTxPyGt4ODQCjlx9TtYiVO1/wCW3ttPNxifL0CG0mQVvJMmGBEbDng+3jBYpmynTptB2O4i3F4vzfG/0CKa/wAOQbbwLnybx7zzgBxl7PTMktDDSIgfPBMQTzM+cT5VITuVIHbpAkE7Ta88fjG2XyJFIi8kSGG4PjyY97QBOMy9FdKNpIBeSXmDBIPBuSMRQdUgfbEAEWgA78+bc/tjMx2rqP205MxtA8mxifnBVSoWp1LWAHaojVv3KPJ45tG9sJ/qjqOkDLj7gIb4gED3JJM/GJiaWc7nWqVnqWGo7bgDgYzG+XzGk2ZktvMH4t++PcaZN/Q+jrQRjUaWPaWK3HFjwJMzP/bFsWgjXDAqYAHcDF7cz53384vV6flAhH95AAmWpoX38GCBv/2xrqoA6VzLfUAgaqDOxIuZkbxePzJwFPQhkZVbTIbSrAAmNvxINgRucQdTqhqbAPTOqIB3jttAuTbiRfF5mM9lSsqxOkSW0H7tt3ACn5nfFZ1KhTqoGNWmFA+4I4Emxix8fzWwAnT+hPmWLMVpoZCw4FQz/l2UFSZJNuAbYc8j6bKXT6SjdQpG/sx/fb3xzitmmpBYZnSBYxMWnSzG8n9JX4xbZLq7KgISm+qx1J9xEAiNwQbcYDoNLoRYw0yBMhgVidgwvPNxiLN+kHcGGKXkaTzO4O21riMJdL1AkAtRogxsqkTxuDMWIj2xu/VqTC6km2kCo3ttqO3B/wDGAv8AM+k3LshpjQVMEm3EQYtEEQTPOE7rfourl6iVjTDrTgkUyQeZgci4Pix8zg89aF5Qhr2Z2ZTHP3fdvBHm4xFmuvllJ0wpj7m1R8QQ0e0YAz+9tqKhqbCQQIJ1hr2MixClgQY/2LTPJAKKxNmIMKBBuCYt+3GEen1L6RLKZt9pHbckDtEAcx4O2JKfrLSe+j/DKxqSUNuYeSb33iwwWno9Roim8URAAElxsRzAvAuMaDNJTYFC1gAqFndWEWhBAiTv5ws5T1BlapUDsi16ZKkiN9LGbA3UWk42yvqbKdv1a6LoDAkanYqxLRAWbjTc7bYKZHz9MlCEQtUZVYKhsSDEw0dvcTfi2PUz7LKam0K8KVhmd5vFMKYFrM0wQcKDessjTUQ1SowmFFPSqz4ZiO8Se4ryfOKvqH9oVQoq5emKQQMv1J1VYYXOqwBYbmCfBXEiUyeoPVFPLUzOl6tZaisgJaLFUOqBBk3YW3C+cctq5xjULvyNuNoER4sME1ctWzEsEd9O7BSYHu220C52wRlfSmYZ9LhaXbILkibWiJ42uAcEr3pWYp6+9SwCmw+Vv8749w1em/QxDHW9MgrILt9PmIlhHBtjMUet1SrGt3diRGkkkCbkATF7TN/jA4rVCzXBLCII2jiTa9uMTVBGqONOMAijI3g/7YCOhTqKgAZVuSdKjm4gcmDycQV0kAaguk6do92iIm++18EUTv8A/Gf9se11ExHB/wDrgKuqxBOkaFE/bIN5gDa1iZnztiLpHXjQqFWAZahAhRBnYPqjVtNufPOCa7nRTubspPvcXxX9QUaJi/cJ5iNvjAPlbIDSCAWQhWUkTYiQLHftg3/VgWrTsAItaxtHt/p+MXuSUChllAhQhsNv8NTt8kn84rOoiAIt3Da2Aq6nbDyQYMKDe8Sb39r4Bz3UECSLgmDfaSA3sbGf2xL1O23+f/Q4D9P0VbNqGUMLGCJvpa98AGfqVPtouxA/lJWODPHzt741HSK8qXoVrDbQYIg8C9rSP646PnOV/STdeD/DTjbGlBQM3pAgFGJHBM7x5wVy/PVzSQgi5BGkroWGUg2tP42M4o3mW+cdwo5dXpsHVWC1lChgDAIaQJ2B5GOOddphcxUCgABzAAgfcfGCAVB9/wDk/wD7jrPpL+zOkaFOtX/iGsqsgE6FlQbgCSfm3tjm/SaStmaYIBBqAEESCPB9sfRPp9yaRJJJDkAm5ABsPj2w0VH/APJ0kXTTpQGgtTC6VMCL3AmOTONaXQwA0U7TEGLR7gxt/tbFzVE0Vc3cMQGN2j6gtO8Yp8hWY1aksf8ADbn4xhobR6WrdoRGQbMQC3xMGQP9cZgDK5l9D97f4nk+Djz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http://img.blesk.cz/static/old_abc/abctisk/45/3/911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88" y="2157288"/>
            <a:ext cx="17907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ný popisek 2"/>
          <p:cNvSpPr/>
          <p:nvPr/>
        </p:nvSpPr>
        <p:spPr>
          <a:xfrm>
            <a:off x="539552" y="3272401"/>
            <a:ext cx="2592313" cy="1026404"/>
          </a:xfrm>
          <a:prstGeom prst="wedgeEllipseCallout">
            <a:avLst>
              <a:gd name="adj1" fmla="val 68040"/>
              <a:gd name="adj2" fmla="val -12926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ladou vejce na dno a z nich se líhnou mláďata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lačítko akce: Video 3">
            <a:hlinkClick r:id="rId3" highlightClick="1"/>
          </p:cNvPr>
          <p:cNvSpPr/>
          <p:nvPr/>
        </p:nvSpPr>
        <p:spPr>
          <a:xfrm>
            <a:off x="4852900" y="784898"/>
            <a:ext cx="576064" cy="354332"/>
          </a:xfrm>
          <a:prstGeom prst="actionButtonMovi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lačítko akce: Video 4">
            <a:hlinkClick r:id="rId4" highlightClick="1"/>
          </p:cNvPr>
          <p:cNvSpPr/>
          <p:nvPr/>
        </p:nvSpPr>
        <p:spPr>
          <a:xfrm>
            <a:off x="251520" y="4443958"/>
            <a:ext cx="576064" cy="394344"/>
          </a:xfrm>
          <a:prstGeom prst="actionButtonMovi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3052700" y="1431624"/>
            <a:ext cx="2376264" cy="80123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ozmnožování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4528864" y="3272401"/>
            <a:ext cx="2304256" cy="1026404"/>
          </a:xfrm>
          <a:prstGeom prst="wedgeEllipseCallout">
            <a:avLst>
              <a:gd name="adj1" fmla="val -51009"/>
              <a:gd name="adj2" fmla="val -13390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láďata se rodí živá -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živorodí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5680992" y="831556"/>
            <a:ext cx="3283496" cy="1401302"/>
          </a:xfrm>
          <a:prstGeom prst="wedgeEllipseCallout">
            <a:avLst>
              <a:gd name="adj1" fmla="val -54121"/>
              <a:gd name="adj2" fmla="val 13254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itroděložní kanibalismus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nejsilnější jedinec v břiše matky sežere ostatní jedince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climategift.com/bamboo/wp-content/uploads/bamboo%20shark%20egg%20hatch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8" y="113923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g;base64,/9j/4AAQSkZJRgABAQAAAQABAAD/2wBDAAkGBwgHBgkIBwgKCgkLDRYPDQwMDRsUFRAWIB0iIiAdHx8kKDQsJCYxJx8fLT0tMTU3Ojo6Iys/RD84QzQ5Ojf/2wBDAQoKCg0MDRoPDxo3JR8lNzc3Nzc3Nzc3Nzc3Nzc3Nzc3Nzc3Nzc3Nzc3Nzc3Nzc3Nzc3Nzc3Nzc3Nzc3Nzc3Nzf/wAARCAEBAMQDASIAAhEBAxEB/8QAGwAAAQUBAQAAAAAAAAAAAAAABQACAwQGAQf/xAA/EAABAwMCBAQDBQcCBQUAAAABAgMRAAQhEjEFQVFhBhMicTKBkRQjQqGxFjNSwdHh8CRyFSU0ovE1Q1Nikv/EABgBAAMBAQAAAAAAAAAAAAAAAAABAgME/8QAIBEBAQEBAAMAAgMBAAAAAAAAAAERAhIhMQNBIlFhBP/aAAwDAQACEQMRAD8Ar8V8VXNu2wA3nSPxdqoN+Mrk7tfnQvxGP3PZKf0FDGMkSoAE79Ky6rOtX+2F1v5X51z9sLoGCyOvxUBUlGQlYWJgK5GodB1CQDO9R5UvbTo8YXJz5XtmpLfxfdFYISEkbSay0EHbG01xIIVAPPaKnypbXpHDfGSrghDiAlzl6sGj1txxSlxp3HWvI2pwUmINaHg/GVJWhu4PqGy+tLyrTnp6a1xJa4xTzfKBIAz70Ds3gpAWgggjeamS4pSoJ3qvKqsEvtrgKpz0E7Uxd+5pwn86TcYJTk9edO8lKj26UeVJSd4g8EKIRn3oc5xW4GVI35TRh611GqT1lkyDT2mEvcbfQkny8joapr8QXPNruPVVy9sVQSBChtQp21IgFJCgKm2g1/xBdDZvPvQ97xPeNn90PmYqe4ZgAEEDnNULi0k6Ymjyox39sbnm0J96Q8Y3XJqfnQm7sSk4EY5VRKdBgpJEYjlVzq1n1LGk/bK6H/tf91d/bK6/+L/urOBCCJ/Ou6EnrRtT5NF+2N1H7r/upftjdaT90PrWdLcnFcLZAM0/I/JT4nxe5fvFuOLVJ6GlQ+6H3yqVWbWeJAQpsAfhH6ChjCdyYB770V8RDU42dpAwNthQ5oRkbnrUdC1M2kgGAY5VIpsEyZGOldBjeBmk4oAgziKip01CAcGT0FWEpAEFIUZnNMRjO/WpUqBEbD2qaDiiU7AGueUZ3SD2rv3ZWFFJ0jcA04IbUB5awjlCzv8AOkMFuDcVdtFBt5Y0HYzt2Na2zum7haNCoM7V5+z5mrT5YHUnb61ds+J/Y4SgqOd9WPlRZjXjr9V6Q8pSQBM9xViycKoCv/NZG14s+EoWcp/hUMn50cseMW7ihqKUKHJWKflNXea0BTI2x2FVnGwTkZ7VZZuGXkgocSfY1LoSSDI96tGBDtsF6pEg9KG3PD0kRgxsa062RBmqi2AdxHSjBGMuLJSUSQI/iJ2qg9aRED6862ztsDIjc5xvQm7sileAS2YA07j3pYpkH7bWSAI50KvLIFIMZnl0rY3FgQs7Ge1DLi11YUIFTgYpTS2VnGJ2inIIUPTjtRq7s/UdQmDPvQh9hSF6kyI2q5WfXErkEnJpjno5SKc0sKMKACqVwmU45U8Zye8oDdEeeqlUdyPvlYpVfpr4xs/EH7xsRyH6UOaon4iEPI/zlQwLDbRWd6m/UX6Y+4t18NNj1DadiasjiVqxbwgFx+fVKYk9c7ChgeKWnUaRLmCrmBMmPeoVEgHO+T1p+LWcTBxriS3HIKkQRMpAgdqTF8hxS0vIQVA7pxigWojE89q4lR5DbrU+IvDTeZbqMJXB7muJT0UM9az4cIkHcmUk0Yt3C6wlajkz+tTecZ9TPafUo4KlEdBirFpK3glLUnnzMVU+eTv0ohwZX+vQYMGZipsLjr20ti2xpCfNWD/CrAqe4sQoTEKA+IVftkoWlMgER0q83ZsLQfSU90GKmc11bGX0vsGDqMcxVhPiC/sEBdu4HQkjU25kEe/Ki1xw1aEFYV5rf8UQpP8AUUJu7JKt0gmqywXKPcL8ZWV8mHm1MuJwtJzB/p3oyi7tn0fdPJV0zXl95YlCg43qSpOyk4Kfb+lS2XElIUlq5UEq2C4wr58jTl/tF5/p6I8CnUUz1yZ+lMWyXEyrII+tA7LiD4gebgd6MW14SkhWe9UgOdtC0ZGsoCfh6VTuLVK0BaYUI6VoFKbWCZE96HvW6wvzGlgJJyIxQesvdWSoJ0HSdtWKCXdppBkRW3Wlp1BBOknAkUDv7UJJ0gE0rDYu6tiBORHKoEuHToc//VaC7thsQJoS7bxMgY2pyosZe7EPq2pU+8EXCqVa+jbHxH/1A9/5UEujCEA5GTRXxE9pughQAEnJNBFrDitRMACBzpZ7Kc3yMAJ9ISTPbNPbti76spTG9Ss2inA3CZKyQEg5+fSpy62ygtuQFg/hIVH02NTbf02mfsOcaU3q5gZqE9VfSrzpbcnSoa+4jNVnEKmYMZOM0QbHBACRJJjIiDP9KKWDqfJCBumZ70K0c9x2NStqKFJOYSeVFmo75nUHEwTAj58qv8JH+uakwN/yoXbKKmpjfO+wonwcj7e3qIAM7jaorn5n8m8tQQkTjr0olbE6fcbUKtl+kAGiNu5pMTzojqE7ZSEpI5HeqXEbBISXG8tnpyqcQpPQmk2+WleW6NSDimncZq4Y/CRJ/WhN3Za5Okex2rZX9kjGn4VfD70EumFIJSoEgVNjSXWdZu3uGrjSXGP4Fbp9q1PDL9q7Y1NK+RO1BLu1C0wNutBtdxwx8PMEjOQOdHPRXl6O24FQFYPenmRgDG+RQHhPFkcQalCwHAJKP6f0oqm4KeeKtnjl3alw607RBG3zoHfhaR65IAyOlahlSVAJJ5ZqpxCyQ81IEEc+sUjjGOt6yTg9qHXTAMxFGLu2KVlJ9Kp5CqDzZ9RWIJ3pFWB4giLpYjnSqbiST9sXSrRIv4qV/qj/ALjQlkEhIAJM0W8Uibzb8av1ofYiXEiTsTB9jVVrIvICmrEvJGXVaWwMTyJoWQrUesyczRbiy21sWIZb0IFsgxO5gSfrJoWo8znlNSOYZpAODI7inMJXqIb3jrvXUxiFGaeDDmokSDIxsaFU9tQ1KQ+iJxkQQeoqItkEqTCkgZOcfKurCQQSVSeRG3ekDCAcjqaSMFrdKUtJB5pBgVf4Vm7R1zQu0dLiQDJIEUX4WIuJjbAqKwk/k2FuREbVebUQAJoRbrKh71cS5B+Lao11QQ80pIOT86kFwVJ3n3qglZkGcUlrMzGOfenKmxJxC8V9m8qT6TKSDsarscXRdJFvco+9A9KwYmql8o6TpnSDFZy/U6k6mlFKkkEHpWHXdnXptzzLy1j1sMqRkHaKGXFslYKVD5U/h1+l1SCpUgYMHnRO4ZS4JTv2Fa83yRZjIrZe4bcefbTpBzy/w1rOGcQav2EnUA4RJ796HvszIUnHehYS5Y3PmNz5SviSOXer5uIsbJKJGkqUk9RReyh5oJUSYxmsnb8RWAnzDqRyNaHhr6VpUpCpETvGassUuO8LIJWisy81KjqHY16QsIuGIxvWT4raBlxWkc80tJ5JxVuL5yOtKrPGWwOIODvSq8JN4nOq476lVW4MnVcpTqI1JKSYnerXiX/qc/xqxvzqlw9ZafQ4CQEGTT7+Nefp90FJUwFkehARk/wqMj/OtV3FBQMkDVyHKjHHEgJQ9pCm3OUwUq5EH/NqDKSgqkFREbHnUc9bBZ43HECdzpHMkcqQb1NqUkRpTOTJImM9K4okka9gIgch2rrMgLAPxJ6dxVEYckhRwB709MKCRoHM/FAP96QB9RTGd8mkG5mSpXX0/pQQtw5kGz1n1OKeASecAZ/WjVmjy0jeedC7J0ssNpOdIgdQZziiKH0kQCQe9Y9VMnvRlh2AIB96uJc1QSDQZhz0yedX2Xe8DlSXF5LnvE09axBIUR7jFVkrinJQXFBKBk7e9B/VW+uIbIG4yaBuK850gczEdaN8RtFt2zy3AQU8tt6BW1utbg9cqHeufv7rp44t5xLboVavEhJTO4mtDw6/DiA2s7bVXW2lxgOJAKkiD3HMUN0ll2UHG4NbSZ7ctt+NM6gLEiqFwyCCDtUlleB1sCfUBBFWFhK960+jQZpX2dwoWPu17H+E/wBKMcJfLT6QCSk4InBqo9aJdSRO/Wp+DMusXSEuoWWkmQUiaJf0I2LLulOlQkRuaHX6S7qSlOwzzNXWVpedcWqEoV8InlU5ZbM4BJFELrHiXH2I4o7pGJ50qI+JEf8ANnsClWyAfxGIfkn8Sv1qlZfvkpVgK9J+dX+PkruEz/ET+dT2KeEv2qG3fNtrtE/ej1pWeUpwR0xR0uO2ryHWlWd0AvSYg86jXw21eR90lxJHMEmPlT+L8BfsShYcQ+FgmUTk7momRcC106FrYSYeWHNKZInTPYe/yrKc40v5JgdcWq2D/GBt/wCKhYbUpYiBkgk4FXHtAMFTYSSYg+ofQVPbMMqa3ClESetXuMeu5Iprs3Un0iQdiDVm3symHHkkHcJmpdDluStBK0T8PMCpm3UOI1I35g7ip1le7YdAgDtyO1NCSIgkfnUrfPEwI2pBOM/SlfaPKw9l11IwRE9aLcL+0XjoQ0gRGVnYUISk7VrOHXNtwfgyftjf3zyitLKQdZAwCroKfPM32056tWmuFulUB0H/AGpMU65dteFNEKuNVwTjBge1C/8Ajt9dvpZs0hhsnISNX5mh/FnlKc8hKiQgyo9Vf2o655z00neTV7j3HE39kkNMALByQcKPtQq1T5LCFAFTikGQTAgkR+VVUzChuCdpqTzQlrQgRJ3ma5r+Lq11fj/6+Zz7+i7F4hDWkrTPPNVrkpWdbW3MChQGf511JIIIJFbTn1ji6/Nt0QbegyDB7UVtbzWIXvQBpzUcnPInnVq2dWlwRjNL4c60f8wQSMU1d66wAU6iOfSoUqKhO3WpgErQUHZQiitObN9rvDuI/aCBsrmK0Nq+SDmRFY6wZXbXBJBI6itDbP6UkTRxbZ7V+SSX0898SK/5s9NKoPEDk8Td50q3ZB/HAS+gDqc1Q0kEFUSc70W4qkFzWNwDGdyaHltJkEZBiaLVans7paHEBbkIQDjfEbAd8VHxB/zTCEgJbPqI/Er68th7VVUC2pPPpFcUn1GY6z1pYDBJTgAxkmdqe0tTbgXIlP027UWt7q0YsjpErgBMcj7dfyqghlS0rdKYRO6v5e1Aq9bveemY0rG4przGfMawsDIH4qrWiks3CTqEEQqJoqMTP5VH7YdTxvpFbuF1AWkR1HQ1ORJPpzOfeoUo8q5BSCA4BgDY1pbS0+z2aVaEG5ezK0yGxyMHnSOcbVYNs8MtG1vW6XLx0awHUylCZxiedVLh654hcKfeKnXFHJAwByAjlRpvhyrh4uOlTzqjla8k0ZtuCLbZW8tASltMqmnutPDZgDwq0dt7Z5aUAPrGlE8qs2Xg+/u4OQDutQgH61uvD3BmvIFw+kFSjKR0FH1LQyEiOwEVVh+M+PO2PAbfmFp193WEhWsAaeePy/OgniPwyjhFoLhN2l373yiiOdbzxPxxXC2wpQQnXIEKBUflXmXGeKv8SuFOOgJTJKUjETz96XpPfjIGY1GBXNWmZGe9IkbjemyCATtNDnd1d81ZtnhqCVH5mqpgnaO1c7d6mzVc3GhbcAgCYqYLJyKEWl1A8tZg8jNXkuxg1PuN+bogy+CQSc1ebfEbxQTVzTVhu4JTHanKbIccdniLlKqvGFzfuUq20CfFGoDIgSpWaHuJ0oWoqPqOEj8RorxqA8yBsEqJoI6suJABwBFK/SRbggkjSPbHOlGpyDHpJp7KkJfSt2dM5zt3mpnmwhawlJUmSAT79aDVgN5MkZABoiwddmsKAwCAaphs8jAjAAwKI8PZdcZUhCSrpHeptT18CZz6RPatJZ2btzBAMTJJ2qXhfhtJUHL0T0QNh7mthw/hyZSCnSgcopfVXjyDuG8GbYKXXGwpW6dQoyxw5x5zWsb5J5UXtuHl1QUsQOQ6UaYtEoR8IgczR/jSSSKHDeHstpHlpBVzKhkVHx7DdvZoPquXQDHNINSPcRQLpLFr6lzBPKhl/fauLqvAQUWySEk7ExE/mafMO+ms81thgJBCUoEAdAKyPiLxW1Zyi3WFOEYA3rMca8SLeJDbpWonefSn+tZd58rMqJ1Hcnc0Wseu8+LnE+I3HEbgvXLhUoYAnAHQVQUdxvFNDpIMnIwaaVgjn2mkwttOPXemjfvXDqI9M46U3Xv9IFBHqwIjPvXQCRIGKiK4GDXPMg70BLqEcxVy3uYSAv5EUPCx8+1O1ekcjM0rFc2wZQ9vUpWTlO/SgzVyQRq27VcbfkZO9TmNZdZfijk3izvSqHihBvF0q1Me4+8VONgYmdqEoT0Pqojxr9+1Od5qq01KZVtyzzqqDW2yfVpnp3rYcF8HvX7bb12sMNESBErV3jYVlkylWoRqGYiIFen+FeJKvOHBx5MOIOlR643qKvnL9da8L8HsmgU24cXGVOnV/aqrjSCdLTYSgHAAgURu7k3C9CTKB0511FulKAVCBFSvIhsLXW4ARitBZtW6ACt1sEiQkEYFBGnRqIStMQSEzlXt2oLdXoF4pTToKdOw6iKLfQx6Mbi2t0SVpVjATmgfE+NOukttqCG/4Rz9zWWsuN3WjQ+jUgg+WsQDvgH+tPW8VmTOmfUQcntRCE2rtuzt3Lp1XIgfzP8AKs9xS8W428VqUEiVFM4Mk8udX/FL4t+FIZMeY8oekbJSnMDttQHjj6Tao0xDnq+VXEddAynZ54jnzpjm4imqJJgiJ500uR8W89aiMDgqFY/rSSqFGT7U3WkIInuDSQdRjJUaZJ9RMHmTOab+H3O9QhWekcprocAQRz6RTGHqAKtgKYpOO3tSUoESJNcB9ONpoDpTHPFcJ5UlHcVxJGoGgOzgDG1PZdUkf/WoFkhWCfpXUHVgHbMUsVAW/XN0vNKob2ftK/elWjTWr4u0FONqUAEgGqhWVGEjsmBV3jJStQCirWB6ABg9ZqThFrq+9XBAJKRHPrU9XFSaouIdZUkuNmdwTJrceHUOt8MQhQU2XCVKB+g/Kq9lY/a1JLqdSEKBAjc1p7a2CUD0gk8iajVzg23t+cYrtw4lxK2EKhUbjlUrirnCG2kAdSYmhqrlTLjrulIeVIUY2SOnelL7XfQNxZfnPhbC9K0AJbzBiqfni4KpEPIIK0xzpyXbtVypWm18tSvXOoLTUd5aqW6l5lWl1E4JwsdD/Ko3RYTt82k6zqMbJA3NR23Ebm5uG0JaVhYhOwG1dbdacTKSEkzqBGR71TN+Le4eW0RqI0pI5HrVS6z6uLniTiIueJqyChkaUg8zuaE3dyt8ytUwPTjaoCsGSo5JySJmmqXKdKiO0VbG3TT8USI601aVa/TJJ7V0qIURie/OuKUcASBMg0EaSoJBiuhcHEHG1MMQZjakANQO8bxzpwjkkD2mkpYUSQBG1Mj1ekmI32qRKIBAURNAIKJJinEiJG/vvUcEkESelNUk9cTt0pjEizqPp549qSc7jAOfY0xAMZwZrihHKgHKwsRXEqIJJxjrTVTqmMEc65gZAM0QwO8X/qFRSpl4ZfViaVWrG04s3Ny2AMxRbg1uVtISOfOorrh9w/dNLbaUUATqO1afgXD/AC2khQzzrLqtuIKcMswhCQBAijLdvpSVECYj2pWjASkTTlvZWhBHpEmoa4pvgNLkqGM71nr1xt51RSQVJwRFLxPxktWaWWApC3lGVTkgRM0B4GAXlurJIKYMmZJ60v8AEXr2sXSNS9SMKTt0PY1WQ624VAlQUn8B60W0NCVFWU7zQy8eYbUVoOqc7UswXpTuvLaQp3SAuNwMk0BUkcpk9qt3rqnzrIjeBOBVRwltWe0VUYdXXAQFc/nyrmSSCeWaeEaVhMiYydzTn2whQCSVKjOcVepQhQUYzBzNIjUmE8ztO9PIIABBMCSTypoBPxDlI5zQSKM5nr+dPSmMkGf1qRKEg7bD8qkCfRCRvvT0K4SsoExHSnKCpgQepqUpPUVzT6VAE645dKNBiklM7wMUkJ1ZnTIMiurEpEbzTbdzQvURIxzoBsalDO53J3riwZJ5jaedStNlbgTEQZM4wKTohqVQon4eoFLRiCEkTz5RyrukFBBPLGKajSHAkZxM85qQCQOvanps3ej/AFCs0qkvk/6lU0q0PXsyXPOS2NjtA5UfsGglIJjFZ6ySU3DSlmEFRGfb+1GU3PnANsbgSonl71jfrol9JeLcYFmwdETHxGstceK2UMBCELW44fvSSMbwf0MVV8TLm+WzrKg2BnqSJoFfslKWXf425+c5qdTeivbxV5eKf0aJAGM8ufU1LaXbtuoiCUncfzqm0gmAsjXjTp61OtK0kJSvWnSCIFJHkIKvipI1Ce2rPvUV4+0toBOTMwKGg6klRSNQPvNWG2taV6gCCZTBinE26iQogh1ISSkxByKqvLDrgOmE7wKILY0NrgRjaahRbIU4lSgMiMdqepRMD1Kc0znE0lkagAJO8AzVhbQnSkEITEJnauMNoW+UqTAIwuNj3oCuEk6gkEEdVUilWr4pHY0RTaLYdOwUnfmD/aoFtkTAkjoKNCmAfM3EkQcfrSQNLsE+mZq2EycASds11bJCSEkFR5GjSxDcNFOUq1JOdQ6VCgKCgqAJ3zmKsF2EKaOA7kACc9aruEtOKbWFHMaoiarYMMdUUmQkR+tQDVJIkAc+lXHEJUcJzpEEc6ciFN6djzkUUI7Ncl2f4OYqNS0uKAEgGAIqwSUpwEyDB5TVUpUhQOnJ5DmKU+mSkAKKG4MZkDJ+ddbZWAT6gDyNStJnSoiB1q4EpIj6UWhjr8RcqBn5UqmvxquVFO3KlWuh6/eq8tlOjCkwr6UPXxBxlQUySUriI3jmDU12h1JBSrUQCCmJmh6UJJ8p1YDZGoHIjO1Y2+21VrqXXVvKJLhMmo1kO2yGtGpSVykxtO9W3kJt3AlZISrZahJ+dRhtBu9IJI0T6TuTUoC1J+8SCNs1cv2wm0t1JOSkQfyz9aYUytSgkgTAkVbUnzGmEgJSkJAkHO8mO9BBl2mPLYQnSpMlZ3JPOnW6zrXqMqBhON6I/ZG0rUESpzM8wOxoc40Q4qMyQQEjagO61JcSVToMyT1pyGglRK5Skk4J7AiKguCUjRG23Mg1dbAfQn1bpmgnUp1GG25E5NJDJC1egk7GastoCEgCZgA/51qVu1uFAk4G80xiorzDGpU4iByqMtKACkpJNEnLYOtiEnzQQdQBzUqWSYDrYCYwCacGAybRaAlRI0LHpqwm2Tp1rlKRgdTV9duhoJKQA0DlIyfcVx5xkEacxzO9AwJftEqdbc+FMwJ2PSmXbTbOguHUFHII/OrPEnkuNrYBAgArXzT0jvQ9p1t0w6kKcAiDkHuepo2DD0fZ3nVa0Q2kRqnY9qjUESUtFROqME1M00JcARKAfUkcvauMhLYUtKlKaCoWI9Se4otIm7cpHrIBmYFOXbpVBUAANqsIt/McStSy22kSVxOD0qR5DCCVtJXpGRqOomloVUspUI0ADl0qnxNRthCZGsSCORG4ouhv06nN426UL4opXmIbSlRhWCM451QZa+EPwOQFKpOJBQu1/wBKVa6HqV7qRcJS2PUrv+VOZe+yuKK20rUsAJChISD0+dXb1CXFyEwAPhSM0OuyjzGSVHScT0J2P1rnsbK3E3k3DhW424JISlKuXWhSQU3KNSFyTAVp5e1aP/h7L7jaVq0gZhBnUI50xtTZectiAnytJLh/FIme1KlgMharRKQ83qBUdK4xO9K2cdX92hsLgfEfw4q/eW7Kn0tFSSuNSSSQJ7moLdDiUpSpJBUog/3/AM5UQsQsJdQ4ppIMGJKh8VPcsHHUoKUoBRJWNUYnlR6ytwohDjEyZQFHpzqyi0Q3cJbV5QcIJ077dBVSEyiuGoefcCDKdQgT6sb/AFopZWduwopLMjkPiijqUMgFCWEKUJJJx9ag8pS1alNFKAMJjkOdPApXDTXmJ8gJRpzpKSOsVwt6YCSYO+YANEbTQovq0KELCAYkwEyf1pqkIGpQh1WCZEaB1phSfUkpAbRoJEbyPrUK2QoCFmUnIH0q04xEeXHqUMcgCN6S1qEBLQ8wfiI2BH9qWh0WjUanAmQMahQS8aNo+p9jLZBls/y70bAbQgecUrXzk49qq3jSRZOkj4QnRAovsALVj9qWHEoUkkSsEyJ6zVd63IBUgp9JEhIHxTRlltTjOgGEqG0cwab9hdnW7byUiNU71EFD7FtKhdqOClYG/aotQaeQCkKUY1TO1EmLBxpp1TiYS4uSFSmAKqWTC724ddMlMkxGD0otIg44+EkqCWdUIQMQInM023BdWH1A6B+7TvJ60Tct222NLjagtyMGQCOQ71xhhbmVApHQ4PtTmkqqDhASISJz1p4swACoajG9W1MpQkqUQJ2qHzUoUS4oJSkbk/nVQsYXiyQL5YAxSp/F1ar5wpGD0FKtRj1K9Hlvo8txMqEhU7iM1SeZS8hbaYSSDpG2on86qcY4vZNXZRcPhKkYAEZ7TVdrxLwhuQh5zUYSZiBWPja2E7YquGh5rulxlKkOEE/GMAiO0VHZqWL1xtxSFKuCkKURpBAwInahT/iHh63ZRceXqUDqSP1/Wok+IuFuqeQtawypwyrnIGFDp3pZ1/QHX7Bx+6Q1eK1F5pYJQRIgyJ7+1SG1dY1KhBTgOOKIyOsUIsPFfD0rtm33SSy5OsAepJBBn8qJL8WcL9Q8wGRG9VzxUav/AGsq8v7KPKbUI19vblT21KZehhtC3XB8SlGSaz48R8HSklKyIjE7e1WLfxhwptwBTq/Lj+GCDT8aNF0rdSUJWTq1GdeEn6VctnlMICnyVA7g86A3Xi/gzqgPNURufSN6GO+LbNnWGrglJBwpM5ossA6jiCgCUHLjqlJEZk/0olYEqb8sNFwH4lxkmsNaeIeFpUlx0yYACVHCe+O9F/2z4ayJQ7onkkUueb+zHLrLqtCdCWka1A1Vt3A4suvyQrvsOX86zdz4wsbhxxIechxQ1GdwOVOa8VcMXqHmkDkkD+dLLvwDzwaWFOoWCoExImfemaW7gBltRDKfiKc6lHpQoeI+EylQVJAgGY05/OrLXirhTZBU4CoJgGBj2p+NAmOGu2h84L1tAdZI7VYt3G1pTghQGZ/rQ1HjPhaUeWXCGtgBuTVEeKOEwvy31jzDP0onNhC3G7hDHC3vUC8sBHtP+GqvAbUDhesKKXHJXg4A2H5VmeM+IrS6LLCHMaiogbD/ADNF0eLeEtpSUAkpGkACYERFHjbQIFabp9aikoGmGlEc6T6y2lWkScAkcjQ93xZwkNobaIACYIEGqdx4m4aVLUh4EqIVAxmjxoE79aTbAKISCoADYye9ULgtuBPkpLiEGVHZJPY/nQ1XHLS6cR9ocSGEGQg51Hv2q5+03D/KU1KYEjA5UvG0MrxJa1Xi9aUyDGJpVBxC8aeulLa16aVbeNJ3jf8A6o9/uquN0+xpUqufFGr5f7k/pXFfCn/YP1pUqVJxf/UNfL9DVhzb/O1KlThEj9186ZzHzpUqA4v+dcHwn2pUqKDT8Y+VQ3HwppUqRoefzqe3+JVKlSnwLA+H6V134R7ClSqiNb/dn2qFHxmlSoNE5+/T/tP61Y/Efc0qVMIWqQ+NdKlUg5PxJ9qYfjHzpUqonRz96VKl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 descr="http://www.west.asu.edu/achristie/hsw4kids/animals/sharks/birth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26" y="2433286"/>
            <a:ext cx="1838697" cy="240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biolib.cz/IMG/GAL/659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250" l="9942" r="89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01" y="3506226"/>
            <a:ext cx="1375284" cy="16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589201" y="666749"/>
            <a:ext cx="2232248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Chondrichtyes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pload.wikimedia.org/wikipedia/commons/thumb/9/9f/Dasyatis_americana_bonaire.jpg/240px-Dasyatis_americana_bona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01" y="3475276"/>
            <a:ext cx="2109614" cy="157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3491880" y="4742609"/>
            <a:ext cx="2304256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Southern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stingray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upload.wikimedia.org/wikipedia/commons/thumb/d/df/Manta_birostris-Thailand4.jpg/220px-Manta_birostris-Thailand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01325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4165265" y="1444079"/>
            <a:ext cx="1656184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Manta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ray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upload.wikimedia.org/wikipedia/commons/thumb/5/56/White_shark.jpg/250px-White_shar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868"/>
            <a:ext cx="2381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506041" y="4737298"/>
            <a:ext cx="2160240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Great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shark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upload.wikimedia.org/wikipedia/commons/thumb/3/39/Tiger_shark.jpg/250px-Tiger_shar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4857"/>
            <a:ext cx="23812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650057" y="1147664"/>
            <a:ext cx="1872208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Tiger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shark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upload.wikimedia.org/wikipedia/commons/thumb/e/ea/Prionace_glauca_1.jpg/250px-Prionace_glauca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35" y="946596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6876256" y="802580"/>
            <a:ext cx="1872208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Blue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shark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://upload.wikimedia.org/wikipedia/commons/thumb/9/99/Hammerhead_shark.jpg/240px-Hammerhead_shar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884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6444208" y="4449266"/>
            <a:ext cx="2304256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Hammerhead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shark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875346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Jaký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je nejdůležitější smysl paryb?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zrak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čich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hmat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chuť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Jaký typ kostry mají paryby?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plakoidní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chrupavčitá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kostnatá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osifikovaná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Co je akomodace?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kmitavý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pohyb ve vodě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pohyb obličeje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pohyb očí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pohyb ploutví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Kteří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živočichové patří mezi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paryby?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žralok, rejnok, manta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manta, trnucha, sumka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žralok, tuňák, manta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žralok, trnucha, kosatka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4263817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11560" y="1491630"/>
            <a:ext cx="7920880" cy="30963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http://upload.wikimedia.org/wikipedia/commons/thumb/3/3f/Tiger_shark_teeth.jpg/800px-Tiger_shark_teeth.jpg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http://upload.wikimedia.org/wikipedia/commons/thumb/f/fc/Sharks_Lateral_Line.svg/800px-Sharks_Lateral_Line.svg.png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upload.wikimedia.org/wikipedia/commons/thumb/9/9f/Dasyatis_americana_bonaire.jpg/240px-Dasyatis_americana_bonaire.jpg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upload.wikimedia.org/wikipedia/commons/thumb/d/df/Manta_birostris-Thailand4.jpg/220px-Manta_birostris-Thailand4.jpg</a:t>
            </a:r>
            <a:endParaRPr lang="cs-CZ" sz="1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http://upload.wikimedia.org/wikipedia/commons/thumb/5/56/White_shark.jpg/250px-White_shark.jpg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7"/>
              </a:rPr>
              <a:t>http://upload.wikimedia.org/wikipedia/commons/thumb/3/39/Tiger_shark.jpg/250px-Tiger_shark.jpg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http://upload.wikimedia.org/wikipedia/commons/thumb/9/99/Hammerhead_shark.jpg/240px-Hammerhead_shark.jpg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9"/>
              </a:rPr>
              <a:t>http://upload.wikimedia.org/wikipedia/commons/thumb/e/ea/Prionace_glauca_1.jpg/250px-Prionace_glauca_1.jpg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664</Words>
  <Application>Microsoft Office PowerPoint</Application>
  <PresentationFormat>Předvádění na obrazovce (16:9)</PresentationFormat>
  <Paragraphs>139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19.1 Paryby</vt:lpstr>
      <vt:lpstr>19.2 Co už víš? </vt:lpstr>
      <vt:lpstr>19.3 Jaké si řekneme nové termíny a názvy?</vt:lpstr>
      <vt:lpstr>19.4 Co si řekneme nového?</vt:lpstr>
      <vt:lpstr>19.5 Procvičení a příklady</vt:lpstr>
      <vt:lpstr>19.6 Něco navíc pro šikovné</vt:lpstr>
      <vt:lpstr>19.7 CLIL</vt:lpstr>
      <vt:lpstr>19.8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193</cp:revision>
  <dcterms:created xsi:type="dcterms:W3CDTF">2010-10-18T18:21:56Z</dcterms:created>
  <dcterms:modified xsi:type="dcterms:W3CDTF">2012-01-03T19:34:21Z</dcterms:modified>
</cp:coreProperties>
</file>