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7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hyperlink" Target="http://www.obratlovci.wz.cz/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cs.wikipedia.org/wiki/Obratlovc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youtube.com/watch?v=IZPwu-uMy0Q&amp;feature=related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wmf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hyperlink" Target="http://hubblesite.org/" TargetMode="External"/><Relationship Id="rId7" Type="http://schemas.openxmlformats.org/officeDocument/2006/relationships/hyperlink" Target="http://www.youtube.com/watch?v=UFKHsaowAO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wmf"/><Relationship Id="rId10" Type="http://schemas.openxmlformats.org/officeDocument/2006/relationships/image" Target="../media/image34.jpeg"/><Relationship Id="rId4" Type="http://schemas.openxmlformats.org/officeDocument/2006/relationships/image" Target="../media/image29.gif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ymtri.trinec.org/soubory/Biologie/3-rocnik/zoologie/kruhousti/mihule-morska02%5b1%5d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delivery.superstock.com/WI/223/1566/200904/PreviewComp/SuperStock_1566-462676.jpg" TargetMode="External"/><Relationship Id="rId4" Type="http://schemas.openxmlformats.org/officeDocument/2006/relationships/hyperlink" Target="http://upload.wikimedia.org/wikipedia/commons/7/76/Spindle_diagra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 Obratlovci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DO68RGW8\MP9003092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7345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FAAHKHSB\MP9004280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1072"/>
            <a:ext cx="2562989" cy="17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DO68RGW8\MP90040152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27162"/>
            <a:ext cx="2526784" cy="16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ORXYJLS3\MP90040152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586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DO68RGW8\MP90040921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9" y="1199720"/>
            <a:ext cx="2274957" cy="15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6125269" y="627534"/>
            <a:ext cx="2160240" cy="792088"/>
          </a:xfrm>
          <a:prstGeom prst="cloudCallout">
            <a:avLst>
              <a:gd name="adj1" fmla="val -47288"/>
              <a:gd name="adj2" fmla="val 1202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Kdo jsou obratlovci?</a:t>
            </a:r>
            <a:endParaRPr lang="cs-CZ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0384"/>
              </p:ext>
            </p:extLst>
          </p:nvPr>
        </p:nvGraphicFramePr>
        <p:xfrm>
          <a:off x="1115616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Obratlovci,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páteř, vnitřní kostra, kruhoústí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obratlovce, jejich rozdělení, základní znaky, dále kruhoústé živočichy.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1275606"/>
            <a:ext cx="2232248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smtClean="0">
                <a:latin typeface="Times New Roman" pitchFamily="18" charset="0"/>
                <a:cs typeface="Times New Roman" pitchFamily="18" charset="0"/>
              </a:rPr>
              <a:t>OBRATLOVCI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55876" y="986817"/>
            <a:ext cx="4428492" cy="5775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vnitřní kostra – páteř a obratle, opora těla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490553" y="1995686"/>
            <a:ext cx="4428492" cy="5775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 řízení orgánů slouží hormony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3" idx="3"/>
            <a:endCxn id="5" idx="1"/>
          </p:cNvCxnSpPr>
          <p:nvPr/>
        </p:nvCxnSpPr>
        <p:spPr>
          <a:xfrm flipV="1">
            <a:off x="2555776" y="1275606"/>
            <a:ext cx="9001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3" idx="3"/>
            <a:endCxn id="6" idx="1"/>
          </p:cNvCxnSpPr>
          <p:nvPr/>
        </p:nvCxnSpPr>
        <p:spPr>
          <a:xfrm>
            <a:off x="2555776" y="1732806"/>
            <a:ext cx="934777" cy="551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3490553" y="3003798"/>
            <a:ext cx="4428492" cy="57757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trubicovitá NS se rozlišila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Přímá spojnice se šipkou 12"/>
          <p:cNvCxnSpPr>
            <a:stCxn id="3" idx="3"/>
            <a:endCxn id="12" idx="1"/>
          </p:cNvCxnSpPr>
          <p:nvPr/>
        </p:nvCxnSpPr>
        <p:spPr>
          <a:xfrm>
            <a:off x="2555776" y="1732806"/>
            <a:ext cx="934777" cy="1559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krivankova.UNBCHEM\Local Settings\Temporary Internet Files\Content.IE5\FAAHKHSB\MP90018114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65850"/>
            <a:ext cx="899592" cy="14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ORXYJLS3\MC9004330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89883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3" y="2899612"/>
            <a:ext cx="2192288" cy="16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DO68RGW8\MC90043874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7" y="2125780"/>
            <a:ext cx="1031776" cy="7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FAAHKHSB\MP90026251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6" y="3029107"/>
            <a:ext cx="2888332" cy="19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FAAHKHSB\MP9004092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53521"/>
            <a:ext cx="1554877" cy="10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04545" y="4499200"/>
            <a:ext cx="1224136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Obratlovci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79004" y="2383436"/>
            <a:ext cx="1321296" cy="379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Obratlovci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660232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18.3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1059582"/>
            <a:ext cx="3312368" cy="5775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Rozlišení nervové soustavy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9512" y="2339727"/>
            <a:ext cx="1296144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rubicovitá nervová soustava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7700" y="1895554"/>
            <a:ext cx="1359768" cy="288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NEROZLIŠENÁ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840707" y="1898763"/>
            <a:ext cx="1359768" cy="288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ROZLIŠENÁ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875731" y="2339727"/>
            <a:ext cx="1296144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centrální nervová soustava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872519" y="4033986"/>
            <a:ext cx="1296144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obvodová nervová soustava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541465" y="2215969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MOZEK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563888" y="3314302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772297" y="4274975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NERVY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292080" y="1463506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řední 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292080" y="2215969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střední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292080" y="2987799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zadní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7164288" y="916322"/>
            <a:ext cx="1728192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oncový mozek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7194004" y="1466715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mezimozek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182916" y="2215969"/>
            <a:ext cx="1584176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třední mozek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194004" y="2987799"/>
            <a:ext cx="1296144" cy="4320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mozeček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194004" y="3730325"/>
            <a:ext cx="1770484" cy="55359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rodloužená mícha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>
            <a:stCxn id="5" idx="3"/>
            <a:endCxn id="8" idx="1"/>
          </p:cNvCxnSpPr>
          <p:nvPr/>
        </p:nvCxnSpPr>
        <p:spPr>
          <a:xfrm>
            <a:off x="1475656" y="2771775"/>
            <a:ext cx="4000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5" idx="3"/>
            <a:endCxn id="9" idx="1"/>
          </p:cNvCxnSpPr>
          <p:nvPr/>
        </p:nvCxnSpPr>
        <p:spPr>
          <a:xfrm>
            <a:off x="1475656" y="2771775"/>
            <a:ext cx="396863" cy="1694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8" idx="3"/>
            <a:endCxn id="10" idx="1"/>
          </p:cNvCxnSpPr>
          <p:nvPr/>
        </p:nvCxnSpPr>
        <p:spPr>
          <a:xfrm flipV="1">
            <a:off x="3171875" y="2431993"/>
            <a:ext cx="369590" cy="339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1" idx="1"/>
          </p:cNvCxnSpPr>
          <p:nvPr/>
        </p:nvCxnSpPr>
        <p:spPr>
          <a:xfrm>
            <a:off x="3171875" y="2771775"/>
            <a:ext cx="392013" cy="758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9" idx="3"/>
            <a:endCxn id="12" idx="1"/>
          </p:cNvCxnSpPr>
          <p:nvPr/>
        </p:nvCxnSpPr>
        <p:spPr>
          <a:xfrm>
            <a:off x="3168663" y="4466034"/>
            <a:ext cx="603634" cy="24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14" idx="1"/>
          </p:cNvCxnSpPr>
          <p:nvPr/>
        </p:nvCxnSpPr>
        <p:spPr>
          <a:xfrm>
            <a:off x="4860032" y="243199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0" idx="3"/>
            <a:endCxn id="13" idx="1"/>
          </p:cNvCxnSpPr>
          <p:nvPr/>
        </p:nvCxnSpPr>
        <p:spPr>
          <a:xfrm flipV="1">
            <a:off x="4837609" y="1679530"/>
            <a:ext cx="454471" cy="75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10" idx="3"/>
            <a:endCxn id="15" idx="1"/>
          </p:cNvCxnSpPr>
          <p:nvPr/>
        </p:nvCxnSpPr>
        <p:spPr>
          <a:xfrm>
            <a:off x="4837609" y="2431993"/>
            <a:ext cx="454471" cy="771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>
            <a:stCxn id="13" idx="3"/>
            <a:endCxn id="17" idx="1"/>
          </p:cNvCxnSpPr>
          <p:nvPr/>
        </p:nvCxnSpPr>
        <p:spPr>
          <a:xfrm>
            <a:off x="6588224" y="1679530"/>
            <a:ext cx="605780" cy="32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13" idx="3"/>
            <a:endCxn id="16" idx="1"/>
          </p:cNvCxnSpPr>
          <p:nvPr/>
        </p:nvCxnSpPr>
        <p:spPr>
          <a:xfrm flipV="1">
            <a:off x="6588224" y="1132346"/>
            <a:ext cx="576064" cy="547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14" idx="3"/>
            <a:endCxn id="19" idx="1"/>
          </p:cNvCxnSpPr>
          <p:nvPr/>
        </p:nvCxnSpPr>
        <p:spPr>
          <a:xfrm>
            <a:off x="6588224" y="2431993"/>
            <a:ext cx="5946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15" idx="3"/>
            <a:endCxn id="20" idx="1"/>
          </p:cNvCxnSpPr>
          <p:nvPr/>
        </p:nvCxnSpPr>
        <p:spPr>
          <a:xfrm>
            <a:off x="6588224" y="3203823"/>
            <a:ext cx="605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>
            <a:endCxn id="21" idx="1"/>
          </p:cNvCxnSpPr>
          <p:nvPr/>
        </p:nvCxnSpPr>
        <p:spPr>
          <a:xfrm>
            <a:off x="6588224" y="3203823"/>
            <a:ext cx="605780" cy="803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Obláček 59"/>
          <p:cNvSpPr/>
          <p:nvPr/>
        </p:nvSpPr>
        <p:spPr>
          <a:xfrm>
            <a:off x="5292080" y="3746350"/>
            <a:ext cx="1728192" cy="1151732"/>
          </a:xfrm>
          <a:prstGeom prst="cloudCallout">
            <a:avLst>
              <a:gd name="adj1" fmla="val -92850"/>
              <a:gd name="adj2" fmla="val -1278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Mozek</a:t>
            </a:r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řídící centrum</a:t>
            </a:r>
            <a:endParaRPr lang="cs-CZ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ORXYJLS3\MC9002345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8" y="3552964"/>
            <a:ext cx="1102758" cy="11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FAAHKHSB\MC9004387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93" y="1146245"/>
            <a:ext cx="1175792" cy="8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827584" y="1131590"/>
            <a:ext cx="223224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KRUHOÚSTÍ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95936" y="987574"/>
            <a:ext cx="241226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 čelistí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 tvar kruhu</a:t>
            </a:r>
            <a:endParaRPr lang="cs-C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2067694"/>
            <a:ext cx="3852428" cy="28083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Zástupci:</a:t>
            </a: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Mihule potoční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válcovité tělo s ocasním lemem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 16 cm dlouhá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achována struna hřbetní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ýchání – žábry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potrava - plankton</a:t>
            </a: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Mihule říční</a:t>
            </a:r>
          </a:p>
          <a:p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Mihule mořská</a:t>
            </a: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parazit</a:t>
            </a:r>
          </a:p>
        </p:txBody>
      </p:sp>
      <p:sp>
        <p:nvSpPr>
          <p:cNvPr id="3" name="AutoShape 2" descr="data:image/jpg;base64,/9j/4AAQSkZJRgABAQAAAQABAAD/2wBDAAkGBwgHBgkIBwgKCgkLDRYPDQwMDRsUFRAWIB0iIiAdHx8kKDQsJCYxJx8fLT0tMTU3Ojo6Iys/RD84QzQ5Ojf/2wBDAQoKCg0MDRoPDxo3JR8lNzc3Nzc3Nzc3Nzc3Nzc3Nzc3Nzc3Nzc3Nzc3Nzc3Nzc3Nzc3Nzc3Nzc3Nzc3Nzc3Nzf/wAARCAC3ARMDASIAAhEBAxEB/8QAHAAAAgMBAQEBAAAAAAAAAAAAAAEDBAUCBgcI/8QANRAAAQQBBAECBQMDBAEFAAAAAQACAxEEBRIhMUETUQYUImFxIzKBQpGhFVKxwTMkYtHh8P/EABkBAAMBAQEAAAAAAAAAAAAAAAABAgMEBf/EACQRAQEBAQACAgICAgMAAAAAAAABAhEDIRIxIkETUQRCMmGR/9oADAMBAAIRAxEAPwDW5sVVeU0jfj3XSyaAdp9oQmAOUykEIIcIS47TNVzygCxyeePZNCQ4CQP8Lkg39l0OQhAc0il1SRTBFotIAWmSGizwE0gAgiyP8oQeRQsfhANFpItAOzXaLSQgBNCEwLQeUflMhIOUhXhd1aA1MALsBINpdAIKhNCEyCSaEAkJoQFdCBdC+/smksrH+fCa5cTRrsfdMChz2kDtCEJkEIQkYI90wknaCCEWkTaYMpIu+kJAIJAP5Qi/dACPyhHhAI+/P8JpBdxxvlftjbZ/4QblSRwSSkCNhN+VcZjwYtOmLZH+3j/7XLs1xIbFwAeAB/hZ68ki8+O6DNOqO5pmtPgNFqdkGDFW5rpD0S4qvKJ2EMkBH2pSN9Fj2iYP6pwPHKyvlv6azwpi7CYw7IG2SbskqA/Jk8Q0B/7il6mP6Mgo7wbBtcSMYxjHhwff7h0p/mp/wwPGE5v0l8dAc3f90jj3/wCF7ZPsOD/ZVZWx7GgFzHl3N9UoZ2uhyNjHl4HPCuealf8AHlXHNcxxa9pa4eCKQusfPbLTMhu9o4F9j+VLJjjYZIHb4x2PLfyt87mnPvx3H2hQhBCtASpNCCJCEINB45QkOu10koIQkUAIQhACO00JAj7LkVZrvtd+PdKkAkBOkJgnA1waPumikVz2kYJAFk+aRSaAgglwiiT9laxsTeN8pDIx5PFot4HGNjGckk7WDslSzZjImeljcD/lVs3Ps+jAKbdADyq7Xxxg+oXNyWmxxY+yw3u10+Px/upmOklnDJmPJPO0CiuxM+NhxxHy020gchU5dRmfIwtafVHBPkhcR6s2LOe/IaWHZQDh2sLb+46Zmrc2oSNcwPFPYbBK6Oe3JzYmF1tr6r8lVcHJZn6g6R4b6beAFR1+RkGU12O6nfZR93k+1yTvGvnvifM2LGNvPgKtNPLjyRxz8NHIpUdD1BkTXzTEF/kqrq+r/OPuIAtabBHlLM1b8T+PvjbdkO1GcRwtDWN7eoX5LtPyXb3bi4UD7rCwNYeyHZCwmR3Q9layMTPfB81kmiBYafZOZsvL9J1ONb0pBA2Z1AOPI9k4dQkxHhwJLDYa4jhwWdgGbOAkmyNkQ6aPK4ld6zpWPyAGQD6eO1pm++VjuPTOMcsbcjH/APG7hw/2u9lwsDQNTMU5gmP6Mg2mz1916BzSxxaT1/ldub37cO8/GkhCFSSQhCArpgoCSSztCQTQRfymhHlIDn7JkBwpCAgGl/H8oAofZH/CAClza6RSYKkEAj/KD9qtP8JAk0EcH/lS48D8iZsUQtzj/ZAS4GL8xIXOH6TP3H/pV9Z1BoBghdTW+xWtqMrcDE9CF1BnZvkuXipZpJcm2xmQg2W12sd3ta+LPfa02IlrJ5JAWE25rTyAunahgY+SyRvDSDbTzRUHotyIXTyOZCetjeOk/Rwf9N3O2ulcOLWGrP26pxNjatjSanuJaAW8Bc5UUer5pbGKYzsjyVWOgwzYjXtfUg8j3WUzV3fDuUcfLt7TdOb2Pyp+7+K5z/X7E0s+jaiYo3HZIaBPhbcOBD8o/InfvkcO3eV5z4r1CCTEx3xHdNJTxXt7p6X8QRSac92XJt9IbaPZP/adzqyai7q3PYr45M2oHGDy1hdzRXpc2DEwNPOwDdtorxmDkuOccjY4Nc6+ulqfEGq47sQQQP8AUkd2QnrNupIevlbJC0KeKOWSZ7gAORZV7VPiNssLoYTZ6+wWfonw+M2FsmRIRu6aFf1rQMTDwnOjeA8C/wAqrMXftOrm690tJ0+fLgYZch0cR5DQVK+LD0/UGsleXxEWefKwsPV8qPHbE3+ngFbemaXDlMORmTeo9ws88BOy5vb9Mt9n2inLPmTJjgiO7aF63TcoZWDG4n64/pP48LzUTnOZLiQtY9rDbXcXS1fh6UVNEb5bYWudfTm8k7GxuRuUaLW7ndFyFyhBuEITCSghOkIIIQhIBCAE0AqrzwkARYAoWugkbvgoAbYoE3/2i/qqj+U+1XycqDHFyvAvgD3/AAE5LforVhAsj7/lY79aa43DBI9t/uIoL0GgY8mo5G2RjWMDNziHXwtL4tSdqfnO8GNjSZEgawd+SvQQYzdOgOwDef3OPa7jbFjfsH1E00fZUdTy/qLfDRys85tnaLe+nndfzN8jgzfV83yFi40jgHHFkd67+C0Nvge5XefPchbXX3squ+SGBo+VfIJnDk1QXPfbtmfjOJ2YRyjI/LkLXNPIHCrHS4vk5pjO4GO+QU59OlEbJJss/WRuF+6ZwY4p4o453yNP1OYTYCx1eftpm/8AajI7WINPfNHkOa0gEN2g2RyLteQ1XOyM7NkmmILyea4A/C+oamxjtKmApu1llx8L5tpmlTapOW45FN5LncWtPBrPLqqzqXtX9F0M5WC/KyLI/pHheVdkuiyXseOnEcjntfTMfMdp2B8k/HJkYKtosFeE1rCklmfM1jnl7ySQ3gfZaY123pfLX3G98O5EM7GsdV/daGv6bH8oZGUHN5BXktGkdjStLjVLd1TVnZUYhBHIrjwFnvx2b7Gk+XewtN+In4MewtLqFWEnZuRrWU2KST04+6JpbWk6Lps+CxpLXyEcmlW1H4Xfih0sDraOaHaJcfL19l88dbeBpmnw4f1BrqFbivPEwN1CSMSPGPu6Bq1WwYzlP9DIypGRjpt9r0smn4EOnFtDdVgk8pf8by1lr1+0GXHixNibivDXdOp3AVn4dcW55bfbSPyqGLjY78J7w8tlYLN9FX/h9t5G7/a0lP6nGWvpv0hMoXU5iQnSEBwhHQKEGOU6QmgEK8JoCKQAhNCASE109vpwmR/A8JydpW8U8zIELTX7gL/A91hN1zFxs9rPUj9VzhuL+TX/AF+F18R5zsTT5X8B7+B/PAXzxry6QvcbcSbPuV14zMxhq9foPTgzIi9PIa1oPDgKsjx/++6sYuHiaQMg4wIY+vpvx7Lx/wAEy5GVp+MZS4FjNpJ9gaH+KXpMvJ3vDGH6G8fkqd/lefop6iZ8znbpTwa/ssXJnJbI42bU2ZklrdrSe+eVmzP/AEnfcLLyfVaY+4wcwnea/wAJPnlxI9ssTXTyc7nGyB44XOUTvNnlQiVsOM6SWF0ksjiA9/S4pHoVNLp8g9GTMybjNAtB/b7KxiRwR5rm4xttcm7VKXDlbDFk5k+9lgmMu5pWmTRszGGGMsjLQBYq1l5pficqL43mlj06KOMlrZXbXgHsUV5bQtQdpGY4SD6X1RXt9fw36jpX6YuRhsfdeAzGbonxyBzJGHixyCr8EmvH8TxZzj6FFkfM4zpg0AlvHus3DkwYdOeJ3sErid99gryONr+o42MYWub1QJWaHSTPPqPc4uNmz2U8+DX7VPH6X9QfjuynnEH6fV+61dE+HZNQxTkOkDQ7oA2Vm6dpmRqBczHaNrP3OPheh+H5X6ZqHyeW4Mvok8LXyaszyfbS3meT7Uo5czQsva9u+O+r7C0ptZ1DVQI8XHLGHi7tanxBNgS4zt7mF1cEe689pGpnAm2uDnRE3TRysJ+U+XPbOe52z2lzNGyMSFssn8keFd07RWZUYkOU5wAsgnpSajrrc6ExRQvAPFubVKPTcWSXHd6OS5jvMd9qu6s7WdupPblscLYJGlx9VrqHs5a/w9FTZJT54Cxy+42xlg3NJF+SvT6ZD6GK1p7PJRzupGW76WkJpLqYBCaEBwEUhNIyCAmOfsjx0gAcJopAuhZs+6CNMNLiA0WT4U+LiyZLwGDj3Xo8DR2QgOcOfdOS0rWRh6S55a6fi/6VH8SYu2BjY+LXqJYQGnbxS8rrWW9pMcjdzegVpnNl6jWnhPibGObjljasEbbXn9I0CbIy2sLT3yT0AvZzQfMSHim+bPhXsSOPGZ+kKJ/uVtLazXsNjNOwmwROHA5KXrA0b5VGSZz3fZG/6eOECR1PKHTVfI8KLIfUZ5XBLQ4m/r8BQ5Drb0stT1Wufti5zy2QE/5K5GRHsPrNdNKPpjZ4aFHqjgJRzyAo8TKDGue2wSKsCyPx/wDK45OO63sSyMj+TbNNkPdL22Puua5VzJ35MEE0bmmauGM8/lU3DIbhsbMGRQPcL/3O+5UznxwZMbNIHqvLSHnwUaz0utPTtTDAYpRR8tKnyNMwNR+pzGh3usWb0GxPdk385dEA1R8UuJnZ2FjslkLaJFAHnlcl8es38aqSX6Sal8JYwic/Gl+oAmie15jC02XLyHQ4sdub+4n+lely59QZimWSItZXZfz/AGWj8O48eHCH0DJL9TiPC3z5d4z3TSauc+2f8KYz8HNnxpXBpFF33Vr4w06OSIZMZG5vsqgimyviDIEU3puAoGu1Nq+n6jFhukychr2Dna0VaXu+Sa6m38u9d/Dml6fl47JZwXvHBLnKHXsKDAzIpMZo27uQudI0zIfjtlwsksd5aRwo5TkuytuR+o6I8iuFWZflfforfy71rzZ2nyae5kYa57h7UbVGJnp4hyIHlsg+lw/KmzmYz2ROx2tbK4bnNHsPdRu/9TMPSbQNcff3R6mWXXek4xmyASLa02fyvTtbtACq6dijHiFDk9q2tPFn/asd67QhCa2QSE0IDhCD10mgyqk06QBfCAFcw8J0x3O4YP8AKs6dphkIkmFN9lakmhi1LHwroyHgq8Y+SNa4vYrYoGj0wFZjyL75UBjLQb68LkPY0d80uiZkZW1fdMzb4orB1aISNvaKBVh0wrg0uSNzCSFXOJt68rJjhsjiLonohQzG+OVr57RvNdLLkbyeFNOK5TB45XRb5/wo3OAP3SUilDgdzf3DpV5njaSD45VmSRoFLPy3fQQ3srLTTLyuq5rv9QdGOuuTSUE+1/YN9gLN1H1TkOLQCeebSwjOSGGP6q7Jq1lcuqWcem9WKSFokD3uJ5eXXtH2CuNyPlpon4GKQCNoLx+8rIxw9g/3e6vx5kplbKJCS0ULbe38BZX+j536XcfGidPNPqpaJhztvpQ4cM+qZFumPoxOtoPn2XEwgc6N085ke91yUOAFNI9z8mMYLDDG8bWmq3fdTZ05eFn5MuXM3ClaAxrvqc08FW9RgOFi+riT7aaDsPKrxS4+MZ4pbdMTRI/qUTGz5LYzNJ+h6m2nGlHx/wDB8j0rEnkjdnxvd8xdixwQu87U58qM40rNpunc2up8h2JkPiw3gxHwOmkoghbG/J+YouDb3H3KfPfaPkmLsnSoWCF4fA8cWOQVHA52PPHkzuGyYHce/wCFWGbJM9nrfqNYCGt6ClghmyQxnJa3ho8BHrM9lUYHq5DjCw053AHsvQaZgiIBzu/JT0/TmwgOI58laYAAoJ5x8vd+met/qABCELoZBCE0AUhCEBwmku2Mc9wa0WSgya0uIDRZPgLZ07TgypZ+/AVnS9MbCBJNW4+6q5Gpga18oRTQ0nta48fftnrTUJ3t9Jl2sHM06c63FkbqbGPPgrcOXFAAWjnyVR1HOieN8RsnsromeM+rvzIewMuys3Jc6NxHNKgzMfv4NEq1JOZRbqJCrqUsModweVpY+xwLT58LFAc36h0uzkPYNzT0pvs5C1OL0pDtCxJHmzYWvNk+s2nEWsTPlDZCG9KTivNOGKq+ezwuZH+ooya6FlTaqQzIT2VHI3fweki4k2aQHHx/Kzq4hdpkDzZcWmqJHlSswcKOPYyId8nym5x8JNcW9qfs+1xJiRmwxgCquwnNNs4V/wBT3UckxJ91lrH9NM+SxQczoObZ91360rHteJDbW0LHQUztz+gApsbAlyXH02Fw8nx/dY3safOVnwzGGX1C0Ofz9RPlOTIkfjNgG0NBs12Stz/QHf1gOJHg9KeHQogSXD3pHdf0PlHnIXSNj2Nqt27rshTtx58mQvIcXHsleph02CP+kEfhWG40TP2tpP47qfnGDh6O88yDrwtvGxGQtADRx19lYAA6Qrz45PdRdWhCELRIQhCAEIQgBCEIBwxPmeGsFlb2DgtxWhzwC892rWnaeyCIE9jklZ+s6qyDUcbHbw0upxP4W2cf2jWmxbpqYwUF5zM0os1l+Y48eB7FacmqDHia5otxH9gqmZqDcmnMFWOV0SM+uJHNMJANuWY9rmA88KwJAXj6q8Kf0PWY6qshO1LIDrJAKlhyNr9pJtdnHLC4OFUoBES62npQpfZ+4uMhIcB9F8BV8h7r2soD7FQSuexKN4u3FAJwcO3cqGaAPb9R/kp5MpBtor7qlNkPc2rP8pWnFeQhjiwBQPdyuiLdZXD6vjkKKpza6FAJAJE10oM+1xdH6rI/KW7nlBo9lRrUipASCOLXIie9wAvnwByrOJjy5Mm2JlAduI4C9Bh4ceKLAt57ce1ldXX0rnGdg6PdPybaP9nk/lbMbGxsDGNDWjoBdITmZB0kJoVAk0IQQQhCAEvKaEAIQhACEIQCQmhAevx5zN+mB9JPax/iLR2T5sOQHACIde65h1D1cQOgNF44PsFWdmuMRjc4nnsru+Ln+SNz2vBa7+FWka5jTtQ8gG9xViCpB7pkzHTuDuVq6ZkCSNw3ix7qpn4zW/U1UIJXxSfQaU9PjdyZWbSCRZ8rL9URONG+O0zk+oCD0qsz/blFN1kSvkN1VKlI9zSbJCb5S13dqNztw5U2mYe0AmzagldfXC622UzGFJoQPdLb9lLVmgg00KaaBwKicDfCmedxNJRxuc+vdY71xciNkbnHa0WfstLA0dz/ANTJdTT00dkLR0/EbBHuLRvP+FcpZTPfdX9OI42RNDI2hrR4C7QnSsiTQhACEITAQmkggkmhACEIQCTQhBBJCEAIQhBrDaxGtij/AGtFBIRB9n3Qheg5qqZUTmCx4UWLM5knDqKEKKa1lTFzfqHKyZHlruAhCKcJz+BarSTO8cWhCm03APkrnfZoIQkbomguN9IQkYMo5oKJziT2hCz1VR3GyytbAw6p8gH2CELC+6uNFHSEKgaEIQAmhCAEIQgghCEGEIQggkhCAE0IQCXJQhAHK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3ARMDASIAAhEBAxEB/8QAHAAAAgMBAQEBAAAAAAAAAAAAAAEDBAUCBgcI/8QANRAAAQQBBAECBQMDBAEFAAAAAQACAxEEBRIhMUETUQYUImFxIzKBQpGhFVKxwTMkYtHh8P/EABkBAAMBAQEAAAAAAAAAAAAAAAABAgMEBf/EACQRAQEBAQACAgICAgMAAAAAAAABAhEDIRIxIkETUQRCMmGR/9oADAMBAAIRAxEAPwDW5sVVeU0jfj3XSyaAdp9oQmAOUykEIIcIS47TNVzygCxyeePZNCQ4CQP8Lkg39l0OQhAc0il1SRTBFotIAWmSGizwE0gAgiyP8oQeRQsfhANFpItAOzXaLSQgBNCEwLQeUflMhIOUhXhd1aA1MALsBINpdAIKhNCEyCSaEAkJoQFdCBdC+/smksrH+fCa5cTRrsfdMChz2kDtCEJkEIQkYI90wknaCCEWkTaYMpIu+kJAIJAP5Qi/dACPyhHhAI+/P8JpBdxxvlftjbZ/4QblSRwSSkCNhN+VcZjwYtOmLZH+3j/7XLs1xIbFwAeAB/hZ68ki8+O6DNOqO5pmtPgNFqdkGDFW5rpD0S4qvKJ2EMkBH2pSN9Fj2iYP6pwPHKyvlv6azwpi7CYw7IG2SbskqA/Jk8Q0B/7il6mP6Mgo7wbBtcSMYxjHhwff7h0p/mp/wwPGE5v0l8dAc3f90jj3/wCF7ZPsOD/ZVZWx7GgFzHl3N9UoZ2uhyNjHl4HPCuealf8AHlXHNcxxa9pa4eCKQusfPbLTMhu9o4F9j+VLJjjYZIHb4x2PLfyt87mnPvx3H2hQhBCtASpNCCJCEINB45QkOu10koIQkUAIQhACO00JAj7LkVZrvtd+PdKkAkBOkJgnA1waPumikVz2kYJAFk+aRSaAgglwiiT9laxsTeN8pDIx5PFot4HGNjGckk7WDslSzZjImeljcD/lVs3Ps+jAKbdADyq7Xxxg+oXNyWmxxY+yw3u10+Px/upmOklnDJmPJPO0CiuxM+NhxxHy020gchU5dRmfIwtafVHBPkhcR6s2LOe/IaWHZQDh2sLb+46Zmrc2oSNcwPFPYbBK6Oe3JzYmF1tr6r8lVcHJZn6g6R4b6beAFR1+RkGU12O6nfZR93k+1yTvGvnvifM2LGNvPgKtNPLjyRxz8NHIpUdD1BkTXzTEF/kqrq+r/OPuIAtabBHlLM1b8T+PvjbdkO1GcRwtDWN7eoX5LtPyXb3bi4UD7rCwNYeyHZCwmR3Q9layMTPfB81kmiBYafZOZsvL9J1ONb0pBA2Z1AOPI9k4dQkxHhwJLDYa4jhwWdgGbOAkmyNkQ6aPK4ld6zpWPyAGQD6eO1pm++VjuPTOMcsbcjH/APG7hw/2u9lwsDQNTMU5gmP6Mg2mz1916BzSxxaT1/ldub37cO8/GkhCFSSQhCArpgoCSSztCQTQRfymhHlIDn7JkBwpCAgGl/H8oAofZH/CAClza6RSYKkEAj/KD9qtP8JAk0EcH/lS48D8iZsUQtzj/ZAS4GL8xIXOH6TP3H/pV9Z1BoBghdTW+xWtqMrcDE9CF1BnZvkuXipZpJcm2xmQg2W12sd3ta+LPfa02IlrJ5JAWE25rTyAunahgY+SyRvDSDbTzRUHotyIXTyOZCetjeOk/Rwf9N3O2ulcOLWGrP26pxNjatjSanuJaAW8Bc5UUer5pbGKYzsjyVWOgwzYjXtfUg8j3WUzV3fDuUcfLt7TdOb2Pyp+7+K5z/X7E0s+jaiYo3HZIaBPhbcOBD8o/InfvkcO3eV5z4r1CCTEx3xHdNJTxXt7p6X8QRSac92XJt9IbaPZP/adzqyai7q3PYr45M2oHGDy1hdzRXpc2DEwNPOwDdtorxmDkuOccjY4Nc6+ulqfEGq47sQQQP8AUkd2QnrNupIevlbJC0KeKOWSZ7gAORZV7VPiNssLoYTZ6+wWfonw+M2FsmRIRu6aFf1rQMTDwnOjeA8C/wAqrMXftOrm690tJ0+fLgYZch0cR5DQVK+LD0/UGsleXxEWefKwsPV8qPHbE3+ngFbemaXDlMORmTeo9ws88BOy5vb9Mt9n2inLPmTJjgiO7aF63TcoZWDG4n64/pP48LzUTnOZLiQtY9rDbXcXS1fh6UVNEb5bYWudfTm8k7GxuRuUaLW7ndFyFyhBuEITCSghOkIIIQhIBCAE0AqrzwkARYAoWugkbvgoAbYoE3/2i/qqj+U+1XycqDHFyvAvgD3/AAE5LforVhAsj7/lY79aa43DBI9t/uIoL0GgY8mo5G2RjWMDNziHXwtL4tSdqfnO8GNjSZEgawd+SvQQYzdOgOwDef3OPa7jbFjfsH1E00fZUdTy/qLfDRys85tnaLe+nndfzN8jgzfV83yFi40jgHHFkd67+C0Nvge5XefPchbXX3squ+SGBo+VfIJnDk1QXPfbtmfjOJ2YRyjI/LkLXNPIHCrHS4vk5pjO4GO+QU59OlEbJJss/WRuF+6ZwY4p4o453yNP1OYTYCx1eftpm/8AajI7WINPfNHkOa0gEN2g2RyLteQ1XOyM7NkmmILyea4A/C+oamxjtKmApu1llx8L5tpmlTapOW45FN5LncWtPBrPLqqzqXtX9F0M5WC/KyLI/pHheVdkuiyXseOnEcjntfTMfMdp2B8k/HJkYKtosFeE1rCklmfM1jnl7ySQ3gfZaY123pfLX3G98O5EM7GsdV/daGv6bH8oZGUHN5BXktGkdjStLjVLd1TVnZUYhBHIrjwFnvx2b7Gk+XewtN+In4MewtLqFWEnZuRrWU2KST04+6JpbWk6Lps+CxpLXyEcmlW1H4Xfih0sDraOaHaJcfL19l88dbeBpmnw4f1BrqFbivPEwN1CSMSPGPu6Bq1WwYzlP9DIypGRjpt9r0smn4EOnFtDdVgk8pf8by1lr1+0GXHixNibivDXdOp3AVn4dcW55bfbSPyqGLjY78J7w8tlYLN9FX/h9t5G7/a0lP6nGWvpv0hMoXU5iQnSEBwhHQKEGOU6QmgEK8JoCKQAhNCASE109vpwmR/A8JydpW8U8zIELTX7gL/A91hN1zFxs9rPUj9VzhuL+TX/AF+F18R5zsTT5X8B7+B/PAXzxry6QvcbcSbPuV14zMxhq9foPTgzIi9PIa1oPDgKsjx/++6sYuHiaQMg4wIY+vpvx7Lx/wAEy5GVp+MZS4FjNpJ9gaH+KXpMvJ3vDGH6G8fkqd/lefop6iZ8znbpTwa/ssXJnJbI42bU2ZklrdrSe+eVmzP/AEnfcLLyfVaY+4wcwnea/wAJPnlxI9ssTXTyc7nGyB44XOUTvNnlQiVsOM6SWF0ksjiA9/S4pHoVNLp8g9GTMybjNAtB/b7KxiRwR5rm4xttcm7VKXDlbDFk5k+9lgmMu5pWmTRszGGGMsjLQBYq1l5pficqL43mlj06KOMlrZXbXgHsUV5bQtQdpGY4SD6X1RXt9fw36jpX6YuRhsfdeAzGbonxyBzJGHixyCr8EmvH8TxZzj6FFkfM4zpg0AlvHus3DkwYdOeJ3sErid99gryONr+o42MYWub1QJWaHSTPPqPc4uNmz2U8+DX7VPH6X9QfjuynnEH6fV+61dE+HZNQxTkOkDQ7oA2Vm6dpmRqBczHaNrP3OPheh+H5X6ZqHyeW4Mvok8LXyaszyfbS3meT7Uo5czQsva9u+O+r7C0ptZ1DVQI8XHLGHi7tanxBNgS4zt7mF1cEe689pGpnAm2uDnRE3TRysJ+U+XPbOe52z2lzNGyMSFssn8keFd07RWZUYkOU5wAsgnpSajrrc6ExRQvAPFubVKPTcWSXHd6OS5jvMd9qu6s7WdupPblscLYJGlx9VrqHs5a/w9FTZJT54Cxy+42xlg3NJF+SvT6ZD6GK1p7PJRzupGW76WkJpLqYBCaEBwEUhNIyCAmOfsjx0gAcJopAuhZs+6CNMNLiA0WT4U+LiyZLwGDj3Xo8DR2QgOcOfdOS0rWRh6S55a6fi/6VH8SYu2BjY+LXqJYQGnbxS8rrWW9pMcjdzegVpnNl6jWnhPibGObjljasEbbXn9I0CbIy2sLT3yT0AvZzQfMSHim+bPhXsSOPGZ+kKJ/uVtLazXsNjNOwmwROHA5KXrA0b5VGSZz3fZG/6eOECR1PKHTVfI8KLIfUZ5XBLQ4m/r8BQ5Drb0stT1Wufti5zy2QE/5K5GRHsPrNdNKPpjZ4aFHqjgJRzyAo8TKDGue2wSKsCyPx/wDK45OO63sSyMj+TbNNkPdL22Puua5VzJ35MEE0bmmauGM8/lU3DIbhsbMGRQPcL/3O+5UznxwZMbNIHqvLSHnwUaz0utPTtTDAYpRR8tKnyNMwNR+pzGh3usWb0GxPdk385dEA1R8UuJnZ2FjslkLaJFAHnlcl8es38aqSX6Sal8JYwic/Gl+oAmie15jC02XLyHQ4sdub+4n+lely59QZimWSItZXZfz/AGWj8O48eHCH0DJL9TiPC3z5d4z3TSauc+2f8KYz8HNnxpXBpFF33Vr4w06OSIZMZG5vsqgimyviDIEU3puAoGu1Nq+n6jFhukychr2Dna0VaXu+Sa6m38u9d/Dml6fl47JZwXvHBLnKHXsKDAzIpMZo27uQudI0zIfjtlwsksd5aRwo5TkuytuR+o6I8iuFWZflfforfy71rzZ2nyae5kYa57h7UbVGJnp4hyIHlsg+lw/KmzmYz2ROx2tbK4bnNHsPdRu/9TMPSbQNcff3R6mWXXek4xmyASLa02fyvTtbtACq6dijHiFDk9q2tPFn/asd67QhCa2QSE0IDhCD10mgyqk06QBfCAFcw8J0x3O4YP8AKs6dphkIkmFN9lakmhi1LHwroyHgq8Y+SNa4vYrYoGj0wFZjyL75UBjLQb68LkPY0d80uiZkZW1fdMzb4orB1aISNvaKBVh0wrg0uSNzCSFXOJt68rJjhsjiLonohQzG+OVr57RvNdLLkbyeFNOK5TB45XRb5/wo3OAP3SUilDgdzf3DpV5njaSD45VmSRoFLPy3fQQ3srLTTLyuq5rv9QdGOuuTSUE+1/YN9gLN1H1TkOLQCeebSwjOSGGP6q7Jq1lcuqWcem9WKSFokD3uJ5eXXtH2CuNyPlpon4GKQCNoLx+8rIxw9g/3e6vx5kplbKJCS0ULbe38BZX+j536XcfGidPNPqpaJhztvpQ4cM+qZFumPoxOtoPn2XEwgc6N085ke91yUOAFNI9z8mMYLDDG8bWmq3fdTZ05eFn5MuXM3ClaAxrvqc08FW9RgOFi+riT7aaDsPKrxS4+MZ4pbdMTRI/qUTGz5LYzNJ+h6m2nGlHx/wDB8j0rEnkjdnxvd8xdixwQu87U58qM40rNpunc2up8h2JkPiw3gxHwOmkoghbG/J+YouDb3H3KfPfaPkmLsnSoWCF4fA8cWOQVHA52PPHkzuGyYHce/wCFWGbJM9nrfqNYCGt6ClghmyQxnJa3ho8BHrM9lUYHq5DjCw053AHsvQaZgiIBzu/JT0/TmwgOI58laYAAoJ5x8vd+met/qABCELoZBCE0AUhCEBwmku2Mc9wa0WSgya0uIDRZPgLZ07TgypZ+/AVnS9MbCBJNW4+6q5Gpga18oRTQ0nta48fftnrTUJ3t9Jl2sHM06c63FkbqbGPPgrcOXFAAWjnyVR1HOieN8RsnsromeM+rvzIewMuys3Jc6NxHNKgzMfv4NEq1JOZRbqJCrqUsModweVpY+xwLT58LFAc36h0uzkPYNzT0pvs5C1OL0pDtCxJHmzYWvNk+s2nEWsTPlDZCG9KTivNOGKq+ezwuZH+ooya6FlTaqQzIT2VHI3fweki4k2aQHHx/Kzq4hdpkDzZcWmqJHlSswcKOPYyId8nym5x8JNcW9qfs+1xJiRmwxgCquwnNNs4V/wBT3UckxJ91lrH9NM+SxQczoObZ91360rHteJDbW0LHQUztz+gApsbAlyXH02Fw8nx/dY3safOVnwzGGX1C0Ofz9RPlOTIkfjNgG0NBs12Stz/QHf1gOJHg9KeHQogSXD3pHdf0PlHnIXSNj2Nqt27rshTtx58mQvIcXHsleph02CP+kEfhWG40TP2tpP47qfnGDh6O88yDrwtvGxGQtADRx19lYAA6Qrz45PdRdWhCELRIQhCAEIQgBCEIBwxPmeGsFlb2DgtxWhzwC892rWnaeyCIE9jklZ+s6qyDUcbHbw0upxP4W2cf2jWmxbpqYwUF5zM0os1l+Y48eB7FacmqDHia5otxH9gqmZqDcmnMFWOV0SM+uJHNMJANuWY9rmA88KwJAXj6q8Kf0PWY6qshO1LIDrJAKlhyNr9pJtdnHLC4OFUoBES62npQpfZ+4uMhIcB9F8BV8h7r2soD7FQSuexKN4u3FAJwcO3cqGaAPb9R/kp5MpBtor7qlNkPc2rP8pWnFeQhjiwBQPdyuiLdZXD6vjkKKpza6FAJAJE10oM+1xdH6rI/KW7nlBo9lRrUipASCOLXIie9wAvnwByrOJjy5Mm2JlAduI4C9Bh4ceKLAt57ce1ldXX0rnGdg6PdPybaP9nk/lbMbGxsDGNDWjoBdITmZB0kJoVAk0IQQQhCAEvKaEAIQhACEIQCQmhAevx5zN+mB9JPax/iLR2T5sOQHACIde65h1D1cQOgNF44PsFWdmuMRjc4nnsru+Ln+SNz2vBa7+FWka5jTtQ8gG9xViCpB7pkzHTuDuVq6ZkCSNw3ix7qpn4zW/U1UIJXxSfQaU9PjdyZWbSCRZ8rL9URONG+O0zk+oCD0qsz/blFN1kSvkN1VKlI9zSbJCb5S13dqNztw5U2mYe0AmzagldfXC622UzGFJoQPdLb9lLVmgg00KaaBwKicDfCmedxNJRxuc+vdY71xciNkbnHa0WfstLA0dz/ANTJdTT00dkLR0/EbBHuLRvP+FcpZTPfdX9OI42RNDI2hrR4C7QnSsiTQhACEITAQmkggkmhACEIQCTQhBBJCEAIQhBrDaxGtij/AGtFBIRB9n3Qheg5qqZUTmCx4UWLM5knDqKEKKa1lTFzfqHKyZHlruAhCKcJz+BarSTO8cWhCm03APkrnfZoIQkbomguN9IQkYMo5oKJziT2hCz1VR3GyytbAw6p8gH2CELC+6uNFHSEKgaEIQAmhCAEIQgghCEGEIQggkhCAE0IQCXJQhAHKEIQ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http://gymtri.trinec.org/soubory/Biologie/3-rocnik/zoologie/kruhousti/mihule-morska02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9587"/>
            <a:ext cx="1976028" cy="131620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ld.ochranaprirody.cz/res/data/010/001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69" y="955973"/>
            <a:ext cx="2016223" cy="1512168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lačítko akce: Video 7">
            <a:hlinkClick r:id="rId5" highlightClick="1"/>
          </p:cNvPr>
          <p:cNvSpPr/>
          <p:nvPr/>
        </p:nvSpPr>
        <p:spPr>
          <a:xfrm>
            <a:off x="5186297" y="4238384"/>
            <a:ext cx="719230" cy="43204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data:image/jpg;base64,/9j/4AAQSkZJRgABAQAAAQABAAD/2wCEAAkGBhMSERUUEhIUFRUWGBgXFRQYFBUXFRcVFBcVFBgXFxcXGygeGBwjHBQVHy8gIycpLCwsFSAxNTAqNSYrLCkBCQoKDgwOFw8PGiwcHBwpKSkpKSkpKSkpKSkpKSkpKSkpKSkpKSkpKSkpKSkpLCksLCksKSksLCkpKSkpKSkpKf/AABEIALEBHAMBIgACEQEDEQH/xAAcAAACAgMBAQAAAAAAAAAAAAAABQEEAgMGBwj/xABFEAABAwEEBQgHBgQFBQEAAAABAAIRAwQSITEFBiJBURNUYXGBlKHRFRYyZHSRsyNCRLHB8BQzUnIHQ2Lh8VOSssLSF//EABgBAQEBAQEAAAAAAAAAAAAAAAABAgME/8QAHhEBAQEBAAMAAwEAAAAAAAAAAAERAhIhMRNBUQP/2gAMAwEAAhEDEQA/AKNstjaLaDWWezGbPRcS+gxzi5zASSTmqvpv3ayd1p+SNOZ0PhbP9MJYSvRgZHTvu1k7tT8kenvdrJ3Wl5JWhMDT08eb2TutLyR6ePN7J3Wl5JWhMDT077tZO7UvJHp33ayd2peSVoTA09Pe7WTutLyR6e92sndaXklaEwNPT3u1k7tS8kenfdrJ3al5JWhMDT077tZO7UvJHp33ayd2peSVqIWQ19O+7WTu1PyR6d92sndqfklaFcDT077tZO7UvJHp33ayd2peSVoTA1GnPd7H3an5I9N+7WTutPySpEq4uGp057tZO60/JR6d92sndqXklcoTENfTfu1k7rT8lkNO+7WTutLySiUSmBv6d92sndaXkoOnPdrJ3Wl5JTKJTA1GnPdrJ3Wn5KTpz3ayd1p+SVAqSUwM/Tfu1k7rT8kem/drJ3Wn5JaiUwMvTfu1k7rT8lI057tZO60vJLJQmBp6d92sndaXkj077tZO60vJK0LIaDTnu1k7tT8lT1sa29Qc2nTZfoNc4MYGNLr9Rs3Rhk0fJaWrdrRlZfhmfUqoLWnM6Hwtn+mEqKaae/yPhrP9MJWuvPwCEIQCEIUAhCEAhCEAhCEEgIIUIXMCELKlSLnBoEkmAtfpWKF1dn0TTbTLHND8C57vvCMy07gOC5y22M03FpM7weIOIP5YdKzO9+GK6EIW9W0IQhVkIQhAIQhBkAghQ1DkGSwKnNZIMAs1BClAIQhZoyat2tGVl+GZ9SqtLVu1pysvwzPqVVkNrTol9odRbTuy2yWd0ExIuNEDpxSa16PqU/bYQOOY+YwXS6OtAbarKHZPstBh7aQI8QFf0nYpa4jIHETIxE5KefjkHBoTC1aOwLmdceSXrrOp18AhCEoEIQgEIQgEIQgEIQFzW0AJzoqz3BfIxdlxA/QrRorRt83nQGDiYBPCdw/24ptZW8o474xI3lo3jjHQuX+nX6hGQpmRBwJEHdjlOHsnLFY2+w36YZheEmljvnaYTxnLeVe5drGlrMQcTxu5kGMwMD0CVRfaLwiSYIgyCQTBa4cDuMdsrjLjTmC399KhMtK08RUAgOwc3g8YH559qWr089bGAhCFvQAIClqN6uiCgBBCAVNEgKSFIKFZRi5AKkhF1aBKlYrJAIQhYtGTVu1q/C/DM+pVWlq3a1fhfhmfUqqC3pmoWus5BgizWYjspgpzXtXKAPmWuEnGDJEn5GUk07/kfDWf6YVnQVMVGOaXXS0yDng7/dO5vO/wbv4YGLsmTA6+vKFT0loydpkHjE7QGZHSN6v1KDqZMkObhiMu1p7VarBrhmNxwOeGBBPDhhC4zq80cehOrdoa9tUzLiRLcMZ38J6Ak7qZGBEHgV3ncoxQpuouq6IQrVg0c6s8MbE8TkBxwVq16t1mHACoCSGuYZDrucePyU85Pq4VoW0Wd29p+S2t0e8zs9GYGJS984uKqs2GyX3RuGfkt1PRD5AOBPGc9w7Ves+r7xeLi9t0gOIAEE5AyZXHruZ6LqzdMBoaS0bhI8eK30bOGkQ6Wk7Ljs1aTsheGRaZiRIWViswYSOUqYCXA4NkYQYarFO0NMOBwIdhebIwxBkRGGHmvPrUVzYXuJkAODjM+wHjFwJJgBwl3SVsYyizBxLokC7ldcJGJjaDirtVpcGhtNxdIc5pLrzmAYOE/dHFLxS9m8DtEgvAkEHMHDaLfCFNXGi3Wim9rm3PaDTMzDgDJAHFc6+xkGM44Lp2UC9jsMRG1AADWYbR3Ejd0rRXsLtoXMc4ukRiP3nvW+e8Zsc3yJRyJT86MJOAwIvAkYwMDmccVizRhk3oG+d904YDoGPQun5EwjFnOUKf4YroqWhMYJAL7tycBBJF48Mge1bX2FrXEGMAcTIbeAGIgQVPyUxzH8Of3wWX8E/ODxy3cV09XRZIa0tAfhdABl98yCSMBA/NZvsLtoBglxuiGkjZi9dN7ZjxS/6UxygszuCxfRIzB+S6zkC8PcKZA2YgSJAiCN/HBTa9GtE4wD7Dji3DMQMZJ4pO6Y48hQndezB0ANaenJUrRYRMDArpO2VFZArN1AjMKLq3LBCEFCaMmrdrV+F+GZ9SqtAK360/hfhmfUqqi1pzOh8LZ/phVtGWjk6gJmDgY4HBWdOZ0PhbP9MJbC3Z6wdxVPKNvBxLQIAOy4HIYjA5+KWlpkBuUjCIJA3wM+tZaOpPYxt+YMGASCIx34K1ZLOC+Ti3GcQ7ETBgZGd8ryX6sRY9ohgAJc6A0e1Pb+8Fd0lq2ak3mS4QL0iZAzwEwAQjQj206wM4gjcDiJnZGa6+06Rzc1sZTsmbxGAHUIKxfXxuSPMK+qj2gmTgOG8ZxxWsaukAuLpbMBwBjKTungF6FXtjrr2xiG4EEyXPGJEZqGUyHht195tMXG4SDvdhn1FXz6THHWLV2Ic0VSYLobF5sZ3hPSE0qaOcQG1S4DfGLDOQwEgjMg7guhpUdoXM3uDHkY7Q2i4VDgOroVbSFarBJeAWPuu+0Ek5Xg0dftLnbb9UkpaMJlpbjdwYWe2YMXS0TEGZK3WLR7Ggi81zeUp4OgTAk4EH5gq5aKoFRzWAG4MYqkueHNDQwP34nIKKdpGzRe14eKjNht1oJaIJLnZO8FFLWWCo4hhJLC9zg1oBuuaSReLoAyyO4dCipo6++HVKZlwc6qAQMdx4x1JgbVWBNRt4gy596AL75pkiPaA4rTTZVpXiLoum5ULrrgL0cejeETWx2h2kuFOo375c+SwOH9AbkYz6VaGhGvBbedtOALb1O8YaIhrRgc4PTiqTmVHfZAMIpBxDhGIEXtv78cFmGuIplpADRBcGFtyXbJe7M55hFNrXYWBl5zA2dhji8y0MJElgOaqmjScWhoElpDeTLpY9n34GMu8FlTutLQalEnlHHlhee4ECdoHc471pslmDnseWu23vvRstAyvAyCImcU1W3kxDHOLZIvBh/lvaBdEgY3ySc+C11Kf2YpS2L129dffGMzBGOJIjoWqy2m415aYLLpgvEPcHkSMMcOnPFWh/MgF1SHXqdLaI2xedt4EEYHsRlqfY3TdcGtvOu33NADBTh7XBsSDGc5qqAWEua6n7LyRBvFpdjg4QXGQRG5XKpMOkkkUiHVKZLg5zzgKpdlwlV7RRr5NeXMNFl9xaJFI7ozwdISDQ0FpgFshhALQHNcauQeRkSDEnetzrIabWO2mta66GuaHw84VGjGHQB4rAvIfWNIzRaWuljG8neaQGl7DuwdMK42zs+0Y2ziqRTvNqB7g05zVAcendvBWtFey6Pe2YhjyTTF5m0JMw5xwbLcoW6uzksXOBvOLGFzQL4cAxweW5AHJS0OYx7mHlGtdSeahJkFwgw13tZxPQq/8ABMeYFOs9lTCi4lrAKkEmd0b+xNGTqFJlIk3Q4k0xDnfzGTLhGGIcBhwS91F9eTdLm5XsZLgPZJGQ/OFla6BJ5FtN1M0xLxflt8wL/wAse1dTZ6YoMbTLHmIBbcBDqgF6AQc4JMrXN0cPadF1KTCLnQSR7ByJAG9UKlC77Q6r2/t6E/0tpJ1pq06dIXhekNwEhpIF6MZzlK7RZCHOJe1ri+45ud3iZ8ZVtZz2q2WxteQ0EY7p47lttOh6YddxAxkyJIbmQOvpVp+hi0PcyHNDgA+cirjNB1DeJdSuMEGs4i7tYloJxnPJZ1cJNI6AZTIHKDHdvHXASr+Bkm7MfvFdPeaHhtOpymV43AGDqLsXfILVbtKMo3gHtL5IAZTaQBwLnb+pdZazjmK1nLDBCy1p/C/DM+pVU2u1Go68ZPSTJUa0ZWX4Zn1Kq683UWtOZ0PhbP8ATCNDWG+4vOTIz3uOXyzWemWSbOAJJs1nEb8aYC6vR+h20KQa6L0Sf7t/knfeQURSLwRAJJzJA6StdltPJkk8MLowBOOZ4QMMVaLWguAE4ZnIb5jeqNpqAOJOOMExLWnoAMGeAXEZ2OseUOOcGcwJwiI3zmuhs2sUDaa1oa3CYILpuNnHDDeuOraRa0zhOGE59cJXpPSj6ziTgOAwwU8dblej2fW6gXFrnkAtDXZTAG4jIJ3Yg1zWOpuZO05zwduP6Z3iOK8TCvaMtlZrxyLnXuAO7p6FOubEl/r122UC5rg0uY1pBFGL14lu8jLPKdyXVrO2XO5Sb3JNpHkmgmo37oJENEgzO5U9CWu1PG3Aujc6ZPYJ8V0ljsl+6TtBkkNccCT0eea5bG8IX2WmzlG1H02hpvF4DXufU3tBERjGEdRUVLIXfzC81q5F+i8NpNc1kGC6IGEZFdFTssSw7VJrrxcAAZjBpw3YYqpX0aXsumGlxcS9z5dcAkNnhkEQioaJ2uUpUtmkC2sHkOYCSQeTEyYxKivYgHPDKYLWsBa515stBANRodmTiIyTmpo7lCCaZaQBepNNxr6TZ2pJzncq9RgeWONQtLXjkmvkhrOl0ZT+SClZ2BpaWEmib7WyA91MRtnkx+fUtrmtLKUufeJk1C138tg2M8HjCe1NOSI+0AaSauNRpIlo9oXR90kY/ktdosTqjsBtuDpY5rWimw4i4TwjcgW1C5wvQy657ganJgVNzpugwIGOHSpc1/2jocXg/aOLrs0ybt25GGW5MbRZ2ua1xvupsljwXAXif6W792MqW6JBY7AEsdJIm88OxLSXYyFFhZToQxjbuw9z3MpHZA3NIq7+1YNfecHOeXOcIvGWBjv5YdeGd0cOKZ1bEWtALXHdDtpjGuIcCDP6LJ1nlzALmcBgOxsugbDshOJ3/JVFKnS2Q5+DSOTNNl6arWki8ZzO/pWv0OXhlENa2ods1L+DqRMhrvyjoTO2Nu33C4Czalri26QIFwnPE4jPBJrbb2UIJAzBEEu5R7cScR7Lj8sSoN1stDWUi6u+lDg+kGAXLoDovC77UGYnipfbaNVjSysXNp3aYbk9wd7URn0Lh9L281ahfU44MB2WjHDsW7R9ccu80fs2sGzDrxc4EXccjJxncr49Zta2fp3DnlznVbjntY5rGOcWtuhpAh7D7QhwVPSV269jnOD2vljWOHIiphJEYtEnfktnJghzHBnKAXjVlxLn3g7ZwwdEYLZaXGb7aVN0MuvAa4gTgbwMXjjMoFliock+pyhLsRfgySDddmDjgur9HtcS+XgOI5Jt52zADCXY4TEb0kFivvuNL24XQx7YcLo6BBE4dSc6AYWMNFzYcPaMzeEyAZx+Uq8XLiVz1tsFBlpbJ5EAvvGkTIMG6OM9kYproixltO5UaBcfyrQ5suqzMYgmdyYW/RjXti6GODpBbwOBBMSrNJhwJ2iBBcJMkZLXRJpZUsLA41ah2ILqggtbTcIu4fedwC5y0tq2592kwtpNJuMgTxLiMBedn0Suv0zVpOp3agdAN4wIkjrVayaxWei27Tpn5YnrO9YnpK8+tGgbaJYyy1mN/tgu6XOyPVkqVp1StdNhe6g8MbmZaYHHA5L0urrVe/yCeuUst+sdmgirRa0RjDyDHUF0lR5eAtutP4X4Zn1KqY6d0jRqO+xY8Cc3OBw4AACAl2tX4X4Zn1Kq9HH1iugo2a9VoOiblls5A6eTgflKb07K8CSwNk5l20Z38Vno9rKdKhUc5oLqFGZIwDabQP1VbSettBs3Cah4AbI7VjrbQVWmDJIAzyE9q5zSGmGzsASMARgBHDiekqlbdKPqEySAdyprc5EveSZJUIQAlglq6jUGxcpaHYeyw+Lmhcyu9/wopfaV3f6WD5uJ/QLl18WT27Blju8f0VB1sfRPQTmP3iujrAREJLpVoI3dfQerHsC82O9+N9k01TqgOOJJgjIdvSt7KbHuN264ncYAYDwgZz+S5qm+lQDnNpPqPggOfsU5/tm8e1VdHawvpTeumTkwk9hlWbGNdk/R0k3gScAx5cYbH7KwNE3m33OkHYqfdutxAufvJL6eurI2qb8sg2VrfrqzC7Rqkj+oYfJa3UxdbTDmFzhtOdHK3DlnegHA5/JSyzmrygdBdm2o4EFrDOAETu8Uhq6xEtAFGpEzi8AZzgIgKtataqk3y2mTvLiSMo9mRkpV0/YaYhzZplgDRgHBzxvJyKzqUDFS85jpuvvQZdO4Ru3YLi6ut1YsuGoAwHC6wTPWllq0y94Ae+o7cBeMRwhScmu+dpelTdjXDQ5sF7hLrsYgNGPQMkkqa4Uw5oDHVAyQ2Ps5aZkl0zjK4x1p6AOuSqj65K3OdSuptmtNQgXblO6HAFsvdDtxJw8Eg9JQZMuPSZ+XBVGtLsBjOUJvozVpzoL5GI2IN4jeVfUFOy2Z1d4wutJgugn5dK63RWi7tNkXSwVMWZPfu2pz6k4smr4hpaXC677MXdwiT1JvZ9FtGGBJfIq5dJAWerashbSoua27JaWPJbSAmPvTPat1dgnBoOBIL70uJjhwOKZim1gvHDO8+c1VGk3PwpNwAIvvyA6G/qcFFVrFTYyoDUrXCAQb7pxJnYccpTxtJj2texwIA2Xg5jfjvXD6asJBMknEZ5neeqJHzCu2m3cnotzrpPJ1G4THtx4SVfGVLcPbdpYszfTPTex8Vymlv8RCzZZcceiTHbkuFtmk31CZMA7h571TcunjGfOn1s1xtNT70dX+6W1NLVnZ1X/9x81RUgrU5jNurDrZUOb3Hrc7zWk5qAVKuSIyat2tP4X4Zn1Kq0szW7Wr8L8Mz6lVdOPotacP8j4Wz/TCVuKaaczofC2f6YSty2IQhZ06JcRAPUBJPYpbIuMAFas1mcTDWFxOQgnwCaaN0NTa6bU4025hgg1HH+0YjrMdadWnT7aIiz2dlNpGDnOaXHraDI7SVw67urIXUdTK7gC5jWT2kdYH6rqNXdCPsjH3a1Ft4gvL3f0jCAPMrkbTrFUf7T5H9MkN/wC1sBUK2kScyP31rHtXolXWWlk+2zG6lRPgXFVG6csR9p9ow4uz7BkuAFtA/wCFH8cYjFPFrXa19Y7LBDKQPAuJntwVNmsjJwpMwx9nwklckbX0KW208Ar41NjtPXuoPYpsbBwwnCIzS2rrHWeZe53VMDwXOm3FZUqz3uDRmVmy/tdhradKvJE5cJJVb+JhXqOhSG7Qk9vyTXV3VblqwDmgNEudIwgA8f3gsywrlalsM9CxbfdkHHsJWVqtV2o+5F28QMBkDgtlLTjxuC6T4zrKjoes8ZR0k/onWjtSi72n8IgGO1LWa0uH3R81abr1VAgN8Vm+RLHaaO1LZT3NvAgl84xwAXQ2TRjWAR90kgkYmeJ3ryz/APQbR0LCpr7ajk4D5qeNXY9gddbBvZZExvzVC2aZpME3gAOOInLBePVdZ7Q/OoR1KjWtr3nac49ZV8Tyd1pbXNr3tY32ZBPVOMLsKZkCIA+7wjcY3rxOz1brgTuz6l7JqvaQ+i0ZwBdPFuY+Sz1zi89b9Z2yzbOInCR/6z1lxcVRtVjDtG2tv+m9H9kf/K6WrQkYhUdK0gyx2nDDknf+LvNTnda6zHhiChQ5elwEBEBYqQEGQCEIWpBkzNbtavwvwzPqVVoBW/Wn8L8Mz6lVa5+i1pvOh8LZ/phUWWJ7jg3HPs4prpB7Q6gXc1oRux5MKnaNLOLbohrd4bIk8Xf1dqW+8ixnZrLRpma5LjuYwjfxdu7JPUsrRpgAnkRyc7xnHC9n4pWXKJWfC36a2OtBOP8AysC88VCgp4w1KxJRKhVoLIBYqZSprJCgFSsIE41XLf4qmHZON3tcIHjHzSdZMeQQQYIxB6RiD+vYpZ6J9e62PQTAMQFq1hrNsljrPAAc5txvaLvmr+rekhaLNSqjNzRe6HDBw+YK4r/FjSeyymDmTh0NzPbkuXE9t2vNCFCJQurmEShCuAQhCYBAQhTBkAuw1F1qbQcKVYxTJ2Hn7hPHo/JcbKm8l51ZcfRlN4IGXRjIPURmkGvlsFLR9bcXwwdN4ifALzTV7Xm0WQXQeUp/9N+Mf2nMdWS06z621bY7a2aYMspTIaYgmd5WZxi26SqHLGUStspAUgLGUStSDNCxaVktAVjWnKy/DM+pVVdWNaMrL8Mz6lVSeqLWnM6Hwtn+mEqKa6czofC2f6YSorpIBCEIBCELNgi6i6pQmCLqLqlCYuoAUoQmGhQHKUJiOg0DrvWslF9KnG04Oa443crwA/1ABU9YtPOtVblCLoADWtmYA/WZStQQufjNXUqFKxIVxEgoIQApWhClCEXAhCEQIQhMWTQhCFcMCEITECEIUEtWSgFSgFY1pysvwzPqVVXW7Wv8L8Mz6lVBc05nQ+Fs/wBMJU5dHb9B16zaD6VJz2/w1AXhESKYBGapHVW183f4LpIFKE19VbXzd/gj1VtfN3+CWBUhNfVW183f4I9VbXzd/gshUgJr6q2vm7/BHqra+bv8FNCkKU19VbXzd/gj1VtfN3+CaFSE19VLXzd/h5o9VLXzd/h5poVITX1UtfN3+Hmj1VtfN3+CatKkJr6qWvm7/DzR6q2vm7/BNQqUFNvVW183f4I9VLXzd/h5qKUhSm3qra+bv8PNR6qWvm7/AA80IVITX1VtfN3+Hmj1UtfN3+HmqhUhNfVS183f4eaPVS183f4eaBUhNfVS183f4eaPVS183f4eaaFSE19VbXzd/gj1UtfN3+HmmrCpCa+qlr5u/wAPNHqra+bv8E0pUhNfVW183f4I9VbXzd/gpULAFKajVW183f4eaPVW183f4eaBUt2tn4X4Zn1Kqv8Aqra/+g/w81S1zpOY6zMeIc2zMDgSJB5SrgUCNvs9qEIXYCEIUoEIQsgQhCAQhCAQhCAQhCAQhCAQhCAQhCAQhCAQhCAQhCAQhCAQhCAQhCAQhCAUlSh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data:image/jpg;base64,/9j/4AAQSkZJRgABAQAAAQABAAD/2wCEAAkGBhMSERUUEhIUFRUWGBgXFRQYFBUXFRcVFBcVFBgXFxcXGygeGBwjHBQVHy8gIycpLCwsFSAxNTAqNSYrLCkBCQoKDgwOFw8PGiwcHBwpKSkpKSkpKSkpKSkpKSkpKSkpKSkpKSkpKSkpKSkpLCksLCksKSksLCkpKSkpKSkpKf/AABEIALEBHAMBIgACEQEDEQH/xAAcAAACAgMBAQAAAAAAAAAAAAAABQEEAgMGBwj/xABFEAABAwEEBQgHBgQFBQEAAAABAAIRAwQSITEFBiJBURNUYXGBlKHRFRYyZHSRsyNCRLHB8BQzUnIHQ2Lh8VOSssLSF//EABgBAQEBAQEAAAAAAAAAAAAAAAABAgME/8QAHhEBAQEBAAMAAwEAAAAAAAAAAAERAhIhMRNBUQP/2gAMAwEAAhEDEQA/AKNstjaLaDWWezGbPRcS+gxzi5zASSTmqvpv3ayd1p+SNOZ0PhbP9MJYSvRgZHTvu1k7tT8kenvdrJ3Wl5JWhMDT08eb2TutLyR6ePN7J3Wl5JWhMDT077tZO7UvJHp33ayd2peSVoTA09Pe7WTutLyR6e92sndaXklaEwNPT3u1k7tS8kenfdrJ3al5JWhMDT077tZO7UvJHp33ayd2peSVqIWQ19O+7WTu1PyR6d92sndqfklaFcDT077tZO7UvJHp33ayd2peSVoTA1GnPd7H3an5I9N+7WTutPySpEq4uGp057tZO60/JR6d92sndqXklcoTENfTfu1k7rT8lkNO+7WTutLySiUSmBv6d92sndaXkoOnPdrJ3Wl5JTKJTA1GnPdrJ3Wn5KTpz3ayd1p+SVAqSUwM/Tfu1k7rT8kem/drJ3Wn5JaiUwMvTfu1k7rT8lI057tZO60vJLJQmBp6d92sndaXkj077tZO60vJK0LIaDTnu1k7tT8lT1sa29Qc2nTZfoNc4MYGNLr9Rs3Rhk0fJaWrdrRlZfhmfUqoLWnM6Hwtn+mEqKaae/yPhrP9MJWuvPwCEIQCEIUAhCEAhCEAhCEEgIIUIXMCELKlSLnBoEkmAtfpWKF1dn0TTbTLHND8C57vvCMy07gOC5y22M03FpM7weIOIP5YdKzO9+GK6EIW9W0IQhVkIQhAIQhBkAghQ1DkGSwKnNZIMAs1BClAIQhZoyat2tGVl+GZ9SqtLVu1pysvwzPqVVkNrTol9odRbTuy2yWd0ExIuNEDpxSa16PqU/bYQOOY+YwXS6OtAbarKHZPstBh7aQI8QFf0nYpa4jIHETIxE5KefjkHBoTC1aOwLmdceSXrrOp18AhCEoEIQgEIQgEIQgEIQFzW0AJzoqz3BfIxdlxA/QrRorRt83nQGDiYBPCdw/24ptZW8o474xI3lo3jjHQuX+nX6hGQpmRBwJEHdjlOHsnLFY2+w36YZheEmljvnaYTxnLeVe5drGlrMQcTxu5kGMwMD0CVRfaLwiSYIgyCQTBa4cDuMdsrjLjTmC399KhMtK08RUAgOwc3g8YH559qWr089bGAhCFvQAIClqN6uiCgBBCAVNEgKSFIKFZRi5AKkhF1aBKlYrJAIQhYtGTVu1q/C/DM+pVWlq3a1fhfhmfUqqC3pmoWus5BgizWYjspgpzXtXKAPmWuEnGDJEn5GUk07/kfDWf6YVnQVMVGOaXXS0yDng7/dO5vO/wbv4YGLsmTA6+vKFT0loydpkHjE7QGZHSN6v1KDqZMkObhiMu1p7VarBrhmNxwOeGBBPDhhC4zq80cehOrdoa9tUzLiRLcMZ38J6Ak7qZGBEHgV3ncoxQpuouq6IQrVg0c6s8MbE8TkBxwVq16t1mHACoCSGuYZDrucePyU85Pq4VoW0Wd29p+S2t0e8zs9GYGJS984uKqs2GyX3RuGfkt1PRD5AOBPGc9w7Ves+r7xeLi9t0gOIAEE5AyZXHruZ6LqzdMBoaS0bhI8eK30bOGkQ6Wk7Ljs1aTsheGRaZiRIWViswYSOUqYCXA4NkYQYarFO0NMOBwIdhebIwxBkRGGHmvPrUVzYXuJkAODjM+wHjFwJJgBwl3SVsYyizBxLokC7ldcJGJjaDirtVpcGhtNxdIc5pLrzmAYOE/dHFLxS9m8DtEgvAkEHMHDaLfCFNXGi3Wim9rm3PaDTMzDgDJAHFc6+xkGM44Lp2UC9jsMRG1AADWYbR3Ejd0rRXsLtoXMc4ukRiP3nvW+e8Zsc3yJRyJT86MJOAwIvAkYwMDmccVizRhk3oG+d904YDoGPQun5EwjFnOUKf4YroqWhMYJAL7tycBBJF48Mge1bX2FrXEGMAcTIbeAGIgQVPyUxzH8Of3wWX8E/ODxy3cV09XRZIa0tAfhdABl98yCSMBA/NZvsLtoBglxuiGkjZi9dN7ZjxS/6UxygszuCxfRIzB+S6zkC8PcKZA2YgSJAiCN/HBTa9GtE4wD7Dji3DMQMZJ4pO6Y48hQndezB0ANaenJUrRYRMDArpO2VFZArN1AjMKLq3LBCEFCaMmrdrV+F+GZ9SqtAK360/hfhmfUqqi1pzOh8LZ/phVtGWjk6gJmDgY4HBWdOZ0PhbP9MJbC3Z6wdxVPKNvBxLQIAOy4HIYjA5+KWlpkBuUjCIJA3wM+tZaOpPYxt+YMGASCIx34K1ZLOC+Ti3GcQ7ETBgZGd8ryX6sRY9ohgAJc6A0e1Pb+8Fd0lq2ak3mS4QL0iZAzwEwAQjQj206wM4gjcDiJnZGa6+06Rzc1sZTsmbxGAHUIKxfXxuSPMK+qj2gmTgOG8ZxxWsaukAuLpbMBwBjKTungF6FXtjrr2xiG4EEyXPGJEZqGUyHht195tMXG4SDvdhn1FXz6THHWLV2Ic0VSYLobF5sZ3hPSE0qaOcQG1S4DfGLDOQwEgjMg7guhpUdoXM3uDHkY7Q2i4VDgOroVbSFarBJeAWPuu+0Ek5Xg0dftLnbb9UkpaMJlpbjdwYWe2YMXS0TEGZK3WLR7Ggi81zeUp4OgTAk4EH5gq5aKoFRzWAG4MYqkueHNDQwP34nIKKdpGzRe14eKjNht1oJaIJLnZO8FFLWWCo4hhJLC9zg1oBuuaSReLoAyyO4dCipo6++HVKZlwc6qAQMdx4x1JgbVWBNRt4gy596AL75pkiPaA4rTTZVpXiLoum5ULrrgL0cejeETWx2h2kuFOo375c+SwOH9AbkYz6VaGhGvBbedtOALb1O8YaIhrRgc4PTiqTmVHfZAMIpBxDhGIEXtv78cFmGuIplpADRBcGFtyXbJe7M55hFNrXYWBl5zA2dhji8y0MJElgOaqmjScWhoElpDeTLpY9n34GMu8FlTutLQalEnlHHlhee4ECdoHc471pslmDnseWu23vvRstAyvAyCImcU1W3kxDHOLZIvBh/lvaBdEgY3ySc+C11Kf2YpS2L129dffGMzBGOJIjoWqy2m415aYLLpgvEPcHkSMMcOnPFWh/MgF1SHXqdLaI2xedt4EEYHsRlqfY3TdcGtvOu33NADBTh7XBsSDGc5qqAWEua6n7LyRBvFpdjg4QXGQRG5XKpMOkkkUiHVKZLg5zzgKpdlwlV7RRr5NeXMNFl9xaJFI7ozwdISDQ0FpgFshhALQHNcauQeRkSDEnetzrIabWO2mta66GuaHw84VGjGHQB4rAvIfWNIzRaWuljG8neaQGl7DuwdMK42zs+0Y2ziqRTvNqB7g05zVAcendvBWtFey6Pe2YhjyTTF5m0JMw5xwbLcoW6uzksXOBvOLGFzQL4cAxweW5AHJS0OYx7mHlGtdSeahJkFwgw13tZxPQq/8ABMeYFOs9lTCi4lrAKkEmd0b+xNGTqFJlIk3Q4k0xDnfzGTLhGGIcBhwS91F9eTdLm5XsZLgPZJGQ/OFla6BJ5FtN1M0xLxflt8wL/wAse1dTZ6YoMbTLHmIBbcBDqgF6AQc4JMrXN0cPadF1KTCLnQSR7ByJAG9UKlC77Q6r2/t6E/0tpJ1pq06dIXhekNwEhpIF6MZzlK7RZCHOJe1ri+45ud3iZ8ZVtZz2q2WxteQ0EY7p47lttOh6YddxAxkyJIbmQOvpVp+hi0PcyHNDgA+cirjNB1DeJdSuMEGs4i7tYloJxnPJZ1cJNI6AZTIHKDHdvHXASr+Bkm7MfvFdPeaHhtOpymV43AGDqLsXfILVbtKMo3gHtL5IAZTaQBwLnb+pdZazjmK1nLDBCy1p/C/DM+pVU2u1Go68ZPSTJUa0ZWX4Zn1Kq683UWtOZ0PhbP8ATCNDWG+4vOTIz3uOXyzWemWSbOAJJs1nEb8aYC6vR+h20KQa6L0Sf7t/knfeQURSLwRAJJzJA6StdltPJkk8MLowBOOZ4QMMVaLWguAE4ZnIb5jeqNpqAOJOOMExLWnoAMGeAXEZ2OseUOOcGcwJwiI3zmuhs2sUDaa1oa3CYILpuNnHDDeuOraRa0zhOGE59cJXpPSj6ziTgOAwwU8dblej2fW6gXFrnkAtDXZTAG4jIJ3Yg1zWOpuZO05zwduP6Z3iOK8TCvaMtlZrxyLnXuAO7p6FOubEl/r122UC5rg0uY1pBFGL14lu8jLPKdyXVrO2XO5Sb3JNpHkmgmo37oJENEgzO5U9CWu1PG3Aujc6ZPYJ8V0ljsl+6TtBkkNccCT0eea5bG8IX2WmzlG1H02hpvF4DXufU3tBERjGEdRUVLIXfzC81q5F+i8NpNc1kGC6IGEZFdFTssSw7VJrrxcAAZjBpw3YYqpX0aXsumGlxcS9z5dcAkNnhkEQioaJ2uUpUtmkC2sHkOYCSQeTEyYxKivYgHPDKYLWsBa515stBANRodmTiIyTmpo7lCCaZaQBepNNxr6TZ2pJzncq9RgeWONQtLXjkmvkhrOl0ZT+SClZ2BpaWEmib7WyA91MRtnkx+fUtrmtLKUufeJk1C138tg2M8HjCe1NOSI+0AaSauNRpIlo9oXR90kY/ktdosTqjsBtuDpY5rWimw4i4TwjcgW1C5wvQy657ganJgVNzpugwIGOHSpc1/2jocXg/aOLrs0ybt25GGW5MbRZ2ua1xvupsljwXAXif6W792MqW6JBY7AEsdJIm88OxLSXYyFFhZToQxjbuw9z3MpHZA3NIq7+1YNfecHOeXOcIvGWBjv5YdeGd0cOKZ1bEWtALXHdDtpjGuIcCDP6LJ1nlzALmcBgOxsugbDshOJ3/JVFKnS2Q5+DSOTNNl6arWki8ZzO/pWv0OXhlENa2ods1L+DqRMhrvyjoTO2Nu33C4Czalri26QIFwnPE4jPBJrbb2UIJAzBEEu5R7cScR7Lj8sSoN1stDWUi6u+lDg+kGAXLoDovC77UGYnipfbaNVjSysXNp3aYbk9wd7URn0Lh9L281ahfU44MB2WjHDsW7R9ccu80fs2sGzDrxc4EXccjJxncr49Zta2fp3DnlznVbjntY5rGOcWtuhpAh7D7QhwVPSV269jnOD2vljWOHIiphJEYtEnfktnJghzHBnKAXjVlxLn3g7ZwwdEYLZaXGb7aVN0MuvAa4gTgbwMXjjMoFliock+pyhLsRfgySDddmDjgur9HtcS+XgOI5Jt52zADCXY4TEb0kFivvuNL24XQx7YcLo6BBE4dSc6AYWMNFzYcPaMzeEyAZx+Uq8XLiVz1tsFBlpbJ5EAvvGkTIMG6OM9kYproixltO5UaBcfyrQ5suqzMYgmdyYW/RjXti6GODpBbwOBBMSrNJhwJ2iBBcJMkZLXRJpZUsLA41ah2ILqggtbTcIu4fedwC5y0tq2592kwtpNJuMgTxLiMBedn0Suv0zVpOp3agdAN4wIkjrVayaxWei27Tpn5YnrO9YnpK8+tGgbaJYyy1mN/tgu6XOyPVkqVp1StdNhe6g8MbmZaYHHA5L0urrVe/yCeuUst+sdmgirRa0RjDyDHUF0lR5eAtutP4X4Zn1KqY6d0jRqO+xY8Cc3OBw4AACAl2tX4X4Zn1Kq9HH1iugo2a9VoOiblls5A6eTgflKb07K8CSwNk5l20Z38Vno9rKdKhUc5oLqFGZIwDabQP1VbSettBs3Cah4AbI7VjrbQVWmDJIAzyE9q5zSGmGzsASMARgBHDiekqlbdKPqEySAdyprc5EveSZJUIQAlglq6jUGxcpaHYeyw+Lmhcyu9/wopfaV3f6WD5uJ/QLl18WT27Blju8f0VB1sfRPQTmP3iujrAREJLpVoI3dfQerHsC82O9+N9k01TqgOOJJgjIdvSt7KbHuN264ncYAYDwgZz+S5qm+lQDnNpPqPggOfsU5/tm8e1VdHawvpTeumTkwk9hlWbGNdk/R0k3gScAx5cYbH7KwNE3m33OkHYqfdutxAufvJL6eurI2qb8sg2VrfrqzC7Rqkj+oYfJa3UxdbTDmFzhtOdHK3DlnegHA5/JSyzmrygdBdm2o4EFrDOAETu8Uhq6xEtAFGpEzi8AZzgIgKtataqk3y2mTvLiSMo9mRkpV0/YaYhzZplgDRgHBzxvJyKzqUDFS85jpuvvQZdO4Ru3YLi6ut1YsuGoAwHC6wTPWllq0y94Ae+o7cBeMRwhScmu+dpelTdjXDQ5sF7hLrsYgNGPQMkkqa4Uw5oDHVAyQ2Ps5aZkl0zjK4x1p6AOuSqj65K3OdSuptmtNQgXblO6HAFsvdDtxJw8Eg9JQZMuPSZ+XBVGtLsBjOUJvozVpzoL5GI2IN4jeVfUFOy2Z1d4wutJgugn5dK63RWi7tNkXSwVMWZPfu2pz6k4smr4hpaXC677MXdwiT1JvZ9FtGGBJfIq5dJAWerashbSoua27JaWPJbSAmPvTPat1dgnBoOBIL70uJjhwOKZim1gvHDO8+c1VGk3PwpNwAIvvyA6G/qcFFVrFTYyoDUrXCAQb7pxJnYccpTxtJj2texwIA2Xg5jfjvXD6asJBMknEZ5neeqJHzCu2m3cnotzrpPJ1G4THtx4SVfGVLcPbdpYszfTPTex8Vymlv8RCzZZcceiTHbkuFtmk31CZMA7h571TcunjGfOn1s1xtNT70dX+6W1NLVnZ1X/9x81RUgrU5jNurDrZUOb3Hrc7zWk5qAVKuSIyat2tP4X4Zn1Kq0szW7Wr8L8Mz6lVdOPotacP8j4Wz/TCVuKaaczofC2f6YSty2IQhZ06JcRAPUBJPYpbIuMAFas1mcTDWFxOQgnwCaaN0NTa6bU4025hgg1HH+0YjrMdadWnT7aIiz2dlNpGDnOaXHraDI7SVw67urIXUdTK7gC5jWT2kdYH6rqNXdCPsjH3a1Ft4gvL3f0jCAPMrkbTrFUf7T5H9MkN/wC1sBUK2kScyP31rHtXolXWWlk+2zG6lRPgXFVG6csR9p9ow4uz7BkuAFtA/wCFH8cYjFPFrXa19Y7LBDKQPAuJntwVNmsjJwpMwx9nwklckbX0KW208Ar41NjtPXuoPYpsbBwwnCIzS2rrHWeZe53VMDwXOm3FZUqz3uDRmVmy/tdhradKvJE5cJJVb+JhXqOhSG7Qk9vyTXV3VblqwDmgNEudIwgA8f3gsywrlalsM9CxbfdkHHsJWVqtV2o+5F28QMBkDgtlLTjxuC6T4zrKjoes8ZR0k/onWjtSi72n8IgGO1LWa0uH3R81abr1VAgN8Vm+RLHaaO1LZT3NvAgl84xwAXQ2TRjWAR90kgkYmeJ3ryz/APQbR0LCpr7ajk4D5qeNXY9gddbBvZZExvzVC2aZpME3gAOOInLBePVdZ7Q/OoR1KjWtr3nac49ZV8Tyd1pbXNr3tY32ZBPVOMLsKZkCIA+7wjcY3rxOz1brgTuz6l7JqvaQ+i0ZwBdPFuY+Sz1zi89b9Z2yzbOInCR/6z1lxcVRtVjDtG2tv+m9H9kf/K6WrQkYhUdK0gyx2nDDknf+LvNTnda6zHhiChQ5elwEBEBYqQEGQCEIWpBkzNbtavwvwzPqVVoBW/Wn8L8Mz6lVa5+i1pvOh8LZ/phUWWJ7jg3HPs4prpB7Q6gXc1oRux5MKnaNLOLbohrd4bIk8Xf1dqW+8ixnZrLRpma5LjuYwjfxdu7JPUsrRpgAnkRyc7xnHC9n4pWXKJWfC36a2OtBOP8AysC88VCgp4w1KxJRKhVoLIBYqZSprJCgFSsIE41XLf4qmHZON3tcIHjHzSdZMeQQQYIxB6RiD+vYpZ6J9e62PQTAMQFq1hrNsljrPAAc5txvaLvmr+rekhaLNSqjNzRe6HDBw+YK4r/FjSeyymDmTh0NzPbkuXE9t2vNCFCJQurmEShCuAQhCYBAQhTBkAuw1F1qbQcKVYxTJ2Hn7hPHo/JcbKm8l51ZcfRlN4IGXRjIPURmkGvlsFLR9bcXwwdN4ifALzTV7Xm0WQXQeUp/9N+Mf2nMdWS06z621bY7a2aYMspTIaYgmd5WZxi26SqHLGUStspAUgLGUStSDNCxaVktAVjWnKy/DM+pVVdWNaMrL8Mz6lVSeqLWnM6Hwtn+mEqKa6czofC2f6YSorpIBCEIBCELNgi6i6pQmCLqLqlCYuoAUoQmGhQHKUJiOg0DrvWslF9KnG04Oa443crwA/1ABU9YtPOtVblCLoADWtmYA/WZStQQufjNXUqFKxIVxEgoIQApWhClCEXAhCEQIQhMWTQhCFcMCEITECEIUEtWSgFSgFY1pysvwzPqVVXW7Wv8L8Mz6lVBc05nQ+Fs/wBMJU5dHb9B16zaD6VJz2/w1AXhESKYBGapHVW183f4LpIFKE19VbXzd/gj1VtfN3+CWBUhNfVW183f4I9VbXzd/gshUgJr6q2vm7/BHqra+bv8FNCkKU19VbXzd/gj1VtfN3+CaFSE19VLXzd/h5o9VLXzd/h5poVITX1UtfN3+Hmj1VtfN3+CatKkJr6qWvm7/DzR6q2vm7/BNQqUFNvVW183f4I9VLXzd/h5qKUhSm3qra+bv8PNR6qWvm7/AA80IVITX1VtfN3+Hmj1UtfN3+HmqhUhNfVS183f4eaPVS183f4eaBUhNfVS183f4eaPVS183f4eaaFSE19VbXzd/gj1UtfN3+HmmrCpCa+qlr5u/wAPNHqra+bv8E0pUhNfVW183f4I9VbXzd/gpULAFKajVW183f4eaPVW183f4eaBUt2tn4X4Zn1Kqv8Aqra/+g/w81S1zpOY6zMeIc2zMDgSJB5SrgUCNvs9qEIXYCEIUoEIQsgQhCAQhCAQhCAQhCAQhCAQhCAQhCAQhCAQhCAQhCAQhCAQhCAQhCAQhCAUlShB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osel.cz/soubory/112/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9634"/>
            <a:ext cx="2411418" cy="150335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025286" y="627534"/>
            <a:ext cx="3960440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Přiřaď správně živočichy do skupin. </a:t>
            </a:r>
            <a:endParaRPr lang="cs-CZ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257736" y="1276460"/>
            <a:ext cx="223224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STUDENOKREVNÍ</a:t>
            </a: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nemají stálou tělesnou teplotu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509492" y="3991414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TEPLOKREVNÍ</a:t>
            </a: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mají stálou tělesnou teplotu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ORXYJLS3\MP900313909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6"/>
          <a:stretch/>
        </p:blipFill>
        <p:spPr bwMode="auto">
          <a:xfrm>
            <a:off x="336129" y="1235504"/>
            <a:ext cx="1834503" cy="9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FAAHKHSB\MP900262869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8428" r="13883" b="36978"/>
          <a:stretch/>
        </p:blipFill>
        <p:spPr bwMode="auto">
          <a:xfrm>
            <a:off x="1835696" y="3399342"/>
            <a:ext cx="1422040" cy="150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2KCXME00\MP9003092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658216"/>
            <a:ext cx="1828800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krivankova.UNBCHEM\Local Settings\Temporary Internet Files\Content.IE5\2KCXME00\MP90018051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9" y="2817551"/>
            <a:ext cx="115519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krivankova.UNBCHEM\Local Settings\Temporary Internet Files\Content.IE5\ORXYJLS3\MP90040319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20" y="2570955"/>
            <a:ext cx="1904550" cy="12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krivankova.UNBCHEM\Local Settings\Temporary Internet Files\Content.IE5\DO68RGW8\MC90005722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9072">
            <a:off x="1693281" y="2144845"/>
            <a:ext cx="1765706" cy="8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krivankova.UNBCHEM\Local Settings\Temporary Internet Files\Content.IE5\ORXYJLS3\MP90040721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86" y="1578945"/>
            <a:ext cx="984075" cy="14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krivankova.UNBCHEM\Local Settings\Temporary Internet Files\Content.IE5\2KCXME00\MP90040126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99" y="2355726"/>
            <a:ext cx="1410449" cy="93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ocuments and Settings\krivankova.UNBCHEM\Local Settings\Temporary Internet Files\Content.IE5\ORXYJLS3\MC90003636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283">
            <a:off x="7234202" y="1359092"/>
            <a:ext cx="1836115" cy="7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Zakřivená spojnice 6"/>
          <p:cNvCxnSpPr>
            <a:stCxn id="2050" idx="3"/>
            <a:endCxn id="5" idx="1"/>
          </p:cNvCxnSpPr>
          <p:nvPr/>
        </p:nvCxnSpPr>
        <p:spPr>
          <a:xfrm>
            <a:off x="2170632" y="1703159"/>
            <a:ext cx="1087104" cy="41353"/>
          </a:xfrm>
          <a:prstGeom prst="curvedConnector3">
            <a:avLst>
              <a:gd name="adj1" fmla="val 552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Zakřivená spojnice 18"/>
          <p:cNvCxnSpPr>
            <a:stCxn id="2054" idx="3"/>
            <a:endCxn id="6" idx="1"/>
          </p:cNvCxnSpPr>
          <p:nvPr/>
        </p:nvCxnSpPr>
        <p:spPr>
          <a:xfrm>
            <a:off x="1491321" y="3731951"/>
            <a:ext cx="2018171" cy="727515"/>
          </a:xfrm>
          <a:prstGeom prst="curvedConnector3">
            <a:avLst>
              <a:gd name="adj1" fmla="val 1129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Zakřivená spojnice 24"/>
          <p:cNvCxnSpPr>
            <a:endCxn id="6" idx="1"/>
          </p:cNvCxnSpPr>
          <p:nvPr/>
        </p:nvCxnSpPr>
        <p:spPr>
          <a:xfrm rot="16200000" flipH="1">
            <a:off x="2253967" y="3203941"/>
            <a:ext cx="2015670" cy="49537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Zakřivená spojnice 28"/>
          <p:cNvCxnSpPr>
            <a:stCxn id="2055" idx="2"/>
            <a:endCxn id="6" idx="0"/>
          </p:cNvCxnSpPr>
          <p:nvPr/>
        </p:nvCxnSpPr>
        <p:spPr>
          <a:xfrm rot="5400000">
            <a:off x="4618029" y="3847747"/>
            <a:ext cx="151255" cy="13607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Zakřivená spojnice 31"/>
          <p:cNvCxnSpPr>
            <a:stCxn id="2057" idx="1"/>
            <a:endCxn id="6" idx="3"/>
          </p:cNvCxnSpPr>
          <p:nvPr/>
        </p:nvCxnSpPr>
        <p:spPr>
          <a:xfrm rot="10800000" flipV="1">
            <a:off x="5741740" y="2316640"/>
            <a:ext cx="354446" cy="21428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Zakřivená spojnice 34"/>
          <p:cNvCxnSpPr>
            <a:stCxn id="2059" idx="2"/>
            <a:endCxn id="5" idx="3"/>
          </p:cNvCxnSpPr>
          <p:nvPr/>
        </p:nvCxnSpPr>
        <p:spPr>
          <a:xfrm rot="5400000" flipH="1">
            <a:off x="6560678" y="673819"/>
            <a:ext cx="340710" cy="2482097"/>
          </a:xfrm>
          <a:prstGeom prst="curvedConnector4">
            <a:avLst>
              <a:gd name="adj1" fmla="val -67095"/>
              <a:gd name="adj2" fmla="val 291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Zakřivená spojnice 37"/>
          <p:cNvCxnSpPr>
            <a:stCxn id="2058" idx="1"/>
            <a:endCxn id="6" idx="3"/>
          </p:cNvCxnSpPr>
          <p:nvPr/>
        </p:nvCxnSpPr>
        <p:spPr>
          <a:xfrm rot="10800000" flipV="1">
            <a:off x="5741741" y="2825692"/>
            <a:ext cx="1675759" cy="1633774"/>
          </a:xfrm>
          <a:prstGeom prst="curvedConnector3">
            <a:avLst>
              <a:gd name="adj1" fmla="val 5511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Zakřivená spojnice 40"/>
          <p:cNvCxnSpPr>
            <a:stCxn id="2053" idx="1"/>
            <a:endCxn id="5" idx="2"/>
          </p:cNvCxnSpPr>
          <p:nvPr/>
        </p:nvCxnSpPr>
        <p:spPr>
          <a:xfrm rot="10800000">
            <a:off x="4373861" y="2212564"/>
            <a:ext cx="2214363" cy="2053728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Zakřivená spojnice 49"/>
          <p:cNvCxnSpPr>
            <a:stCxn id="2052" idx="0"/>
            <a:endCxn id="5" idx="2"/>
          </p:cNvCxnSpPr>
          <p:nvPr/>
        </p:nvCxnSpPr>
        <p:spPr>
          <a:xfrm rot="5400000" flipH="1" flipV="1">
            <a:off x="2866899" y="1892381"/>
            <a:ext cx="1186778" cy="18271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633317" y="843558"/>
            <a:ext cx="3744416" cy="14679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Rozmnožování</a:t>
            </a:r>
          </a:p>
          <a:p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vajíčka → larvy (žije několik let – 2-5) → dospělec (většinou nepřijímá potravu, rozmnoží se a zemře)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755576" y="1193143"/>
            <a:ext cx="3024336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Mihule mořská</a:t>
            </a:r>
          </a:p>
          <a:p>
            <a:pPr algn="just"/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- 75 cm, živí se krví ryb, je přisátá, dokud ryba nezemře</a:t>
            </a:r>
          </a:p>
        </p:txBody>
      </p:sp>
      <p:pic>
        <p:nvPicPr>
          <p:cNvPr id="2050" name="Picture 2" descr="http://newswatch-media.nationalgeographic.com/files/2009/01/lampreys-suck-fish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03797"/>
            <a:ext cx="2880320" cy="19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delivery.superstock.com/WI/223/1566/200904/PreviewComp/SuperStock_1566-462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11" y="2744899"/>
            <a:ext cx="3035027" cy="202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627784" y="741369"/>
            <a:ext cx="2232248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VERTEBRATE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DO68RGW8\MM90036524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23" y="1422462"/>
            <a:ext cx="8572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ORXYJLS3\MC9004414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75806"/>
            <a:ext cx="139700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le:Spindle diagr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85" y="2507636"/>
            <a:ext cx="3233075" cy="224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202407" y="1175488"/>
            <a:ext cx="1800200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Chondrichthyes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7" highlightClick="1"/>
          </p:cNvPr>
          <p:cNvSpPr/>
          <p:nvPr/>
        </p:nvSpPr>
        <p:spPr>
          <a:xfrm>
            <a:off x="3185384" y="4523386"/>
            <a:ext cx="648072" cy="436734"/>
          </a:xfrm>
          <a:prstGeom prst="actionButtonMov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053783" y="1850211"/>
            <a:ext cx="1360867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Reptiles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763688" y="3869397"/>
            <a:ext cx="1250429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Birds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015759" y="1691939"/>
            <a:ext cx="1112482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Fish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833456" y="2694050"/>
            <a:ext cx="1477085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Amphibians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804248" y="776604"/>
            <a:ext cx="1800200" cy="493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Mammals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krivankova.UNBCHEM\Local Settings\Temporary Internet Files\Content.IE5\FAAHKHSB\MM90036515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2" y="1774211"/>
            <a:ext cx="10287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krivankova.UNBCHEM\Local Settings\Temporary Internet Files\Content.IE5\DO68RGW8\MP900255575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21" y="2507636"/>
            <a:ext cx="1577389" cy="10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P90025551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41" y="1286693"/>
            <a:ext cx="1240549" cy="8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krivankova.UNBCHEM\Local Settings\Temporary Internet Files\Content.IE5\DO68RGW8\MP900407212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36" y="3379712"/>
            <a:ext cx="1425328" cy="9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49553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dvě části tvoří rozlišená nervová soustava?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trubicovitá a centrální NS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centrální a  obvodová NS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obvodová a trubicovitá NS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trubicovitá a míšní 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řídícím orgánem obratlovců?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mozek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mícha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páteř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hormony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Který živočich je parazit?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mihule říční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mihule potoční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mihule mořská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mihule obecná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Čím dýchají kruhoústí?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žábrami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plícemi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celým povrchem těla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skřelemi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512791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18.9 Použité zdroje, citace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0879" y="1419622"/>
            <a:ext cx="7920880" cy="2448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http://gymtri.trinec.org/soubory/Biologie/3-rocnik/zoologie/kruhousti/mihule-morska02[1].jpg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http://upload.wikimedia.org/wikipedia/commons/7/76/Spindle_diagram.jpg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wwwdelivery.superstock.com/WI/223/1566/200904/PreviewComp/SuperStock_1566-462676.jpg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894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653</Words>
  <Application>Microsoft Office PowerPoint</Application>
  <PresentationFormat>Předvádění na obrazovce (16:9)</PresentationFormat>
  <Paragraphs>140</Paragraphs>
  <Slides>10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18.1 Obratlovci</vt:lpstr>
      <vt:lpstr>18.2 Co už víš? </vt:lpstr>
      <vt:lpstr>18.3 Jaké si řekneme nové termíny a názvy?</vt:lpstr>
      <vt:lpstr>18.4 Co si řekneme nového?</vt:lpstr>
      <vt:lpstr>18.5 Procvičení a příklady</vt:lpstr>
      <vt:lpstr>18.6 Něco navíc pro šikovné</vt:lpstr>
      <vt:lpstr>18.7 CLIL</vt:lpstr>
      <vt:lpstr>18.8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186</cp:revision>
  <dcterms:created xsi:type="dcterms:W3CDTF">2010-10-18T18:21:56Z</dcterms:created>
  <dcterms:modified xsi:type="dcterms:W3CDTF">2012-01-03T19:29:30Z</dcterms:modified>
</cp:coreProperties>
</file>