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BE4B48"/>
    <a:srgbClr val="81376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31.1.2012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31.1.2012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31.1.2012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gif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kentsimmons.uwinnipeg.ca/" TargetMode="External"/><Relationship Id="rId13" Type="http://schemas.openxmlformats.org/officeDocument/2006/relationships/hyperlink" Target="http://slayeress.blog.cz/" TargetMode="External"/><Relationship Id="rId3" Type="http://schemas.openxmlformats.org/officeDocument/2006/relationships/hyperlink" Target="http://www.animalsholding.cz/" TargetMode="External"/><Relationship Id="rId7" Type="http://schemas.openxmlformats.org/officeDocument/2006/relationships/hyperlink" Target="http://www.i-dogs.estranky.cz/" TargetMode="External"/><Relationship Id="rId12" Type="http://schemas.openxmlformats.org/officeDocument/2006/relationships/hyperlink" Target="http://www.prirodopis.zsvelhartice.cz/slozka/system.html" TargetMode="External"/><Relationship Id="rId2" Type="http://schemas.openxmlformats.org/officeDocument/2006/relationships/hyperlink" Target="http://www.earthlife.net/" TargetMode="External"/><Relationship Id="rId16" Type="http://schemas.openxmlformats.org/officeDocument/2006/relationships/hyperlink" Target="http://zoo.wendys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myz.net/" TargetMode="External"/><Relationship Id="rId11" Type="http://schemas.openxmlformats.org/officeDocument/2006/relationships/hyperlink" Target="http://pokushistory.blog.cz/" TargetMode="External"/><Relationship Id="rId5" Type="http://schemas.openxmlformats.org/officeDocument/2006/relationships/hyperlink" Target="http://www.gymtc.cz/" TargetMode="External"/><Relationship Id="rId15" Type="http://schemas.openxmlformats.org/officeDocument/2006/relationships/hyperlink" Target="http://zabaci.cz/" TargetMode="External"/><Relationship Id="rId10" Type="http://schemas.openxmlformats.org/officeDocument/2006/relationships/hyperlink" Target="http://www.lidovky.cz/" TargetMode="External"/><Relationship Id="rId4" Type="http://schemas.openxmlformats.org/officeDocument/2006/relationships/hyperlink" Target="http://www.crsmo-litomysl.wbs.cz/" TargetMode="External"/><Relationship Id="rId9" Type="http://schemas.openxmlformats.org/officeDocument/2006/relationships/hyperlink" Target="http://leccos.com/" TargetMode="External"/><Relationship Id="rId14" Type="http://schemas.openxmlformats.org/officeDocument/2006/relationships/hyperlink" Target="http://vse-pro-kocky.blog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31063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17.1  Strunatci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Michal Burian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4913"/>
            <a:ext cx="1922923" cy="391464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77" y="709117"/>
            <a:ext cx="1080120" cy="10801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894" y="2045663"/>
            <a:ext cx="1499230" cy="79646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026" y="696379"/>
            <a:ext cx="745470" cy="204023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44" y="1155680"/>
            <a:ext cx="2634890" cy="158093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62" y="1249177"/>
            <a:ext cx="1161288" cy="18288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0" y="3507733"/>
            <a:ext cx="2164730" cy="86156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970" y="3077977"/>
            <a:ext cx="2084964" cy="1299628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34" y="3063964"/>
            <a:ext cx="1794127" cy="1327654"/>
          </a:xfrm>
          <a:prstGeom prst="rect">
            <a:avLst/>
          </a:prstGeom>
        </p:spPr>
      </p:pic>
      <p:cxnSp>
        <p:nvCxnSpPr>
          <p:cNvPr id="21" name="Přímá spojnice 20"/>
          <p:cNvCxnSpPr/>
          <p:nvPr/>
        </p:nvCxnSpPr>
        <p:spPr>
          <a:xfrm>
            <a:off x="4572000" y="589295"/>
            <a:ext cx="0" cy="3802323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95" y="2554045"/>
            <a:ext cx="924275" cy="1256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973785"/>
              </p:ext>
            </p:extLst>
          </p:nvPr>
        </p:nvGraphicFramePr>
        <p:xfrm>
          <a:off x="457200" y="120015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Michal Burian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Struna hřbetní, pláštěnci, bezlebeční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strunatce, jejich stavbu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rozdělení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820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4117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17.2 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6113920" y="4226313"/>
            <a:ext cx="1610097" cy="6940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pohyb</a:t>
            </a:r>
            <a:endParaRPr lang="cs-CZ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7164288" y="1924447"/>
            <a:ext cx="1656184" cy="7073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opora těla</a:t>
            </a:r>
            <a:endParaRPr lang="cs-CZ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4211960" y="3642079"/>
            <a:ext cx="1728192" cy="7168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ochrana těla, orgánů</a:t>
            </a:r>
            <a:endParaRPr lang="cs-CZ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123615"/>
            <a:ext cx="4128053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NIŽŠÍ ŽIVOČICHOVÉ</a:t>
            </a:r>
          </a:p>
          <a:p>
            <a:pPr algn="ctr"/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nemají žádnou kostru, nebo mají kostru vnější</a:t>
            </a:r>
          </a:p>
          <a:p>
            <a:pPr algn="ctr"/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pohybují se často 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velmi ztěžka,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pomalu nebo vůbec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03500"/>
            <a:ext cx="924275" cy="125663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03500"/>
            <a:ext cx="1860679" cy="123052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99" y="3435846"/>
            <a:ext cx="2634890" cy="1580934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5076056" y="1123615"/>
            <a:ext cx="3207929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1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VYŠŠÍ ŽIVOČICHOVÉ - STRUNATCI</a:t>
            </a:r>
          </a:p>
          <a:p>
            <a:pPr algn="ctr"/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mají vnitřní kostru </a:t>
            </a:r>
          </a:p>
          <a:p>
            <a:pPr algn="ctr"/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velmi dobře se pohybují 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5298926" y="2033732"/>
            <a:ext cx="1130424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kostra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Přímá spojnice se šipkou 13"/>
          <p:cNvCxnSpPr>
            <a:stCxn id="12" idx="3"/>
            <a:endCxn id="21" idx="0"/>
          </p:cNvCxnSpPr>
          <p:nvPr/>
        </p:nvCxnSpPr>
        <p:spPr>
          <a:xfrm flipH="1">
            <a:off x="5076056" y="2423977"/>
            <a:ext cx="388417" cy="12181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12" idx="6"/>
            <a:endCxn id="20" idx="1"/>
          </p:cNvCxnSpPr>
          <p:nvPr/>
        </p:nvCxnSpPr>
        <p:spPr>
          <a:xfrm>
            <a:off x="6429350" y="2262332"/>
            <a:ext cx="734938" cy="1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>
            <a:stCxn id="12" idx="4"/>
            <a:endCxn id="19" idx="0"/>
          </p:cNvCxnSpPr>
          <p:nvPr/>
        </p:nvCxnSpPr>
        <p:spPr>
          <a:xfrm>
            <a:off x="5864138" y="2490932"/>
            <a:ext cx="1054831" cy="17353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Obrázek 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6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93" y="2829277"/>
            <a:ext cx="2254903" cy="1213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87625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17.3 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ovéPole 93"/>
          <p:cNvSpPr txBox="1"/>
          <p:nvPr/>
        </p:nvSpPr>
        <p:spPr>
          <a:xfrm>
            <a:off x="1742901" y="2278236"/>
            <a:ext cx="1279517" cy="30777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BEZLEBEČNÍ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ovéPole 109"/>
          <p:cNvSpPr txBox="1"/>
          <p:nvPr/>
        </p:nvSpPr>
        <p:spPr>
          <a:xfrm>
            <a:off x="5599260" y="2507626"/>
            <a:ext cx="1322157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OBRATLOVCI</a:t>
            </a:r>
          </a:p>
        </p:txBody>
      </p:sp>
      <p:sp>
        <p:nvSpPr>
          <p:cNvPr id="117" name="TextovéPole 116"/>
          <p:cNvSpPr txBox="1"/>
          <p:nvPr/>
        </p:nvSpPr>
        <p:spPr>
          <a:xfrm>
            <a:off x="96950" y="1745233"/>
            <a:ext cx="1149674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PLÁŠTĚNCI</a:t>
            </a:r>
          </a:p>
        </p:txBody>
      </p:sp>
      <p:sp>
        <p:nvSpPr>
          <p:cNvPr id="135" name="TextovéPole 134"/>
          <p:cNvSpPr txBox="1"/>
          <p:nvPr/>
        </p:nvSpPr>
        <p:spPr>
          <a:xfrm>
            <a:off x="300723" y="1087163"/>
            <a:ext cx="1230914" cy="307777"/>
          </a:xfrm>
          <a:prstGeom prst="rect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STRUNATCI</a:t>
            </a:r>
          </a:p>
        </p:txBody>
      </p:sp>
      <p:cxnSp>
        <p:nvCxnSpPr>
          <p:cNvPr id="8" name="Přímá spojnice 7"/>
          <p:cNvCxnSpPr>
            <a:stCxn id="135" idx="2"/>
            <a:endCxn id="117" idx="0"/>
          </p:cNvCxnSpPr>
          <p:nvPr/>
        </p:nvCxnSpPr>
        <p:spPr>
          <a:xfrm flipH="1">
            <a:off x="671787" y="1394940"/>
            <a:ext cx="244393" cy="3502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>
            <a:endCxn id="94" idx="0"/>
          </p:cNvCxnSpPr>
          <p:nvPr/>
        </p:nvCxnSpPr>
        <p:spPr>
          <a:xfrm>
            <a:off x="1531637" y="1394940"/>
            <a:ext cx="851023" cy="883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stCxn id="135" idx="3"/>
            <a:endCxn id="110" idx="1"/>
          </p:cNvCxnSpPr>
          <p:nvPr/>
        </p:nvCxnSpPr>
        <p:spPr>
          <a:xfrm>
            <a:off x="1531637" y="1241052"/>
            <a:ext cx="4067623" cy="14204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13" y="2664400"/>
            <a:ext cx="1314405" cy="162774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5" name="TextovéPole 44"/>
          <p:cNvSpPr txBox="1"/>
          <p:nvPr/>
        </p:nvSpPr>
        <p:spPr>
          <a:xfrm>
            <a:off x="1835696" y="4113049"/>
            <a:ext cx="883575" cy="30777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kopinatec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0" y="2137037"/>
            <a:ext cx="1239280" cy="178215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47" name="TextovéPole 46"/>
          <p:cNvSpPr txBox="1"/>
          <p:nvPr/>
        </p:nvSpPr>
        <p:spPr>
          <a:xfrm>
            <a:off x="139637" y="3671674"/>
            <a:ext cx="654346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sumka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64400"/>
            <a:ext cx="1431075" cy="1073306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00" y="1666255"/>
            <a:ext cx="1510935" cy="1008385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093" y="1000975"/>
            <a:ext cx="1215051" cy="911288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34" y="3929085"/>
            <a:ext cx="1609417" cy="906638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77" y="2884199"/>
            <a:ext cx="1379984" cy="1034988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330" y="4017984"/>
            <a:ext cx="1417903" cy="1046044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20" y="1035281"/>
            <a:ext cx="1694681" cy="962579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246" y="2844234"/>
            <a:ext cx="1256292" cy="1786727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68" name="TextovéPole 67"/>
          <p:cNvSpPr txBox="1"/>
          <p:nvPr/>
        </p:nvSpPr>
        <p:spPr>
          <a:xfrm>
            <a:off x="3689181" y="3583708"/>
            <a:ext cx="554960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savci</a:t>
            </a:r>
          </a:p>
        </p:txBody>
      </p:sp>
      <p:sp>
        <p:nvSpPr>
          <p:cNvPr id="69" name="TextovéPole 68"/>
          <p:cNvSpPr txBox="1"/>
          <p:nvPr/>
        </p:nvSpPr>
        <p:spPr>
          <a:xfrm>
            <a:off x="4875098" y="4776503"/>
            <a:ext cx="534121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ptáci</a:t>
            </a:r>
          </a:p>
        </p:txBody>
      </p:sp>
      <p:sp>
        <p:nvSpPr>
          <p:cNvPr id="70" name="TextovéPole 69"/>
          <p:cNvSpPr txBox="1"/>
          <p:nvPr/>
        </p:nvSpPr>
        <p:spPr>
          <a:xfrm>
            <a:off x="6894330" y="4835723"/>
            <a:ext cx="534121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plazi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7756487" y="3801055"/>
            <a:ext cx="1122423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obojživelníci</a:t>
            </a:r>
          </a:p>
        </p:txBody>
      </p:sp>
      <p:sp>
        <p:nvSpPr>
          <p:cNvPr id="73" name="TextovéPole 72"/>
          <p:cNvSpPr txBox="1"/>
          <p:nvPr/>
        </p:nvSpPr>
        <p:spPr>
          <a:xfrm>
            <a:off x="8327622" y="2510511"/>
            <a:ext cx="513282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ryby</a:t>
            </a:r>
          </a:p>
        </p:txBody>
      </p:sp>
      <p:sp>
        <p:nvSpPr>
          <p:cNvPr id="74" name="TextovéPole 73"/>
          <p:cNvSpPr txBox="1"/>
          <p:nvPr/>
        </p:nvSpPr>
        <p:spPr>
          <a:xfrm>
            <a:off x="6074606" y="1912263"/>
            <a:ext cx="683200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paryby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4154093" y="1807490"/>
            <a:ext cx="862737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kruhoústí</a:t>
            </a:r>
          </a:p>
        </p:txBody>
      </p:sp>
      <p:sp>
        <p:nvSpPr>
          <p:cNvPr id="77" name="TextovéPole 76"/>
          <p:cNvSpPr txBox="1"/>
          <p:nvPr/>
        </p:nvSpPr>
        <p:spPr>
          <a:xfrm>
            <a:off x="5919410" y="4482235"/>
            <a:ext cx="663964" cy="30777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člověk</a:t>
            </a:r>
          </a:p>
        </p:txBody>
      </p:sp>
      <p:cxnSp>
        <p:nvCxnSpPr>
          <p:cNvPr id="28" name="Přímá spojnice 27"/>
          <p:cNvCxnSpPr>
            <a:stCxn id="110" idx="0"/>
            <a:endCxn id="75" idx="3"/>
          </p:cNvCxnSpPr>
          <p:nvPr/>
        </p:nvCxnSpPr>
        <p:spPr>
          <a:xfrm flipH="1" flipV="1">
            <a:off x="5016830" y="1961379"/>
            <a:ext cx="1243509" cy="54624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/>
          <p:cNvCxnSpPr>
            <a:stCxn id="110" idx="0"/>
            <a:endCxn id="74" idx="2"/>
          </p:cNvCxnSpPr>
          <p:nvPr/>
        </p:nvCxnSpPr>
        <p:spPr>
          <a:xfrm flipV="1">
            <a:off x="6260339" y="2220040"/>
            <a:ext cx="155867" cy="28758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79"/>
          <p:cNvCxnSpPr>
            <a:stCxn id="110" idx="0"/>
            <a:endCxn id="73" idx="1"/>
          </p:cNvCxnSpPr>
          <p:nvPr/>
        </p:nvCxnSpPr>
        <p:spPr>
          <a:xfrm>
            <a:off x="6260339" y="2507626"/>
            <a:ext cx="2067283" cy="15677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80"/>
          <p:cNvCxnSpPr>
            <a:stCxn id="110" idx="2"/>
            <a:endCxn id="71" idx="1"/>
          </p:cNvCxnSpPr>
          <p:nvPr/>
        </p:nvCxnSpPr>
        <p:spPr>
          <a:xfrm>
            <a:off x="6260339" y="2815403"/>
            <a:ext cx="1496148" cy="113954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nice 85"/>
          <p:cNvCxnSpPr>
            <a:stCxn id="110" idx="2"/>
            <a:endCxn id="70" idx="0"/>
          </p:cNvCxnSpPr>
          <p:nvPr/>
        </p:nvCxnSpPr>
        <p:spPr>
          <a:xfrm>
            <a:off x="6260339" y="2815403"/>
            <a:ext cx="901052" cy="202032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nice 91"/>
          <p:cNvCxnSpPr>
            <a:stCxn id="110" idx="2"/>
            <a:endCxn id="69" idx="3"/>
          </p:cNvCxnSpPr>
          <p:nvPr/>
        </p:nvCxnSpPr>
        <p:spPr>
          <a:xfrm flipH="1">
            <a:off x="5409219" y="2815403"/>
            <a:ext cx="851120" cy="2114989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nice 94"/>
          <p:cNvCxnSpPr>
            <a:stCxn id="110" idx="2"/>
            <a:endCxn id="68" idx="3"/>
          </p:cNvCxnSpPr>
          <p:nvPr/>
        </p:nvCxnSpPr>
        <p:spPr>
          <a:xfrm flipH="1">
            <a:off x="4244141" y="2815403"/>
            <a:ext cx="2016198" cy="92219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3995936" cy="594066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17.4  Co si řekneme nového?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977222" y="684870"/>
            <a:ext cx="2619113" cy="369332"/>
          </a:xfrm>
          <a:prstGeom prst="rect">
            <a:avLst/>
          </a:prstGeom>
          <a:solidFill>
            <a:srgbClr val="FFFF99"/>
          </a:solidFill>
          <a:ln>
            <a:solidFill>
              <a:srgbClr val="BE4B48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Hlavní znaky strunatců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316422" y="1195639"/>
            <a:ext cx="2103267" cy="52322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struna hřbetní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nebo </a:t>
            </a:r>
            <a:r>
              <a:rPr lang="cs-CZ" sz="1400" i="1" dirty="0">
                <a:latin typeface="Times New Roman" pitchFamily="18" charset="0"/>
                <a:cs typeface="Times New Roman" pitchFamily="18" charset="0"/>
              </a:rPr>
              <a:t>páteř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vždy na hřbetní straně</a:t>
            </a:r>
            <a:endParaRPr lang="cs-CZ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432820" y="1195639"/>
            <a:ext cx="2412091" cy="52322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trubicovitá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nervová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soustava -nad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SH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(popř. v páteři)</a:t>
            </a: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35" y="1849935"/>
            <a:ext cx="4964477" cy="1359499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</a:extLst>
        </p:spPr>
      </p:pic>
      <p:cxnSp>
        <p:nvCxnSpPr>
          <p:cNvPr id="4" name="Přímá spojnice 3"/>
          <p:cNvCxnSpPr>
            <a:stCxn id="16" idx="2"/>
          </p:cNvCxnSpPr>
          <p:nvPr/>
        </p:nvCxnSpPr>
        <p:spPr>
          <a:xfrm flipH="1">
            <a:off x="2700655" y="1718859"/>
            <a:ext cx="1667401" cy="708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>
            <a:stCxn id="34" idx="2"/>
          </p:cNvCxnSpPr>
          <p:nvPr/>
        </p:nvCxnSpPr>
        <p:spPr>
          <a:xfrm>
            <a:off x="1638866" y="1718859"/>
            <a:ext cx="484862" cy="5648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1421138" y="3512949"/>
            <a:ext cx="1279517" cy="3077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BEZLEBEČNÍ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4525139" y="2872203"/>
            <a:ext cx="883575" cy="30777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kopinatec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2822438" y="3363838"/>
            <a:ext cx="3161774" cy="160043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Zástupci -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KOPINATEC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  připomíná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malou rybku, až 6cm</a:t>
            </a:r>
          </a:p>
          <a:p>
            <a:pPr marL="171450" indent="-171450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moři přes den zahrabán na dně v 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písku</a:t>
            </a:r>
          </a:p>
          <a:p>
            <a:pPr marL="171450" indent="-171450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živí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se prvoky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 rozsivkami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  nemá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kostru, ale strunu hřbetní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má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celý život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Přímá spojnice 65"/>
          <p:cNvCxnSpPr>
            <a:stCxn id="62" idx="3"/>
            <a:endCxn id="1028" idx="1"/>
          </p:cNvCxnSpPr>
          <p:nvPr/>
        </p:nvCxnSpPr>
        <p:spPr>
          <a:xfrm flipV="1">
            <a:off x="5984212" y="3530934"/>
            <a:ext cx="546043" cy="633123"/>
          </a:xfrm>
          <a:prstGeom prst="line">
            <a:avLst/>
          </a:prstGeom>
          <a:ln w="38100">
            <a:solidFill>
              <a:srgbClr val="BE4B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mik\Pictures\dumky\Pp17\LIDOVKY.C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55" y="1976353"/>
            <a:ext cx="2510647" cy="3109161"/>
          </a:xfrm>
          <a:prstGeom prst="rect">
            <a:avLst/>
          </a:prstGeom>
          <a:noFill/>
          <a:ln w="28575">
            <a:solidFill>
              <a:srgbClr val="BE4B4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17.5 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286277" y="1124515"/>
            <a:ext cx="2281425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drobní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mořští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živočichové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na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povrch těla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vylučuje 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pokožka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hmotu –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plášť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 descr="sum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82916"/>
            <a:ext cx="2088232" cy="2675547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ovéPole 25"/>
          <p:cNvSpPr txBox="1"/>
          <p:nvPr/>
        </p:nvSpPr>
        <p:spPr>
          <a:xfrm>
            <a:off x="3516497" y="2063938"/>
            <a:ext cx="2729341" cy="1169551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Zástupci - </a:t>
            </a:r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SUMKA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dospělý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jedinec – soudeček na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400" smtClean="0">
                <a:latin typeface="Times New Roman" pitchFamily="18" charset="0"/>
                <a:cs typeface="Times New Roman" pitchFamily="18" charset="0"/>
              </a:rPr>
              <a:t>                                mořském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dně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nepohyblivý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v 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koloniích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živí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se mořským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planktonem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847825" y="3414527"/>
            <a:ext cx="2514600" cy="138499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arva sumky</a:t>
            </a: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  asi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2mm,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pohyblivá</a:t>
            </a: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  podobná malé rybce</a:t>
            </a:r>
          </a:p>
          <a:p>
            <a:pPr marL="171450" lvl="0" indent="-171450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má SH</a:t>
            </a:r>
          </a:p>
          <a:p>
            <a:pPr marL="171450" lvl="0" indent="-171450">
              <a:buFontTx/>
              <a:buChar char="-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asi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 dvou hodinách života se z ní stává dospělý jedinec</a:t>
            </a:r>
          </a:p>
        </p:txBody>
      </p:sp>
      <p:cxnSp>
        <p:nvCxnSpPr>
          <p:cNvPr id="36" name="Přímá spojnice 35"/>
          <p:cNvCxnSpPr>
            <a:stCxn id="26" idx="3"/>
            <a:endCxn id="24" idx="1"/>
          </p:cNvCxnSpPr>
          <p:nvPr/>
        </p:nvCxnSpPr>
        <p:spPr>
          <a:xfrm flipV="1">
            <a:off x="6245838" y="2020690"/>
            <a:ext cx="558410" cy="62802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ázek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6" y="2473020"/>
            <a:ext cx="3123244" cy="1610897"/>
          </a:xfrm>
          <a:prstGeom prst="rect">
            <a:avLst/>
          </a:prstGeom>
          <a:ln w="28575">
            <a:solidFill>
              <a:srgbClr val="813763"/>
            </a:solidFill>
          </a:ln>
        </p:spPr>
      </p:pic>
      <p:cxnSp>
        <p:nvCxnSpPr>
          <p:cNvPr id="38" name="Přímá spojnice 37"/>
          <p:cNvCxnSpPr>
            <a:stCxn id="37" idx="3"/>
            <a:endCxn id="27" idx="1"/>
          </p:cNvCxnSpPr>
          <p:nvPr/>
        </p:nvCxnSpPr>
        <p:spPr>
          <a:xfrm>
            <a:off x="3185170" y="3278469"/>
            <a:ext cx="662655" cy="828556"/>
          </a:xfrm>
          <a:prstGeom prst="line">
            <a:avLst/>
          </a:prstGeom>
          <a:ln w="38100">
            <a:solidFill>
              <a:srgbClr val="BE4B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365230" y="1142809"/>
            <a:ext cx="150554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PLÁŠTĚNCI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17.6 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5847146" y="1698972"/>
            <a:ext cx="1165704" cy="369332"/>
          </a:xfrm>
          <a:prstGeom prst="rect">
            <a:avLst/>
          </a:prstGeom>
          <a:solidFill>
            <a:srgbClr val="FFFF99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Strunatci 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6793239" y="1051738"/>
            <a:ext cx="218093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jsou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dvoustranně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souměrní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ál 59"/>
          <p:cNvSpPr/>
          <p:nvPr/>
        </p:nvSpPr>
        <p:spPr>
          <a:xfrm>
            <a:off x="5431731" y="3455187"/>
            <a:ext cx="3386793" cy="1179809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ontogenetická </a:t>
            </a:r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regrese: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U sumek larvy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vyvinutější než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dospělci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5431731" y="2432137"/>
            <a:ext cx="218093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uzavřená cévní soustava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3327048" y="1205627"/>
            <a:ext cx="218093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srdce na břišní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části těla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Přímá spojnice se šipkou 7"/>
          <p:cNvCxnSpPr>
            <a:stCxn id="44" idx="1"/>
            <a:endCxn id="37" idx="2"/>
          </p:cNvCxnSpPr>
          <p:nvPr/>
        </p:nvCxnSpPr>
        <p:spPr>
          <a:xfrm flipH="1" flipV="1">
            <a:off x="4417518" y="1513404"/>
            <a:ext cx="1429628" cy="37023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>
            <a:stCxn id="44" idx="2"/>
            <a:endCxn id="34" idx="0"/>
          </p:cNvCxnSpPr>
          <p:nvPr/>
        </p:nvCxnSpPr>
        <p:spPr>
          <a:xfrm>
            <a:off x="6429998" y="2068304"/>
            <a:ext cx="92203" cy="36383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>
            <a:stCxn id="44" idx="3"/>
            <a:endCxn id="64" idx="2"/>
          </p:cNvCxnSpPr>
          <p:nvPr/>
        </p:nvCxnSpPr>
        <p:spPr>
          <a:xfrm flipV="1">
            <a:off x="7012850" y="1359515"/>
            <a:ext cx="870859" cy="52412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ramblincameras.com/Tunicates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9" y="1205627"/>
            <a:ext cx="2453246" cy="306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034" y="3455187"/>
            <a:ext cx="2455266" cy="1636843"/>
          </a:xfrm>
          <a:prstGeom prst="rect">
            <a:avLst/>
          </a:prstGeom>
        </p:spPr>
      </p:pic>
      <p:sp>
        <p:nvSpPr>
          <p:cNvPr id="49" name="TextovéPole 48"/>
          <p:cNvSpPr txBox="1"/>
          <p:nvPr/>
        </p:nvSpPr>
        <p:spPr>
          <a:xfrm>
            <a:off x="2688935" y="2285636"/>
            <a:ext cx="1607619" cy="116955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umky </a:t>
            </a:r>
          </a:p>
          <a:p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PLÁŠTĚNCI</a:t>
            </a:r>
            <a:endParaRPr lang="cs-CZ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salpy</a:t>
            </a:r>
          </a:p>
        </p:txBody>
      </p:sp>
      <p:sp>
        <p:nvSpPr>
          <p:cNvPr id="14" name="Šipka doleva 13"/>
          <p:cNvSpPr/>
          <p:nvPr/>
        </p:nvSpPr>
        <p:spPr>
          <a:xfrm>
            <a:off x="2215034" y="1947505"/>
            <a:ext cx="978408" cy="484632"/>
          </a:xfrm>
          <a:prstGeom prst="lef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lů 14"/>
          <p:cNvSpPr/>
          <p:nvPr/>
        </p:nvSpPr>
        <p:spPr>
          <a:xfrm>
            <a:off x="4175201" y="3147813"/>
            <a:ext cx="484632" cy="978408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4" grpId="0" animBg="1"/>
      <p:bldP spid="60" grpId="0" animBg="1"/>
      <p:bldP spid="34" grpId="0" animBg="1"/>
      <p:bldP spid="37" grpId="0" animBg="1"/>
      <p:bldP spid="49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17.7 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329862" y="688865"/>
            <a:ext cx="1476164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TUNICATE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" b="6193"/>
          <a:stretch/>
        </p:blipFill>
        <p:spPr>
          <a:xfrm>
            <a:off x="1619672" y="1190624"/>
            <a:ext cx="5400600" cy="3467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995686"/>
            <a:ext cx="164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91781" y="2427734"/>
            <a:ext cx="439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418840"/>
              </p:ext>
            </p:extLst>
          </p:nvPr>
        </p:nvGraphicFramePr>
        <p:xfrm>
          <a:off x="2411760" y="627534"/>
          <a:ext cx="656587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587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Hlavními znaky strunatců jsou:</a:t>
                      </a:r>
                      <a:endParaRPr lang="cs-CZ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a. struna hřbetní a křídla</a:t>
                      </a:r>
                    </a:p>
                    <a:p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b. struna hřbetní a dokonalá nervová soustava</a:t>
                      </a:r>
                    </a:p>
                    <a:p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c. struna hřbetní (popř.</a:t>
                      </a: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páteř )</a:t>
                      </a:r>
                      <a:endParaRPr lang="cs-CZ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d. vnější kostra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Strunatce dělíme na …</a:t>
                      </a:r>
                      <a:r>
                        <a:rPr lang="cs-CZ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cs-CZ" sz="12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AutoNum type="alphaLcPeriod"/>
                      </a:pP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bezčelistnatce a </a:t>
                      </a:r>
                      <a:r>
                        <a:rPr lang="cs-CZ" sz="12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čelistnatce</a:t>
                      </a:r>
                      <a:endParaRPr lang="cs-CZ" sz="12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AutoNum type="alphaLcPeriod" startAt="2"/>
                      </a:pPr>
                      <a:r>
                        <a:rPr lang="cs-CZ" sz="12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bezlebečné</a:t>
                      </a: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pláštěnce a  obratlovce</a:t>
                      </a:r>
                    </a:p>
                    <a:p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c.   </a:t>
                      </a:r>
                      <a:r>
                        <a:rPr lang="cs-CZ" sz="12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bezlebečné</a:t>
                      </a: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12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lebečné</a:t>
                      </a: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pláštěnky</a:t>
                      </a:r>
                    </a:p>
                    <a:p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d.   </a:t>
                      </a:r>
                      <a:r>
                        <a:rPr lang="cs-CZ" sz="12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bezpláštěnce</a:t>
                      </a: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12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lebečné</a:t>
                      </a: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obratlovce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Páteř je na ___________části těla.</a:t>
                      </a:r>
                      <a:endParaRPr lang="cs-CZ" sz="1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a. hřbetní</a:t>
                      </a:r>
                    </a:p>
                    <a:p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b. břišní</a:t>
                      </a:r>
                    </a:p>
                    <a:p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c. hlavové</a:t>
                      </a:r>
                    </a:p>
                    <a:p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d. libovolné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cs-CZ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Larva sumky…</a:t>
                      </a:r>
                    </a:p>
                    <a:p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a. se pohybuje a je dokonalejší</a:t>
                      </a: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než dospělý jedinec</a:t>
                      </a:r>
                      <a:endParaRPr lang="cs-CZ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b. se nepohybuje a je dokonalejší</a:t>
                      </a: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než dospělý jedinec</a:t>
                      </a:r>
                      <a:endParaRPr lang="cs-CZ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c. se pohybuje a není dokonalejší</a:t>
                      </a: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než dospělý jedinec</a:t>
                      </a:r>
                      <a:endParaRPr lang="cs-CZ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d. se nepohybuje a není dokonalejší</a:t>
                      </a: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než dospělý jedinec</a:t>
                      </a:r>
                      <a:endParaRPr lang="cs-CZ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455184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17.9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092669"/>
            <a:ext cx="8640960" cy="34232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www.earthlife.net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3"/>
              </a:rPr>
              <a:t>www.animalsholding.cz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4"/>
              </a:rPr>
              <a:t>www.crsmo-litomysl.wbs.cz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5"/>
              </a:rPr>
              <a:t>www.gymtc.cz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6"/>
              </a:rPr>
              <a:t>www.hmyz.net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7"/>
              </a:rPr>
              <a:t>www.i-dogs.estranky.cz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8"/>
              </a:rPr>
              <a:t>http://kentsimmons.uwinnipeg.ca/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9"/>
              </a:rPr>
              <a:t>http://leccos.com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10"/>
              </a:rPr>
              <a:t>www.lidovky.cz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11"/>
              </a:rPr>
              <a:t>http://pokushistory.blog.cz/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12"/>
              </a:rPr>
              <a:t>http://www.prirodopis.zsvelhartice.cz/slozka/system.html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13"/>
              </a:rPr>
              <a:t>http://slayeress.blog.cz/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14"/>
              </a:rPr>
              <a:t>http://vse-pro-kocky.blog.cz/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15"/>
              </a:rPr>
              <a:t>http://zabaci.cz/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1400" u="sng" dirty="0">
                <a:latin typeface="Times New Roman" pitchFamily="18" charset="0"/>
                <a:cs typeface="Times New Roman" pitchFamily="18" charset="0"/>
                <a:hlinkClick r:id="rId16"/>
              </a:rPr>
              <a:t>http://zoo.wendys.cz/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817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728</Words>
  <Application>Microsoft Office PowerPoint</Application>
  <PresentationFormat>Předvádění na obrazovce (16:9)</PresentationFormat>
  <Paragraphs>150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17.1  Strunatci</vt:lpstr>
      <vt:lpstr>17.2  Co už víš? </vt:lpstr>
      <vt:lpstr>17.3  Jaké si řekneme nové termíny a názvy?</vt:lpstr>
      <vt:lpstr>17.4  Co si řekneme nového?</vt:lpstr>
      <vt:lpstr>17.5  Procvičení a příklady</vt:lpstr>
      <vt:lpstr>17.6  Něco navíc pro šikovné</vt:lpstr>
      <vt:lpstr>17.7  CLIL</vt:lpstr>
      <vt:lpstr>17.8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263</cp:revision>
  <dcterms:created xsi:type="dcterms:W3CDTF">2010-10-18T18:21:56Z</dcterms:created>
  <dcterms:modified xsi:type="dcterms:W3CDTF">2012-01-31T19:32:37Z</dcterms:modified>
</cp:coreProperties>
</file>