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1092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0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2.jpeg"/><Relationship Id="rId21" Type="http://schemas.openxmlformats.org/officeDocument/2006/relationships/image" Target="../media/image34.png"/><Relationship Id="rId34" Type="http://schemas.microsoft.com/office/2007/relationships/hdphoto" Target="../media/hdphoto13.wdp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8.jpeg"/><Relationship Id="rId24" Type="http://schemas.microsoft.com/office/2007/relationships/hdphoto" Target="../media/hdphoto10.wdp"/><Relationship Id="rId32" Type="http://schemas.openxmlformats.org/officeDocument/2006/relationships/image" Target="../media/image41.jpe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image" Target="../media/image38.jpeg"/><Relationship Id="rId10" Type="http://schemas.openxmlformats.org/officeDocument/2006/relationships/image" Target="../media/image27.jpeg"/><Relationship Id="rId19" Type="http://schemas.openxmlformats.org/officeDocument/2006/relationships/image" Target="../media/image33.png"/><Relationship Id="rId31" Type="http://schemas.microsoft.com/office/2007/relationships/hdphoto" Target="../media/hdphoto12.wdp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37.jpe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emf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52.wmf"/><Relationship Id="rId7" Type="http://schemas.openxmlformats.org/officeDocument/2006/relationships/image" Target="../media/image55.jpeg"/><Relationship Id="rId12" Type="http://schemas.openxmlformats.org/officeDocument/2006/relationships/image" Target="../media/image58.jpeg"/><Relationship Id="rId17" Type="http://schemas.openxmlformats.org/officeDocument/2006/relationships/image" Target="../media/image62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microsoft.com/office/2007/relationships/hdphoto" Target="../media/hdphoto16.wdp"/><Relationship Id="rId5" Type="http://schemas.openxmlformats.org/officeDocument/2006/relationships/image" Target="../media/image54.png"/><Relationship Id="rId15" Type="http://schemas.openxmlformats.org/officeDocument/2006/relationships/image" Target="../media/image60.jpeg"/><Relationship Id="rId10" Type="http://schemas.openxmlformats.org/officeDocument/2006/relationships/image" Target="../media/image57.png"/><Relationship Id="rId4" Type="http://schemas.openxmlformats.org/officeDocument/2006/relationships/image" Target="../media/image53.wmf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microsoft.com/office/2007/relationships/hdphoto" Target="../media/hdphoto18.wdp"/><Relationship Id="rId10" Type="http://schemas.openxmlformats.org/officeDocument/2006/relationships/image" Target="../media/image68.jpe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A1enice" TargetMode="External"/><Relationship Id="rId7" Type="http://schemas.openxmlformats.org/officeDocument/2006/relationships/hyperlink" Target="http://www.pelargonie.cz/ImpGemRoseCicDjpgOp.jpg" TargetMode="External"/><Relationship Id="rId2" Type="http://schemas.openxmlformats.org/officeDocument/2006/relationships/hyperlink" Target="http://vitejtenazemi.cenia.cz/krajina/index.php?article=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bby.idnes.cz/foto.aspx?r=herbar&amp;c=A090331_212620_herbar_kos" TargetMode="External"/><Relationship Id="rId5" Type="http://schemas.openxmlformats.org/officeDocument/2006/relationships/hyperlink" Target="http://cs.wikipedia.org/wiki/K%C3%A1vovn%C3%ADk" TargetMode="External"/><Relationship Id="rId4" Type="http://schemas.openxmlformats.org/officeDocument/2006/relationships/hyperlink" Target="http://www.agromanual.cz/cz/atlas/plodiny/plodina/zit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69947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 Krytosemenné rostliny podle významu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krivankova\AppData\Local\Microsoft\Windows\Temporary Internet Files\Content.IE5\W96MIHDE\MC9001931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2818424" cy="35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vankova\AppData\Local\Microsoft\Windows\Temporary Internet Files\Content.IE5\VXR4F12J\MP9004025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2747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vankova\AppData\Local\Microsoft\Windows\Temporary Internet Files\Content.IE5\VXR4F12J\MP90038790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72" y="3220662"/>
            <a:ext cx="1612776" cy="11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539552" y="1347614"/>
            <a:ext cx="1872208" cy="2448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čem </a:t>
            </a:r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spočívá význam rostlin?</a:t>
            </a:r>
          </a:p>
          <a:p>
            <a:pPr marL="285750" indent="-285750">
              <a:buFontTx/>
              <a:buChar char="-"/>
            </a:pPr>
            <a:r>
              <a:rPr lang="cs-CZ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otosyntéza</a:t>
            </a:r>
          </a:p>
          <a:p>
            <a:pPr marL="285750" indent="-285750">
              <a:buFontTx/>
              <a:buChar char="-"/>
            </a:pPr>
            <a:r>
              <a:rPr lang="cs-CZ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očátek potravního řetězce</a:t>
            </a:r>
          </a:p>
          <a:p>
            <a:pPr marL="285750" indent="-285750">
              <a:buFontTx/>
              <a:buChar char="-"/>
            </a:pPr>
            <a:r>
              <a:rPr lang="cs-CZ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ýznam pro člověka</a:t>
            </a:r>
          </a:p>
          <a:p>
            <a:pPr algn="ctr"/>
            <a:endParaRPr lang="cs-C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Příklady potravních řetězc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03576"/>
            <a:ext cx="2355143" cy="29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672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Jednoděložné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rostliny, význam rostlin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jednoděložné rostliny, význam rostlin pro člověka.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Zobrazit podrobnost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3" y="115329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072723"/>
            <a:ext cx="3816424" cy="5040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 rostlin pro život na Zemi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10781" y="1153732"/>
            <a:ext cx="1620180" cy="342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otosyntéza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7637" y="1898406"/>
            <a:ext cx="3816424" cy="5040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 rostlin v přírodě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5800" y="2763216"/>
            <a:ext cx="2970330" cy="367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očátek potravního řetězce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215800" y="4503412"/>
            <a:ext cx="3060340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zpevňují půdu – brání erozi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22726" y="2067694"/>
            <a:ext cx="3816424" cy="5040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Význam rostlin pro člověka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221485" y="1234741"/>
            <a:ext cx="1296144" cy="1800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1171" y="2823938"/>
            <a:ext cx="2970330" cy="367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droj obživy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1171" y="3612980"/>
            <a:ext cx="2970330" cy="367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průmysl, energetika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910808" y="4412359"/>
            <a:ext cx="2970330" cy="367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armacie, lékařství</a:t>
            </a:r>
          </a:p>
        </p:txBody>
      </p:sp>
      <p:pic>
        <p:nvPicPr>
          <p:cNvPr id="1026" name="Picture 2" descr="C:\Users\krivankova\AppData\Local\Microsoft\Windows\Temporary Internet Files\Content.IE5\W96MIHDE\MC9004418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77704"/>
            <a:ext cx="1344290" cy="12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podrobnost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b="20700"/>
          <a:stretch/>
        </p:blipFill>
        <p:spPr bwMode="auto">
          <a:xfrm>
            <a:off x="4187682" y="2761971"/>
            <a:ext cx="1670087" cy="10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podrobnost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3" b="19687"/>
          <a:stretch/>
        </p:blipFill>
        <p:spPr bwMode="auto">
          <a:xfrm>
            <a:off x="323528" y="3348011"/>
            <a:ext cx="1547099" cy="9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razit podrobnost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7" b="20103"/>
          <a:stretch/>
        </p:blipFill>
        <p:spPr bwMode="auto">
          <a:xfrm>
            <a:off x="2105177" y="3324139"/>
            <a:ext cx="1644429" cy="10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obrazit podrobnost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61" b="23814"/>
          <a:stretch/>
        </p:blipFill>
        <p:spPr bwMode="auto">
          <a:xfrm>
            <a:off x="4108326" y="3879037"/>
            <a:ext cx="1828800" cy="10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16.3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059582"/>
            <a:ext cx="410445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Prakticky veškerá lidská strava je založena na přírodních plodinách.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883286" y="1013378"/>
            <a:ext cx="374441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Nejvíce jsou využívané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OBILNINY.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923676"/>
            <a:ext cx="1440160" cy="3960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šenice setá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Wheat 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" y="2319719"/>
            <a:ext cx="972108" cy="13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podrob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53" y="2571749"/>
            <a:ext cx="126014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2113500" y="1869670"/>
            <a:ext cx="2376264" cy="792089"/>
          </a:xfrm>
          <a:prstGeom prst="cloudCallout">
            <a:avLst>
              <a:gd name="adj1" fmla="val -27545"/>
              <a:gd name="adj2" fmla="val 625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ýroba mouky hladké, polohrubé, hrubé, krupice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596336" y="1601246"/>
            <a:ext cx="1296144" cy="3960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ito seté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Klas ozimého ži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21699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brazit podrobnost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 b="15442"/>
          <a:stretch/>
        </p:blipFill>
        <p:spPr bwMode="auto">
          <a:xfrm>
            <a:off x="5617652" y="2368826"/>
            <a:ext cx="1476164" cy="10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láček 13"/>
          <p:cNvSpPr/>
          <p:nvPr/>
        </p:nvSpPr>
        <p:spPr>
          <a:xfrm>
            <a:off x="4686977" y="1543133"/>
            <a:ext cx="2376264" cy="792089"/>
          </a:xfrm>
          <a:prstGeom prst="cloudCallout">
            <a:avLst>
              <a:gd name="adj1" fmla="val 21227"/>
              <a:gd name="adj2" fmla="val 8263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ýroba chlebové mouky, kávová náhražka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3318" y="3862364"/>
            <a:ext cx="1332148" cy="396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ečmen setý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upload.wikimedia.org/wikipedia/commons/thumb/5/54/Hordeum_distichon0.jpg/220px-Hordeum_distichon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9" y="4258407"/>
            <a:ext cx="1126352" cy="8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obrazit podrobnost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48" y="3969732"/>
            <a:ext cx="1082773" cy="10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láček 18"/>
          <p:cNvSpPr/>
          <p:nvPr/>
        </p:nvSpPr>
        <p:spPr>
          <a:xfrm>
            <a:off x="2849414" y="2862850"/>
            <a:ext cx="2658687" cy="677937"/>
          </a:xfrm>
          <a:prstGeom prst="cloudCallout">
            <a:avLst>
              <a:gd name="adj1" fmla="val -55049"/>
              <a:gd name="adj2" fmla="val 12429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ýroba sladu, potrava pro dobytek, kroupy</a:t>
            </a:r>
          </a:p>
        </p:txBody>
      </p:sp>
      <p:pic>
        <p:nvPicPr>
          <p:cNvPr id="1040" name="Picture 16" descr="Zobrazit podrobnost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21592"/>
          <a:stretch/>
        </p:blipFill>
        <p:spPr bwMode="auto">
          <a:xfrm>
            <a:off x="8226879" y="3695215"/>
            <a:ext cx="793144" cy="12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7291303" y="3378206"/>
            <a:ext cx="1332148" cy="396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kukuřice setá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láček 21"/>
          <p:cNvSpPr/>
          <p:nvPr/>
        </p:nvSpPr>
        <p:spPr>
          <a:xfrm>
            <a:off x="5796136" y="4321311"/>
            <a:ext cx="2376264" cy="792089"/>
          </a:xfrm>
          <a:prstGeom prst="cloudCallout">
            <a:avLst>
              <a:gd name="adj1" fmla="val 41809"/>
              <a:gd name="adj2" fmla="val -6636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ýroba mouky, škrobu, puding, krmivo</a:t>
            </a:r>
          </a:p>
        </p:txBody>
      </p:sp>
      <p:pic>
        <p:nvPicPr>
          <p:cNvPr id="1042" name="Picture 18" descr="Anglický vánoční švestkový pudi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6" b="100000" l="9896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1" y="3082962"/>
            <a:ext cx="1249873" cy="12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obrazit podrobnosti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r="18326"/>
          <a:stretch/>
        </p:blipFill>
        <p:spPr bwMode="auto">
          <a:xfrm>
            <a:off x="3271715" y="3886787"/>
            <a:ext cx="719642" cy="1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 20"/>
          <p:cNvSpPr/>
          <p:nvPr/>
        </p:nvSpPr>
        <p:spPr>
          <a:xfrm>
            <a:off x="4020903" y="4680789"/>
            <a:ext cx="1332148" cy="3960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rýže setá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láček 24"/>
          <p:cNvSpPr/>
          <p:nvPr/>
        </p:nvSpPr>
        <p:spPr>
          <a:xfrm>
            <a:off x="4037549" y="3662489"/>
            <a:ext cx="2088232" cy="792089"/>
          </a:xfrm>
          <a:prstGeom prst="cloudCallout">
            <a:avLst>
              <a:gd name="adj1" fmla="val -32019"/>
              <a:gd name="adj2" fmla="val 5981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výroba mouky, škrob, potravina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áček 7"/>
          <p:cNvSpPr/>
          <p:nvPr/>
        </p:nvSpPr>
        <p:spPr>
          <a:xfrm>
            <a:off x="3599892" y="2558032"/>
            <a:ext cx="1944216" cy="733948"/>
          </a:xfrm>
          <a:prstGeom prst="cloudCallout">
            <a:avLst>
              <a:gd name="adj1" fmla="val 2086"/>
              <a:gd name="adj2" fmla="val 4478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Člověk a rostliny</a:t>
            </a:r>
          </a:p>
        </p:txBody>
      </p:sp>
      <p:sp>
        <p:nvSpPr>
          <p:cNvPr id="14" name="Obláček 13"/>
          <p:cNvSpPr/>
          <p:nvPr/>
        </p:nvSpPr>
        <p:spPr>
          <a:xfrm>
            <a:off x="2195736" y="1912268"/>
            <a:ext cx="1944216" cy="524580"/>
          </a:xfrm>
          <a:prstGeom prst="cloudCallout">
            <a:avLst>
              <a:gd name="adj1" fmla="val 40790"/>
              <a:gd name="adj2" fmla="val 683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potrava</a:t>
            </a:r>
          </a:p>
        </p:txBody>
      </p:sp>
      <p:sp>
        <p:nvSpPr>
          <p:cNvPr id="16" name="Obláček 15"/>
          <p:cNvSpPr/>
          <p:nvPr/>
        </p:nvSpPr>
        <p:spPr>
          <a:xfrm>
            <a:off x="5889300" y="2671124"/>
            <a:ext cx="1944216" cy="507764"/>
          </a:xfrm>
          <a:prstGeom prst="cloudCallout">
            <a:avLst>
              <a:gd name="adj1" fmla="val -64543"/>
              <a:gd name="adj2" fmla="val 15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průmysl</a:t>
            </a:r>
          </a:p>
        </p:txBody>
      </p:sp>
      <p:sp>
        <p:nvSpPr>
          <p:cNvPr id="17" name="Obláček 16"/>
          <p:cNvSpPr/>
          <p:nvPr/>
        </p:nvSpPr>
        <p:spPr>
          <a:xfrm>
            <a:off x="4932040" y="1819871"/>
            <a:ext cx="1944216" cy="524580"/>
          </a:xfrm>
          <a:prstGeom prst="cloudCallout">
            <a:avLst>
              <a:gd name="adj1" fmla="val -23389"/>
              <a:gd name="adj2" fmla="val 9199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nápoje</a:t>
            </a:r>
          </a:p>
        </p:txBody>
      </p:sp>
      <p:sp>
        <p:nvSpPr>
          <p:cNvPr id="18" name="Obláček 17"/>
          <p:cNvSpPr/>
          <p:nvPr/>
        </p:nvSpPr>
        <p:spPr>
          <a:xfrm>
            <a:off x="1799692" y="3154137"/>
            <a:ext cx="1944216" cy="524580"/>
          </a:xfrm>
          <a:prstGeom prst="cloudCallout">
            <a:avLst>
              <a:gd name="adj1" fmla="val 38830"/>
              <a:gd name="adj2" fmla="val -7687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olejniny</a:t>
            </a:r>
          </a:p>
        </p:txBody>
      </p:sp>
      <p:sp>
        <p:nvSpPr>
          <p:cNvPr id="19" name="Obláček 18"/>
          <p:cNvSpPr/>
          <p:nvPr/>
        </p:nvSpPr>
        <p:spPr>
          <a:xfrm>
            <a:off x="185974" y="1120180"/>
            <a:ext cx="2434019" cy="792088"/>
          </a:xfrm>
          <a:prstGeom prst="cloudCallout">
            <a:avLst>
              <a:gd name="adj1" fmla="val 53201"/>
              <a:gd name="adj2" fmla="val 391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voce, zelenina, luštěniny, ořechy, byliny, koření</a:t>
            </a:r>
          </a:p>
        </p:txBody>
      </p:sp>
      <p:sp>
        <p:nvSpPr>
          <p:cNvPr id="20" name="Obláček 19"/>
          <p:cNvSpPr/>
          <p:nvPr/>
        </p:nvSpPr>
        <p:spPr>
          <a:xfrm>
            <a:off x="6702546" y="620712"/>
            <a:ext cx="2261939" cy="648072"/>
          </a:xfrm>
          <a:prstGeom prst="cloudCallout">
            <a:avLst>
              <a:gd name="adj1" fmla="val -57441"/>
              <a:gd name="adj2" fmla="val 12986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áva, čaj, víno, pivo, alkohol</a:t>
            </a:r>
          </a:p>
        </p:txBody>
      </p:sp>
      <p:sp>
        <p:nvSpPr>
          <p:cNvPr id="22" name="Obláček 21"/>
          <p:cNvSpPr/>
          <p:nvPr/>
        </p:nvSpPr>
        <p:spPr>
          <a:xfrm>
            <a:off x="107504" y="3739367"/>
            <a:ext cx="2376264" cy="1322381"/>
          </a:xfrm>
          <a:prstGeom prst="cloudCallout">
            <a:avLst>
              <a:gd name="adj1" fmla="val 58515"/>
              <a:gd name="adj2" fmla="val -512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lunečnice, řepka olejka, palma olejná a kokosová, olivovník, sója, mák, sezam, len </a:t>
            </a:r>
          </a:p>
        </p:txBody>
      </p:sp>
      <p:sp>
        <p:nvSpPr>
          <p:cNvPr id="23" name="Obláček 22"/>
          <p:cNvSpPr/>
          <p:nvPr/>
        </p:nvSpPr>
        <p:spPr>
          <a:xfrm>
            <a:off x="5918049" y="3291979"/>
            <a:ext cx="3096344" cy="1769769"/>
          </a:xfrm>
          <a:prstGeom prst="cloudCallout">
            <a:avLst>
              <a:gd name="adj1" fmla="val -31210"/>
              <a:gd name="adj2" fmla="val -5329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řevo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papír, budovy, nábytek, hudební nástroje, sportovní náčiní</a:t>
            </a:r>
          </a:p>
          <a:p>
            <a:pPr algn="ctr"/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látka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len, hedvábí, bavlna</a:t>
            </a:r>
          </a:p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ýroba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léčiv, drog, jedů, pesticidů</a:t>
            </a:r>
          </a:p>
        </p:txBody>
      </p:sp>
      <p:pic>
        <p:nvPicPr>
          <p:cNvPr id="1026" name="Picture 2" descr="fazole,fotografie,jídlo,plodiny,zelené fazolky,zeleni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1" b="17882"/>
          <a:stretch/>
        </p:blipFill>
        <p:spPr bwMode="auto">
          <a:xfrm>
            <a:off x="107504" y="1964189"/>
            <a:ext cx="1212429" cy="7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podrobnost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19063"/>
          <a:stretch/>
        </p:blipFill>
        <p:spPr bwMode="auto">
          <a:xfrm>
            <a:off x="323528" y="2850069"/>
            <a:ext cx="1346448" cy="8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podrobnosti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583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7" y="1867073"/>
            <a:ext cx="954755" cy="9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razit podrobnost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21" y="2054170"/>
            <a:ext cx="1210223" cy="12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c/c5/Roasted_coffee_beans.jpg/200px-Roasted_coffee_bean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4" y="1120180"/>
            <a:ext cx="700608" cy="5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upload.wikimedia.org/wikipedia/commons/thumb/b/bc/Coffee_beans_on_tree.jpg/220px-Coffee_beans_on_tre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84" y="609483"/>
            <a:ext cx="897632" cy="11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ístky čajovník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17" y="609483"/>
            <a:ext cx="944099" cy="6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obrazit podrobnost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50" y="9447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obrazit podrobnosti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479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20" y="492443"/>
            <a:ext cx="1099414" cy="10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áhev bílého vína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1" b="100000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5" y="1085425"/>
            <a:ext cx="1089133" cy="10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ůllitr piva s pěnou na Den svatého Patrik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21" b="100000" l="9896" r="89063">
                        <a14:foregroundMark x1="34375" y1="54688" x2="25000" y2="23438"/>
                        <a14:foregroundMark x1="27604" y1="23438" x2="60938" y2="17188"/>
                        <a14:foregroundMark x1="72396" y1="46875" x2="75521" y2="45833"/>
                        <a14:foregroundMark x1="77083" y1="59896" x2="77083" y2="70833"/>
                        <a14:foregroundMark x1="68750" y1="79167" x2="75000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11" y="226323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obrazit podrobnosti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02" y="1449834"/>
            <a:ext cx="1028710" cy="10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Zobrazit podrobnosti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18311" r="12606" b="19189"/>
          <a:stretch/>
        </p:blipFill>
        <p:spPr bwMode="auto">
          <a:xfrm>
            <a:off x="2195736" y="4236875"/>
            <a:ext cx="1017801" cy="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obrazit podrobnosti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479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61" y="3568416"/>
            <a:ext cx="1216894" cy="12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livová ratolest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896" b="89063" l="1563" r="96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3" y="3311037"/>
            <a:ext cx="1020723" cy="10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commons/thumb/9/96/Sesamum_indicum_1.jpg/220px-Sesamum_indicum_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70" y="4236875"/>
            <a:ext cx="549994" cy="8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Zobrazit podrobnosti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18522"/>
          <a:stretch/>
        </p:blipFill>
        <p:spPr bwMode="auto">
          <a:xfrm>
            <a:off x="8520420" y="3264393"/>
            <a:ext cx="493973" cy="7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Zobrazit podrobnosti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81" y="4375665"/>
            <a:ext cx="721792" cy="7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Zobrazit podrobnosti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3" r="13915" b="4598"/>
          <a:stretch/>
        </p:blipFill>
        <p:spPr bwMode="auto">
          <a:xfrm rot="2851869">
            <a:off x="5620808" y="2942648"/>
            <a:ext cx="849635" cy="13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Zobrazit podrobnosti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61" y="3418048"/>
            <a:ext cx="1097147" cy="10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Zobrazit podrobnosti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9896" b="96354" l="9896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08" y="3992200"/>
            <a:ext cx="1105257" cy="11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00192" y="627534"/>
            <a:ext cx="2721891" cy="6650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Tepelná a elektrická energie – dřevní odpady, sláma - biolíh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rivankova\AppData\Local\Microsoft\Windows\Temporary Internet Files\Content.IE5\W96MIHDE\MP9002277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491630"/>
            <a:ext cx="2433859" cy="16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323528" y="1112480"/>
            <a:ext cx="3528392" cy="4511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Doplň křížovku podle obrázků.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8" y="1841687"/>
            <a:ext cx="3325431" cy="223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t1.gstatic.com/images?q=tbn:ANd9GcTZmLa0_LsPiDZx_LRMsOUvlQxoRz4PFNd8e8iJDemp4sRWXHS2k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4211960" y="781991"/>
            <a:ext cx="1152128" cy="15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rivankova\AppData\Local\Microsoft\Windows\Temporary Internet Files\Content.IE5\DXL7ML11\MP90043314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3684"/>
            <a:ext cx="936104" cy="12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rivankova\AppData\Local\Microsoft\Windows\Temporary Internet Files\Content.IE5\VITG1D2W\MP90043860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96" y="3435846"/>
            <a:ext cx="996870" cy="14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781991"/>
            <a:ext cx="30489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8531" y="3786201"/>
            <a:ext cx="300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573174" y="3431303"/>
            <a:ext cx="300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http://i.idnes.cz/09/034/gal/KOS2a1ef7_shutterstock_183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46" y="3586804"/>
            <a:ext cx="1613209" cy="120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921746" y="3570333"/>
            <a:ext cx="300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  <p:pic>
        <p:nvPicPr>
          <p:cNvPr id="4" name="Picture 2" descr="Zobrazit podrobnost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8243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333727" y="4798049"/>
            <a:ext cx="300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pic>
        <p:nvPicPr>
          <p:cNvPr id="7" name="Picture 4" descr="http://t3.gstatic.com/images?q=tbn:ANd9GcShNux22OR4lhJhEAXjU0luT6RassZJgeF_WmF_C6NOOXJ3-i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06" y="2644126"/>
            <a:ext cx="1460014" cy="10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5352038" y="2644126"/>
            <a:ext cx="300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6" descr="http://t0.gstatic.com/images?q=tbn:ANd9GcSst3fNjZywqssj9lCBHjBEw-F4COXBTLJyIx-XrwNKav2eg63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9" y="3905646"/>
            <a:ext cx="1156621" cy="11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623200" y="3901110"/>
            <a:ext cx="300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34560" y="4083918"/>
            <a:ext cx="2180294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ednoděložné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rostliny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4435134" y="3184984"/>
            <a:ext cx="3582479" cy="1958516"/>
          </a:xfrm>
          <a:prstGeom prst="wedgeEllipseCallout">
            <a:avLst>
              <a:gd name="adj1" fmla="val -98537"/>
              <a:gd name="adj2" fmla="val 1451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ipnicovité</a:t>
            </a:r>
            <a:endParaRPr lang="cs-CZ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rávy a obilniny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větenství – klas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rávy – lipnice luční, srha říznačka, psárka luční, bojínek luční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bilniny – pšenice setá, žito seté, ječmen setý, oves setý, proso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seté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ukuřice setá, rýže setá, cukrovník lékařský, bambus</a:t>
            </a:r>
          </a:p>
          <a:p>
            <a:pPr marL="171450" lvl="0" indent="-171450">
              <a:buFontTx/>
              <a:buChar char="-"/>
            </a:pP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3203848" y="800070"/>
            <a:ext cx="3276364" cy="1239105"/>
          </a:xfrm>
          <a:prstGeom prst="wedgeEllipseCallout">
            <a:avLst>
              <a:gd name="adj1" fmla="val -81628"/>
              <a:gd name="adj2" fmla="val 2141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marylkovité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plod – tobolka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hráněné – sněženka, bledule jarní, mečík bahenní, šafrán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Heufellův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kosatec žlutý</a:t>
            </a:r>
          </a:p>
          <a:p>
            <a:pPr marL="171450" indent="-171450">
              <a:buFontTx/>
              <a:buChar char="-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ný popisek 6"/>
          <p:cNvSpPr/>
          <p:nvPr/>
        </p:nvSpPr>
        <p:spPr>
          <a:xfrm>
            <a:off x="75605" y="987574"/>
            <a:ext cx="3416275" cy="1800200"/>
          </a:xfrm>
          <a:prstGeom prst="wedgeEllipseCallout">
            <a:avLst>
              <a:gd name="adj1" fmla="val -2102"/>
              <a:gd name="adj2" fmla="val 118794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iliovité</a:t>
            </a:r>
            <a:endParaRPr lang="cs-CZ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květ – trojčetný, tobolky, bobule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zima – oddenky, cibuloviny, hlízy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elenina: cibule kuchyňská, česnek kuchyňský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krasné – tulipán, lilie, konvalinka, ocún podzimní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5530949" y="1384783"/>
            <a:ext cx="3516189" cy="1800201"/>
          </a:xfrm>
          <a:prstGeom prst="wedgeEllipseCallout">
            <a:avLst>
              <a:gd name="adj1" fmla="val -134803"/>
              <a:gd name="adj2" fmla="val 10830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stavačovité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plod – tobolka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ddenkové nebo kořenové hlízy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ejohroženější druhy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rchideje, střevíčník pantoflíček,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vanilovník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plocholistý – koření vanilka</a:t>
            </a:r>
          </a:p>
          <a:p>
            <a:pPr marL="171450" indent="-171450">
              <a:buFontTx/>
              <a:buChar char="-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rivankova\AppData\Local\Microsoft\Windows\Temporary Internet Files\Content.IE5\VXR4F12J\MC9000548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38" y="2891317"/>
            <a:ext cx="959055" cy="9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vankova\AppData\Local\Microsoft\Windows\Temporary Internet Files\Content.IE5\W96MIHDE\MC9003313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27" y="615796"/>
            <a:ext cx="1061566" cy="9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vankova\AppData\Local\Microsoft\Windows\Temporary Internet Files\Content.IE5\DXL7ML11\MP9003904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" b="100000" l="935" r="100000">
                        <a14:foregroundMark x1="55841" y1="79667" x2="62383" y2="87167"/>
                        <a14:foregroundMark x1="55841" y1="95500" x2="59579" y2="86167"/>
                        <a14:foregroundMark x1="64953" y1="86167" x2="93692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90" y="1775974"/>
            <a:ext cx="728480" cy="10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ivankova\AppData\Local\Microsoft\Windows\Temporary Internet Files\Content.IE5\W96MIHDE\MP90042773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4393"/>
            <a:ext cx="893837" cy="8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obrazit podrobnosti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1" b="97917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64" y="1832901"/>
            <a:ext cx="1058416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obrazit podrobnosti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6354" l="5208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319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podrobnosti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b="13722"/>
          <a:stretch/>
        </p:blipFill>
        <p:spPr bwMode="auto">
          <a:xfrm>
            <a:off x="6588224" y="603245"/>
            <a:ext cx="1008112" cy="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ídlo,kukuřice,oříznuté fotky,oříznuté obrázky,PNG,podzim,průhledné pozadí,sklizně,zelenin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077" b="76000" l="26154" r="7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30435" r="21733" b="21565"/>
          <a:stretch/>
        </p:blipFill>
        <p:spPr bwMode="auto">
          <a:xfrm>
            <a:off x="7075648" y="3100850"/>
            <a:ext cx="816661" cy="7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brazit podrobnosti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6" b="25250"/>
          <a:stretch/>
        </p:blipFill>
        <p:spPr bwMode="auto">
          <a:xfrm>
            <a:off x="3081536" y="4514800"/>
            <a:ext cx="1252736" cy="5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blízka klasy pšenice v poli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r="17449"/>
          <a:stretch/>
        </p:blipFill>
        <p:spPr bwMode="auto">
          <a:xfrm>
            <a:off x="8220915" y="3983020"/>
            <a:ext cx="647700" cy="10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obrazit podrobnosti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35" y="281828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16.7 CLIL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smtClean="0"/>
          </a:p>
          <a:p>
            <a:endParaRPr lang="en-US" sz="120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51426" y="685005"/>
            <a:ext cx="3024336" cy="5040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PLANTS - IMPORTANCE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9267" y="1194421"/>
            <a:ext cx="1728192" cy="367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8620" y="4127801"/>
            <a:ext cx="2160240" cy="3676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Nonfood products</a:t>
            </a:r>
          </a:p>
        </p:txBody>
      </p:sp>
      <p:sp>
        <p:nvSpPr>
          <p:cNvPr id="8" name="Obdélník 7"/>
          <p:cNvSpPr/>
          <p:nvPr/>
        </p:nvSpPr>
        <p:spPr>
          <a:xfrm>
            <a:off x="7099679" y="699542"/>
            <a:ext cx="1728192" cy="367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Aesthetic uses</a:t>
            </a:r>
          </a:p>
        </p:txBody>
      </p:sp>
      <p:sp>
        <p:nvSpPr>
          <p:cNvPr id="9" name="Obdélník 8"/>
          <p:cNvSpPr/>
          <p:nvPr/>
        </p:nvSpPr>
        <p:spPr>
          <a:xfrm>
            <a:off x="5825025" y="3867895"/>
            <a:ext cx="3251356" cy="3676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Scientific and cultural uses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9856" y="2400291"/>
            <a:ext cx="2295872" cy="367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Products from plants: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9856" y="2950087"/>
            <a:ext cx="3156589" cy="367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coffee, tea, wine, beer, alcohol,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19856" y="3340536"/>
            <a:ext cx="3156589" cy="367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cooking oil, sugar, flour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19267" y="1705441"/>
            <a:ext cx="3588637" cy="367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vegetables, fruit, rice, nuts, spice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19856" y="4684726"/>
            <a:ext cx="3959986" cy="3676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wood, cellulose, biofuels, essential oil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447092" y="1368824"/>
            <a:ext cx="3600400" cy="3676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houseplants indoors or in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garden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934835" y="4495456"/>
            <a:ext cx="3031735" cy="385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Mendel‘s law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genetics</a:t>
            </a:r>
          </a:p>
        </p:txBody>
      </p:sp>
      <p:pic>
        <p:nvPicPr>
          <p:cNvPr id="1026" name="Picture 2" descr="C:\Users\krivankova\AppData\Local\Microsoft\Windows\Temporary Internet Files\Content.IE5\VITG1D2W\MP9004307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3" b="99512" l="1495" r="100000">
                        <a14:foregroundMark x1="48370" y1="37598" x2="49592" y2="14160"/>
                        <a14:foregroundMark x1="50815" y1="9961" x2="53125" y2="12500"/>
                        <a14:foregroundMark x1="51902" y1="12500" x2="51902" y2="12500"/>
                        <a14:foregroundMark x1="77582" y1="34277" x2="83424" y2="38379"/>
                        <a14:foregroundMark x1="61277" y1="36719" x2="61277" y2="36719"/>
                        <a14:foregroundMark x1="75272" y1="44336" x2="81114" y2="50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31" y="192710"/>
            <a:ext cx="912342" cy="12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vankova\AppData\Local\Microsoft\Windows\Temporary Internet Files\Content.IE5\DXL7ML11\MP90042647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56" y="2011094"/>
            <a:ext cx="1420553" cy="9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vankova\AppData\Local\Microsoft\Windows\Temporary Internet Files\Content.IE5\W96MIHDE\MP90022771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94" y="1378248"/>
            <a:ext cx="1540768" cy="102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rivankova\AppData\Local\Microsoft\Windows\Temporary Internet Files\Content.IE5\VITG1D2W\MP90028985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33" y="4093287"/>
            <a:ext cx="1458233" cy="9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nky/DNAII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3" y="2155879"/>
            <a:ext cx="1449150" cy="13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rivankova\AppData\Local\Microsoft\Windows\Temporary Internet Files\Content.IE5\VXR4F12J\MP90040529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72000" y="2717957"/>
            <a:ext cx="1081402" cy="12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rivankova\AppData\Local\Microsoft\Windows\Temporary Internet Files\Content.IE5\W96MIHDE\MP90040517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6089"/>
            <a:ext cx="968536" cy="6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rivankova\AppData\Local\Microsoft\Windows\Temporary Internet Files\Content.IE5\DXL7ML11\MP900449123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50" y="3578477"/>
            <a:ext cx="676107" cy="7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7407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rostliny patří mezi olejniny?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mák setý, kmín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smetánka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lékařská, kontryhel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slunečnice roční, palma olejná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olivovník, kaučukovník</a:t>
                      </a:r>
                      <a:endParaRPr lang="cs-CZ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jednoděložné rostliny patří: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lilkovité, bobovité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liliovité, vstavačovité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liliovité, lilkovité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lipnicovité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bobovité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Puding a škrob se vyrábí z: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kukuřice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pšenice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žita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ječmene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Česnek a cibule patří do čeledi: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amarylkovité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vstavačovité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liliovité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lilkovité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555996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19622"/>
            <a:ext cx="7776864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vitejtenazemi.cenia.cz/krajina/index.php?article=29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cs.wikipedia.org/wiki/P%C5%A1enice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www.agromanual.cz/cz/atlas/plodiny/plodina/zito.html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cs.wikipedia.org/wiki/K%C3%A1vovn%C3%ADk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hobby.idnes.cz/foto.aspx?r=herbar&amp;c=A090331_212620_herbar_kos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www.pelargonie.cz/ImpGemRoseCicDjpgOp.jpg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898</Words>
  <Application>Microsoft Office PowerPoint</Application>
  <PresentationFormat>Předvádění na obrazovce (16:9)</PresentationFormat>
  <Paragraphs>164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16.1  Krytosemenné rostliny podle významu</vt:lpstr>
      <vt:lpstr>16.2 Co už víš? </vt:lpstr>
      <vt:lpstr>16.3 Jaké si řekneme nové termíny a názvy?</vt:lpstr>
      <vt:lpstr>16.4 Co si řekneme nového?</vt:lpstr>
      <vt:lpstr>16.5 Procvičení a příklady</vt:lpstr>
      <vt:lpstr>16.6 Něco navíc pro šikovné</vt:lpstr>
      <vt:lpstr>16.7 CLIL</vt:lpstr>
      <vt:lpstr>16.8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217</cp:revision>
  <dcterms:created xsi:type="dcterms:W3CDTF">2010-10-18T18:21:56Z</dcterms:created>
  <dcterms:modified xsi:type="dcterms:W3CDTF">2012-08-22T09:47:52Z</dcterms:modified>
</cp:coreProperties>
</file>