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0066"/>
    <a:srgbClr val="FFFFCC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wmf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11" Type="http://schemas.openxmlformats.org/officeDocument/2006/relationships/image" Target="../media/image23.jpeg"/><Relationship Id="rId5" Type="http://schemas.microsoft.com/office/2007/relationships/hdphoto" Target="../media/hdphoto1.wdp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wmf"/><Relationship Id="rId9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2/24/Chelidonium_majus_bgiu.jpg/300px-Chelidonium_majus_bgiu.jpg" TargetMode="External"/><Relationship Id="rId3" Type="http://schemas.openxmlformats.org/officeDocument/2006/relationships/hyperlink" Target="http://upload.wikimedia.org/wikipedia/commons/thumb/6/6d/Illustration_Lilium_martagon0_clean.jpg/258px-Illustration_Lilium_martagon0_clean.jpg" TargetMode="External"/><Relationship Id="rId7" Type="http://schemas.openxmlformats.org/officeDocument/2006/relationships/hyperlink" Target="http://t1.gstatic.com/images?q=tbn:ANd9GcSyCcsCpExOOQpyZecVmfwK_MjSHHeMHAPAyrJWUawSO4IPKMwQ" TargetMode="External"/><Relationship Id="rId2" Type="http://schemas.openxmlformats.org/officeDocument/2006/relationships/hyperlink" Target="http://upload.wikimedia.org/wikipedia/commons/thumb/3/31/Primula_veris_0x.JPG/250px-Primula_veris_0x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olib.cz/IMG/GAL/BIG/50340.jpg" TargetMode="External"/><Relationship Id="rId11" Type="http://schemas.openxmlformats.org/officeDocument/2006/relationships/hyperlink" Target="http://upload.wikimedia.org/wikipedia/commons/thumb/7/76/Dille.jpg/220px-Dille.jpg" TargetMode="External"/><Relationship Id="rId5" Type="http://schemas.openxmlformats.org/officeDocument/2006/relationships/hyperlink" Target="http://trumf.icomtech.cz/upload/35_4_@_43a149ec12600.jpg" TargetMode="External"/><Relationship Id="rId10" Type="http://schemas.openxmlformats.org/officeDocument/2006/relationships/hyperlink" Target="http://media5.picsearch.com/is?E4TBhMA4Fx1Hmj1dINVtZYXyzsQnPRp0YOAarCtbiRY" TargetMode="External"/><Relationship Id="rId4" Type="http://schemas.openxmlformats.org/officeDocument/2006/relationships/hyperlink" Target="http://upload.wikimedia.org/wikipedia/commons/thumb/a/a6/Illustration_Primula_veris0_clean.jpg/220px-Illustration_Primula_veris0_clean.jpg" TargetMode="External"/><Relationship Id="rId9" Type="http://schemas.openxmlformats.org/officeDocument/2006/relationships/hyperlink" Target="http://upload.wikimedia.org/wikipedia/commons/thumb/b/b6/Corylus_americana0.jpg/220px-Corylus_americana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15.1  Dvouděložné rostliny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KTMJIXSP\MP90040235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91734"/>
            <a:ext cx="2448272" cy="19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4L8V0563\MP90040038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96827"/>
            <a:ext cx="2273691" cy="15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IQN2YZC3\MP90039963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2646015"/>
            <a:ext cx="1375197" cy="17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4L8V0563\MP90043052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29494"/>
            <a:ext cx="1875040" cy="148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Y7SRUDI5\MP90043860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07020"/>
            <a:ext cx="1500926" cy="224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HXNJMBL0\MP900399627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2" y="1128681"/>
            <a:ext cx="1278653" cy="102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rivankova.UNBCHEM\Local Settings\Temporary Internet Files\Content.IE5\CC1YRX92\MP900422450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56454"/>
            <a:ext cx="1726843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151895" y="2064743"/>
            <a:ext cx="1231179" cy="2361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říza bělokorá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1907704" y="2398253"/>
            <a:ext cx="1231179" cy="2361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mák vlčí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321832" y="2429342"/>
            <a:ext cx="1231179" cy="2361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kopretina luční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7308304" y="2837107"/>
            <a:ext cx="1231179" cy="2361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opol osika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5940152" y="3138364"/>
            <a:ext cx="1231179" cy="2361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etel luční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2779191" y="2837574"/>
            <a:ext cx="1075562" cy="2361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slunečnice 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237147" y="4175849"/>
            <a:ext cx="773978" cy="2361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růže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192500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Rostliny hvězdnicovité, pryskyřníkovité,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bukovité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brukvovité,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mákovité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břízovité, vrbovité, miříkovité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rozdíl mezi dvouděložnými a jednoděložnými rostlinami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jednotlivé čeledi dvouděložných rostlin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2627784" y="555526"/>
            <a:ext cx="6192688" cy="5760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Znám stavbu rostlinného těla a rozdíl mezi dvouděložnými a jednoděložnými rostlinami.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upload.wikimedia.org/wikipedia/commons/thumb/a/a6/Illustration_Primula_veris0_clean.jpg/220px-Illustration_Primula_veris0_cle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0" y="1483062"/>
            <a:ext cx="2095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pis obrázku chyb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58" y="1510496"/>
            <a:ext cx="2152700" cy="33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544" y="1296558"/>
            <a:ext cx="1802032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Dvouděložné rostliny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356545" y="1305505"/>
            <a:ext cx="1851725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Jednoděložné rostliny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073422" y="4087940"/>
            <a:ext cx="612668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kořeny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099070" y="3201302"/>
            <a:ext cx="58702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stonek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086246" y="1342970"/>
            <a:ext cx="450764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květ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163190" y="2222743"/>
            <a:ext cx="373820" cy="276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</a:t>
            </a:r>
          </a:p>
        </p:txBody>
      </p:sp>
      <p:sp>
        <p:nvSpPr>
          <p:cNvPr id="5" name="Obdélník 4"/>
          <p:cNvSpPr/>
          <p:nvPr/>
        </p:nvSpPr>
        <p:spPr>
          <a:xfrm>
            <a:off x="2771800" y="1558702"/>
            <a:ext cx="1138184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estaven podle č. 4 nebo 5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799806" y="1573694"/>
            <a:ext cx="1068338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ísla 3 a jeho násobky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771800" y="2499742"/>
            <a:ext cx="1138184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ilnatina větvená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829918" y="2499742"/>
            <a:ext cx="1038225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ilnatina rovnoběžná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771800" y="3363838"/>
            <a:ext cx="1138184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évní svazky v kruhu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829918" y="3363838"/>
            <a:ext cx="1038225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évní svazky roztroušené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771800" y="4317289"/>
            <a:ext cx="1138184" cy="501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lavní s kořeny postranními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857723" y="4296959"/>
            <a:ext cx="1010419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vazčité kořeny náhradní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Přímá spojnice se šipkou 6"/>
          <p:cNvCxnSpPr>
            <a:stCxn id="5" idx="1"/>
          </p:cNvCxnSpPr>
          <p:nvPr/>
        </p:nvCxnSpPr>
        <p:spPr>
          <a:xfrm flipH="1">
            <a:off x="2123728" y="1738722"/>
            <a:ext cx="648072" cy="328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5" idx="1"/>
          </p:cNvCxnSpPr>
          <p:nvPr/>
        </p:nvCxnSpPr>
        <p:spPr>
          <a:xfrm flipH="1">
            <a:off x="1979712" y="2679762"/>
            <a:ext cx="792088" cy="521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8" idx="1"/>
          </p:cNvCxnSpPr>
          <p:nvPr/>
        </p:nvCxnSpPr>
        <p:spPr>
          <a:xfrm flipH="1">
            <a:off x="611560" y="3543858"/>
            <a:ext cx="216024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20" idx="1"/>
          </p:cNvCxnSpPr>
          <p:nvPr/>
        </p:nvCxnSpPr>
        <p:spPr>
          <a:xfrm flipH="1" flipV="1">
            <a:off x="1547664" y="4364940"/>
            <a:ext cx="1224136" cy="20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14" idx="3"/>
          </p:cNvCxnSpPr>
          <p:nvPr/>
        </p:nvCxnSpPr>
        <p:spPr>
          <a:xfrm>
            <a:off x="5868144" y="1753714"/>
            <a:ext cx="936104" cy="469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17" idx="3"/>
          </p:cNvCxnSpPr>
          <p:nvPr/>
        </p:nvCxnSpPr>
        <p:spPr>
          <a:xfrm>
            <a:off x="5868143" y="2679762"/>
            <a:ext cx="1080119" cy="126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>
            <a:stCxn id="21" idx="3"/>
          </p:cNvCxnSpPr>
          <p:nvPr/>
        </p:nvCxnSpPr>
        <p:spPr>
          <a:xfrm>
            <a:off x="5868142" y="4584991"/>
            <a:ext cx="18002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308304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15.3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ál 2"/>
          <p:cNvSpPr/>
          <p:nvPr/>
        </p:nvSpPr>
        <p:spPr>
          <a:xfrm>
            <a:off x="3950965" y="2333328"/>
            <a:ext cx="1872208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Dvouděložné rostliny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ný popisek 3"/>
          <p:cNvSpPr/>
          <p:nvPr/>
        </p:nvSpPr>
        <p:spPr>
          <a:xfrm>
            <a:off x="92695" y="1089720"/>
            <a:ext cx="3784401" cy="1296144"/>
          </a:xfrm>
          <a:prstGeom prst="wedgeEllipseCallout">
            <a:avLst>
              <a:gd name="adj1" fmla="val 55387"/>
              <a:gd name="adj2" fmla="val 64760"/>
            </a:avLst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Pryskyřníkovité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 jedovaté – farmacie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 pryskyřník prudký, blatouch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bahenní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lesy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sasanka hajní,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orsej jarní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­-  chráněné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– upolín, hlaváček,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koniklec</a:t>
            </a:r>
          </a:p>
        </p:txBody>
      </p:sp>
      <p:pic>
        <p:nvPicPr>
          <p:cNvPr id="1026" name="Picture 2" descr="http://sumavskecyklotrasy.euweb.cz/fotogalerie25/blatou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92" y="1159049"/>
            <a:ext cx="1296144" cy="9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ný popisek 6"/>
          <p:cNvSpPr/>
          <p:nvPr/>
        </p:nvSpPr>
        <p:spPr>
          <a:xfrm>
            <a:off x="13767" y="2931790"/>
            <a:ext cx="3863330" cy="2096963"/>
          </a:xfrm>
          <a:prstGeom prst="wedgeEllipseCallout">
            <a:avLst>
              <a:gd name="adj1" fmla="val 54225"/>
              <a:gd name="adj2" fmla="val -5009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Hvězdnicovité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ospodářské 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 – slunečnice roční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éčivky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smetánka lékařská, heřmánek pravý, podběl obecný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krasné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kopretiny, chryzantémy, astry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louka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kopretina luční, sedmikráska chudobka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levele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pcháč rolní, bodlák, lopuch</a:t>
            </a:r>
          </a:p>
        </p:txBody>
      </p:sp>
      <p:pic>
        <p:nvPicPr>
          <p:cNvPr id="1027" name="Picture 3" descr="C:\Documents and Settings\krivankova.UNBCHEM\Local Settings\Temporary Internet Files\Content.IE5\Y7SRUDI5\MP90042213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73" y="3467771"/>
            <a:ext cx="1073175" cy="1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HXNJMBL0\MP90040746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" y="2385864"/>
            <a:ext cx="1044824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ný popisek 9"/>
          <p:cNvSpPr/>
          <p:nvPr/>
        </p:nvSpPr>
        <p:spPr>
          <a:xfrm>
            <a:off x="5447631" y="981776"/>
            <a:ext cx="3672408" cy="1296144"/>
          </a:xfrm>
          <a:prstGeom prst="wedgeEllipseCallout">
            <a:avLst>
              <a:gd name="adj1" fmla="val -48939"/>
              <a:gd name="adj2" fmla="val 6622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Růžovité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byliny, dřeviny, keře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vocné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jabloně, třešně, hrušně, ostružiníky, maliníky …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ouka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kontryhel, řepík lékařský</a:t>
            </a:r>
          </a:p>
        </p:txBody>
      </p:sp>
      <p:sp>
        <p:nvSpPr>
          <p:cNvPr id="11" name="Oválný popisek 10"/>
          <p:cNvSpPr/>
          <p:nvPr/>
        </p:nvSpPr>
        <p:spPr>
          <a:xfrm>
            <a:off x="5300836" y="3332199"/>
            <a:ext cx="3672408" cy="1696554"/>
          </a:xfrm>
          <a:prstGeom prst="wedgeEllipseCallout">
            <a:avLst>
              <a:gd name="adj1" fmla="val -46086"/>
              <a:gd name="adj2" fmla="val -6500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Brukvovité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olejniny, zelenina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epka olejka, kedluben, kapusta, ředkev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ouka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kokoška pastuší tobolka, penízek rolní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hráněná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tařice skalní</a:t>
            </a:r>
          </a:p>
        </p:txBody>
      </p:sp>
      <p:pic>
        <p:nvPicPr>
          <p:cNvPr id="1030" name="Picture 6" descr="http://www.hybrid.cz/files/images/repka-olejka.previe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26" y="2358033"/>
            <a:ext cx="1317344" cy="98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ál 4"/>
          <p:cNvSpPr/>
          <p:nvPr/>
        </p:nvSpPr>
        <p:spPr>
          <a:xfrm>
            <a:off x="3891905" y="2304753"/>
            <a:ext cx="1872208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Dvouděložné rostliny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75605" y="987574"/>
            <a:ext cx="3183161" cy="1410022"/>
          </a:xfrm>
          <a:prstGeom prst="wedgeEllipseCallout">
            <a:avLst>
              <a:gd name="adj1" fmla="val 72144"/>
              <a:gd name="adj2" fmla="val 62733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Miříkovité</a:t>
            </a:r>
          </a:p>
          <a:p>
            <a:pPr marL="171450" lvl="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vět - okolík</a:t>
            </a:r>
          </a:p>
          <a:p>
            <a:pPr marL="171450" lvl="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kopr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kmín, bršlice kozí noha, bolševník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obecný, mrkev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celer,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petržel</a:t>
            </a:r>
          </a:p>
          <a:p>
            <a:pPr marL="171450" lvl="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edovaté - bolehlav 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5616116" y="648569"/>
            <a:ext cx="3384376" cy="1419125"/>
          </a:xfrm>
          <a:prstGeom prst="wedgeEllipseCallout">
            <a:avLst>
              <a:gd name="adj1" fmla="val -55462"/>
              <a:gd name="adj2" fmla="val 7575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Lilkovité</a:t>
            </a:r>
          </a:p>
          <a:p>
            <a:pPr marL="171450" lvl="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jedovaté – alkaloidy – farmacie</a:t>
            </a:r>
          </a:p>
          <a:p>
            <a:pPr marL="171450" lvl="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elenina – lilek brambor, lilek rajčete, paprika roční</a:t>
            </a:r>
          </a:p>
          <a:p>
            <a:pPr marL="171450" lvl="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edovaté – rulík zlomocný</a:t>
            </a:r>
          </a:p>
        </p:txBody>
      </p:sp>
      <p:sp>
        <p:nvSpPr>
          <p:cNvPr id="11" name="Oválný popisek 10"/>
          <p:cNvSpPr/>
          <p:nvPr/>
        </p:nvSpPr>
        <p:spPr>
          <a:xfrm>
            <a:off x="105371" y="3423084"/>
            <a:ext cx="3024336" cy="1554037"/>
          </a:xfrm>
          <a:prstGeom prst="wedgeEllipseCallout">
            <a:avLst>
              <a:gd name="adj1" fmla="val 78946"/>
              <a:gd name="adj2" fmla="val -8056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Bobovité</a:t>
            </a:r>
          </a:p>
          <a:p>
            <a:pPr marL="171450" lvl="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plod – lusk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rách setý,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fazol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obecný,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čočka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obecná,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podzemnice olejná (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J. Amerika- plody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půdě - arašídy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sója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ékořice, jetel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Tx/>
              <a:buChar char="-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5814057" y="3892437"/>
            <a:ext cx="2988493" cy="1080120"/>
          </a:xfrm>
          <a:prstGeom prst="wedgeEllipseCallout">
            <a:avLst>
              <a:gd name="adj1" fmla="val -63598"/>
              <a:gd name="adj2" fmla="val -12728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Vrbovité</a:t>
            </a:r>
          </a:p>
          <a:p>
            <a:pPr marL="171450" lvl="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větenství  - jehnědy</a:t>
            </a:r>
          </a:p>
          <a:p>
            <a:pPr marL="171450" lvl="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vrba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bílá, vrba křehká,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vrba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jíva,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topol černý, topol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osika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ordinace.cz/img/text/kmin_korenny2_13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4449"/>
            <a:ext cx="895697" cy="89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KTMJIXSP\MP900432881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143" b="81333" l="9986" r="972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68" t="25007" r="7939" b="18783"/>
          <a:stretch/>
        </p:blipFill>
        <p:spPr bwMode="auto">
          <a:xfrm>
            <a:off x="1617539" y="2559773"/>
            <a:ext cx="762198" cy="7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Y7SRUDI5\MC90041331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96" y="2454449"/>
            <a:ext cx="1327527" cy="6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Y7SRUDI5\MC90021536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45" y="4245073"/>
            <a:ext cx="871376" cy="6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Y7SRUDI5\MC900436306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63" y="3423084"/>
            <a:ext cx="724083" cy="72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Y7SRUDI5\MP900438605[2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5212"/>
            <a:ext cx="727557" cy="1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trumf.icomtech.cz/upload/35_4_@_43a149ec126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614" y="656209"/>
            <a:ext cx="962327" cy="83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biolib.cz/IMG/GAL/BIG/5034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390" y="1635646"/>
            <a:ext cx="816224" cy="6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t2.gstatic.com/images?q=tbn:ANd9GcQJ8IGPm36jZeB4izsJu_PS5yjAlrCRDt3WLxiwv6WBmk8JfVp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29097"/>
            <a:ext cx="1368152" cy="10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79512" y="1059582"/>
            <a:ext cx="1512168" cy="39604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7452320" y="699542"/>
            <a:ext cx="1440160" cy="43204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315390" y="1131590"/>
            <a:ext cx="1224136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mákovité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01922" y="1491630"/>
            <a:ext cx="1224136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pryskyřníkovité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315390" y="1860451"/>
            <a:ext cx="1224136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hvězdnicovité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23528" y="2252092"/>
            <a:ext cx="1224136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růžovité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23528" y="2643758"/>
            <a:ext cx="1224136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brukvovité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15390" y="3033861"/>
            <a:ext cx="1224136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miříkovité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23206" y="3435846"/>
            <a:ext cx="1224136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břízovité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01922" y="3811438"/>
            <a:ext cx="1224136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vrbovité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07578" y="4227934"/>
            <a:ext cx="1239763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bobovité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07577" y="4587974"/>
            <a:ext cx="1239763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bukovité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7524328" y="771550"/>
            <a:ext cx="1296144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asanka hajní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7524328" y="1132756"/>
            <a:ext cx="1296144" cy="3588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laštovičník větší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7524328" y="1572419"/>
            <a:ext cx="1296144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říza bělokorá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7524328" y="1935510"/>
            <a:ext cx="1296144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ub letní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7524328" y="2340893"/>
            <a:ext cx="1296144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opretina luční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7524328" y="2715766"/>
            <a:ext cx="1296144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enízek rolní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7527328" y="3123853"/>
            <a:ext cx="1293143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etel luční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7524327" y="3485331"/>
            <a:ext cx="1296143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rba jíva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náhled obrázk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21" y="3961605"/>
            <a:ext cx="1219200" cy="83820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áhled obráz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50552"/>
            <a:ext cx="1080120" cy="102948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.atlasrostlin.cz/penizek-rolni/569/5693-gallery_main-udqt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39462"/>
            <a:ext cx="936104" cy="1265005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áhled obrázk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18" y="2407145"/>
            <a:ext cx="914400" cy="121920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krivankova.UNBCHEM\Local Settings\Temporary Internet Files\Content.IE5\J6EZ5ATM\MP90040690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23" y="1147953"/>
            <a:ext cx="1421204" cy="1136963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áhled obrázk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23" y="3994339"/>
            <a:ext cx="1219200" cy="91440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náhled obrázk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25" y="2643758"/>
            <a:ext cx="1219200" cy="91440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náhled obrázk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18" y="3970235"/>
            <a:ext cx="1219200" cy="91440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aoblený obdélník 32"/>
          <p:cNvSpPr/>
          <p:nvPr/>
        </p:nvSpPr>
        <p:spPr>
          <a:xfrm>
            <a:off x="7524327" y="3817589"/>
            <a:ext cx="1296143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ák vlčí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aoblený obdélník 33"/>
          <p:cNvSpPr/>
          <p:nvPr/>
        </p:nvSpPr>
        <p:spPr>
          <a:xfrm>
            <a:off x="7527328" y="4227115"/>
            <a:ext cx="1296143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aprika roční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7549379" y="4587974"/>
            <a:ext cx="1296143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kopr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1" name="Picture 17" descr="náhled obrázk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37" y="2239541"/>
            <a:ext cx="1219200" cy="91440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náhled obrázk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90" y="2653283"/>
            <a:ext cx="1219200" cy="904876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upload.wikimedia.org/wikipedia/commons/thumb/7/76/Dille.jpg/220px-Dill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71" y="764500"/>
            <a:ext cx="2095500" cy="1390651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álný popisek 3"/>
          <p:cNvSpPr/>
          <p:nvPr/>
        </p:nvSpPr>
        <p:spPr>
          <a:xfrm>
            <a:off x="114846" y="3147814"/>
            <a:ext cx="3881090" cy="1656184"/>
          </a:xfrm>
          <a:prstGeom prst="wedgeEllipseCallout">
            <a:avLst>
              <a:gd name="adj1" fmla="val 54193"/>
              <a:gd name="adj2" fmla="val -60168"/>
            </a:avLst>
          </a:prstGeom>
          <a:solidFill>
            <a:schemeClr val="bg1"/>
          </a:solidFill>
          <a:ln w="28575">
            <a:solidFill>
              <a:srgbClr val="99FF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err="1" smtClean="0">
                <a:latin typeface="Times New Roman" pitchFamily="18" charset="0"/>
                <a:cs typeface="Times New Roman" pitchFamily="18" charset="0"/>
              </a:rPr>
              <a:t>Mákovité</a:t>
            </a:r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 plod - tobolka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 mák setý – olejnina × mák vlčí – plevel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 z nářezů nezralých stonků a makovic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máku setého – opium – slouží k výrobě 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drog, např. heroinu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 vlaštovičník větší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3960887" y="2199506"/>
            <a:ext cx="1872208" cy="914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Dvouděložné rostliny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114845" y="1093304"/>
            <a:ext cx="3178075" cy="1260140"/>
          </a:xfrm>
          <a:prstGeom prst="wedgeEllipseCallout">
            <a:avLst>
              <a:gd name="adj1" fmla="val 72806"/>
              <a:gd name="adj2" fmla="val 59145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err="1" smtClean="0">
                <a:latin typeface="Times New Roman" pitchFamily="18" charset="0"/>
                <a:cs typeface="Times New Roman" pitchFamily="18" charset="0"/>
              </a:rPr>
              <a:t>Bukovité</a:t>
            </a:r>
            <a:endParaRPr lang="cs-CZ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plod – nažka, oříšek</a:t>
            </a:r>
          </a:p>
          <a:p>
            <a:pPr marL="171450" lvl="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ub letní, dub zimní, buk lesní</a:t>
            </a:r>
          </a:p>
          <a:p>
            <a:pPr marL="171450" lvl="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ýznam – nábytek, parkety, trámy</a:t>
            </a:r>
          </a:p>
        </p:txBody>
      </p:sp>
      <p:sp>
        <p:nvSpPr>
          <p:cNvPr id="7" name="Oválný popisek 6"/>
          <p:cNvSpPr/>
          <p:nvPr/>
        </p:nvSpPr>
        <p:spPr>
          <a:xfrm>
            <a:off x="5862786" y="671282"/>
            <a:ext cx="3203848" cy="1368152"/>
          </a:xfrm>
          <a:prstGeom prst="wedgeEllipseCallout">
            <a:avLst>
              <a:gd name="adj1" fmla="val -55287"/>
              <a:gd name="adj2" fmla="val 75589"/>
            </a:avLst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Břízovité</a:t>
            </a:r>
          </a:p>
          <a:p>
            <a:pPr marL="171450" lvl="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plod – nažka (bříza, olše), oříšek (líska)</a:t>
            </a:r>
          </a:p>
          <a:p>
            <a:pPr marL="171450" lvl="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říza bělokorá, habr obecný, olše lepkavá, líska obecná</a:t>
            </a:r>
          </a:p>
        </p:txBody>
      </p:sp>
      <p:pic>
        <p:nvPicPr>
          <p:cNvPr id="2050" name="Picture 2" descr="C:\Documents and Settings\krivankova.UNBCHEM\Local Settings\Temporary Internet Files\Content.IE5\KTMJIXSP\MP9004305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64" y="3321288"/>
            <a:ext cx="1651055" cy="130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krivankova.UNBCHEM\Local Settings\Temporary Internet Files\Content.IE5\KTMJIXSP\MC90023072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2" y="2353444"/>
            <a:ext cx="1338404" cy="7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Y7SRUDI5\MP9004069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68" y="2212454"/>
            <a:ext cx="1591072" cy="12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t1.gstatic.com/images?q=tbn:ANd9GcSyCcsCpExOOQpyZecVmfwK_MjSHHeMHAPAyrJWUawSO4IPKMwQ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4745" r="5767" b="4949"/>
          <a:stretch/>
        </p:blipFill>
        <p:spPr bwMode="auto">
          <a:xfrm>
            <a:off x="3424423" y="1093304"/>
            <a:ext cx="1072928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t2.gstatic.com/images?q=tbn:ANd9GcTo43c2nWLnGCE71zFa5tOedYTKf2kLNK5RgWhUoNiUZSeD888hFw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6" b="5118"/>
          <a:stretch/>
        </p:blipFill>
        <p:spPr bwMode="auto">
          <a:xfrm>
            <a:off x="2469616" y="2404117"/>
            <a:ext cx="954807" cy="74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upload.wikimedia.org/wikipedia/commons/thumb/2/24/Chelidonium_majus_bgiu.jpg/300px-Chelidonium_majus_bgi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95886"/>
            <a:ext cx="1578420" cy="11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upload.wikimedia.org/wikipedia/commons/thumb/b/b6/Corylus_americana0.jpg/220px-Corylus_americana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867195"/>
            <a:ext cx="1220406" cy="9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15.7 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J6EZ5ATM\MP9004305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79" y="978985"/>
            <a:ext cx="1406010" cy="11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ivankova.UNBCHEM\Local Settings\Temporary Internet Files\Content.IE5\0HOFINEP\MP90039937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15" y="727226"/>
            <a:ext cx="1264508" cy="18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rivankova.UNBCHEM\Local Settings\Temporary Internet Files\Content.IE5\HXNJMBL0\MP90039963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20" y="650381"/>
            <a:ext cx="1454680" cy="181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rivankova.UNBCHEM\Local Settings\Temporary Internet Files\Content.IE5\CC1YRX92\MC90043688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" y="1291118"/>
            <a:ext cx="1605578" cy="16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11712" y="2015441"/>
            <a:ext cx="66236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poppy</a:t>
            </a:r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00556" y="2482242"/>
            <a:ext cx="94288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sunflower</a:t>
            </a:r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956376" y="2315286"/>
            <a:ext cx="50199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rose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55568" y="2896696"/>
            <a:ext cx="60305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violet</a:t>
            </a:r>
          </a:p>
        </p:txBody>
      </p:sp>
      <p:pic>
        <p:nvPicPr>
          <p:cNvPr id="2055" name="Picture 7" descr="náhled obrázk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12" y="2789252"/>
            <a:ext cx="1340902" cy="130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699726" y="4021783"/>
            <a:ext cx="104227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cauliflower</a:t>
            </a:r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náhled obrázk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60" y="1131863"/>
            <a:ext cx="1390798" cy="108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010412" y="2174465"/>
            <a:ext cx="660694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carrot</a:t>
            </a:r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 descr="náhled obrázk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45" y="3009349"/>
            <a:ext cx="1077235" cy="14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7129026" y="4421095"/>
            <a:ext cx="1238929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swine’s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snout</a:t>
            </a:r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náhled obrázk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1" y="3532153"/>
            <a:ext cx="1390439" cy="104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55568" y="4559805"/>
            <a:ext cx="841897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oltsfout</a:t>
            </a:r>
            <a:endParaRPr lang="cs-CZ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15" descr="náhled obrázk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4618"/>
            <a:ext cx="1398596" cy="12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5116884" y="4574983"/>
            <a:ext cx="861133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ing-cup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53506"/>
              </p:ext>
            </p:extLst>
          </p:nvPr>
        </p:nvGraphicFramePr>
        <p:xfrm>
          <a:off x="179510" y="1131590"/>
          <a:ext cx="7185180" cy="3596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Jaké je hlavní využití rostlin z čeledi </a:t>
                      </a:r>
                      <a:r>
                        <a:rPr lang="cs-CZ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bukovité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výroba léčiv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nábytek, parkety, podlahy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potravinářský průmysl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bylinkářství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 rostliny patří k čeledi miříkovité?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lilek rajče, paprika roční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hrách setý, fazol obecný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mrkev, petržel, kopr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kopretina, sedmikráska</a:t>
                      </a:r>
                    </a:p>
                    <a:p>
                      <a:pPr marL="342900" indent="-342900" algn="l">
                        <a:buAutoNum type="alphaLcParenR"/>
                      </a:pP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Patří sem hlavně ovocné stromy, o jakou čeleď se jedná?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růžovité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brukvovité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bobovité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mákovité</a:t>
                      </a: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endParaRPr lang="cs-CZ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Které rostliny patří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 léčivkám?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heřmánek, měsíček, podběl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slunečnice, koniklec, locika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koniklec, blatouch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řepík, jahodník, maliník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335825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15.9 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987574"/>
            <a:ext cx="8712968" cy="37444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upload.wikimedia.org/wikipedia/commons/thumb/3/31/Primula_veris_0x.JPG/250px-Primula_veris_0x.JPG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http://upload.wikimedia.org/wikipedia/commons/thumb/6/6d/Illustration_Lilium_martagon0_clean.jpg/258px-Illustration_Lilium_martagon0_clean.jpg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http://upload.wikimedia.org/wikipedia/commons/thumb/a/a6/Illustration_Primula_veris0_clean.jpg/220px-Illustration_Primula_veris0_clean.jpg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http://trumf.icomtech.cz/upload/35_4_@_43a149ec12600.jpg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http://www.biolib.cz/IMG/GAL/BIG/50340.jpg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7"/>
              </a:rPr>
              <a:t>http://t1.gstatic.com/images?q=tbn:ANd9GcSyCcsCpExOOQpyZecVmfwK_MjSHHeMHAPAyrJWUawSO4IPKMwQ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http://upload.wikimedia.org/wikipedia/commons/thumb/2/24/Chelidonium_majus_bgiu.jpg/300px-Chelidonium_majus_bgiu.jpg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9"/>
              </a:rPr>
              <a:t>http://upload.wikimedia.org/wikipedia/commons/thumb/b/b6/Corylus_americana0.jpg/220px-Corylus_americana0.jpg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0"/>
              </a:rPr>
              <a:t>http://media5.picsearch.com/is?E4TBhMA4Fx1Hmj1dINVtZYXyzsQnPRp0YOAarCtbiRY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http://upload.wikimedia.org/wikipedia/commons/thumb/7/76/Dille.jpg/220px-Dille.jpg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165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899</Words>
  <Application>Microsoft Office PowerPoint</Application>
  <PresentationFormat>Předvádění na obrazovce (16:9)</PresentationFormat>
  <Paragraphs>193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15.1  Dvouděložné rostliny </vt:lpstr>
      <vt:lpstr>15.2  Co už víš? </vt:lpstr>
      <vt:lpstr>15.3  Jaké si řekneme nové termíny a názvy?</vt:lpstr>
      <vt:lpstr>15.4  Co si řekneme nového?</vt:lpstr>
      <vt:lpstr>15.5  Procvičení a příklady</vt:lpstr>
      <vt:lpstr>15.6  Něco navíc pro šikovné</vt:lpstr>
      <vt:lpstr>15.7  CLIL</vt:lpstr>
      <vt:lpstr>15.8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196</cp:revision>
  <dcterms:created xsi:type="dcterms:W3CDTF">2010-10-18T18:21:56Z</dcterms:created>
  <dcterms:modified xsi:type="dcterms:W3CDTF">2012-01-30T20:08:58Z</dcterms:modified>
</cp:coreProperties>
</file>