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>
        <p:scale>
          <a:sx n="100" d="100"/>
          <a:sy n="100" d="100"/>
        </p:scale>
        <p:origin x="-498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63C88-C62A-4B12-B4D1-84B7EAA114EB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C91A1FB-7B8B-4A22-B975-0959C346D5D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pylové zrno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DF95C1E6-DDDD-4F10-90BE-5047326177B3}" type="parTrans" cxnId="{CEFE712E-FAEB-4920-9549-1822BEB9507D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D22EE400-9CC3-41DD-A1FE-30CE2BF0B2D7}" type="sibTrans" cxnId="{CEFE712E-FAEB-4920-9549-1822BEB9507D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D06FB0FA-6DBC-4EDD-9032-588CDDE37B1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pylová láčka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61DAB067-92DC-4575-9972-51F84D121DA9}" type="parTrans" cxnId="{6BDCB1ED-C754-4C94-8934-09D294E1DE77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8603B3AA-CFC8-4606-A013-4AA3B1712263}" type="sibTrans" cxnId="{6BDCB1ED-C754-4C94-8934-09D294E1DE77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66ECE0B4-2EE9-4DA2-9FB8-A7AFBAE1D82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oplození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5D0887B0-AF3A-4C0C-AE50-4695F9A8FECD}" type="parTrans" cxnId="{E1734AB6-E1F0-4E16-A5E5-1930285F9D47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F2825AD9-555B-42E1-9A89-5EF36E5F7F2E}" type="sibTrans" cxnId="{E1734AB6-E1F0-4E16-A5E5-1930285F9D47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C5321D2E-554E-4686-80AE-910F74BC0AC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semeno</a:t>
          </a:r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cs-CZ" sz="900" dirty="0" smtClean="0">
              <a:latin typeface="Times New Roman" pitchFamily="18" charset="0"/>
              <a:cs typeface="Times New Roman" pitchFamily="18" charset="0"/>
            </a:rPr>
            <a:t>(z oplozeného vajíčka)</a:t>
          </a:r>
          <a:endParaRPr lang="cs-CZ" sz="900" dirty="0">
            <a:latin typeface="Times New Roman" pitchFamily="18" charset="0"/>
            <a:cs typeface="Times New Roman" pitchFamily="18" charset="0"/>
          </a:endParaRPr>
        </a:p>
      </dgm:t>
    </dgm:pt>
    <dgm:pt modelId="{C8312CD0-6887-400C-9860-E77D8B4A2B62}" type="parTrans" cxnId="{ABC0C0D2-9AED-4ECA-863B-7C19F950546C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B3AF1166-C9CB-448A-9695-759162541E78}" type="sibTrans" cxnId="{ABC0C0D2-9AED-4ECA-863B-7C19F950546C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88C30EB6-4507-4C17-A849-E6EFECF9E5A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plod</a:t>
          </a:r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cs-CZ" sz="900" dirty="0" smtClean="0">
              <a:latin typeface="Times New Roman" pitchFamily="18" charset="0"/>
              <a:cs typeface="Times New Roman" pitchFamily="18" charset="0"/>
            </a:rPr>
            <a:t>(ze semeníku)</a:t>
          </a:r>
          <a:endParaRPr lang="cs-CZ" sz="900" dirty="0">
            <a:latin typeface="Times New Roman" pitchFamily="18" charset="0"/>
            <a:cs typeface="Times New Roman" pitchFamily="18" charset="0"/>
          </a:endParaRPr>
        </a:p>
      </dgm:t>
    </dgm:pt>
    <dgm:pt modelId="{32D81BF3-A5F3-4BD6-A85F-4E603ECDAB48}" type="parTrans" cxnId="{3FA144CD-AE9D-44CE-9CF9-F050BBB9A24E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050F739D-B200-4683-B7F5-C53DEF04EDA2}" type="sibTrans" cxnId="{3FA144CD-AE9D-44CE-9CF9-F050BBB9A24E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F887A958-14DE-43B3-86B5-D4B4BB82F413}" type="pres">
      <dgm:prSet presAssocID="{62163C88-C62A-4B12-B4D1-84B7EAA114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A188D5D-4D0C-4D4E-B7D2-5C948D205D56}" type="pres">
      <dgm:prSet presAssocID="{5C91A1FB-7B8B-4A22-B975-0959C346D5DF}" presName="node" presStyleLbl="node1" presStyleIdx="0" presStyleCnt="5" custScaleX="64403" custScaleY="747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993047-840C-4623-B6BB-A1F57E6DE80D}" type="pres">
      <dgm:prSet presAssocID="{5C91A1FB-7B8B-4A22-B975-0959C346D5DF}" presName="spNode" presStyleCnt="0"/>
      <dgm:spPr/>
    </dgm:pt>
    <dgm:pt modelId="{F87641C1-6476-4F24-AD34-91330A32F993}" type="pres">
      <dgm:prSet presAssocID="{D22EE400-9CC3-41DD-A1FE-30CE2BF0B2D7}" presName="sibTrans" presStyleLbl="sibTrans1D1" presStyleIdx="0" presStyleCnt="5"/>
      <dgm:spPr/>
      <dgm:t>
        <a:bodyPr/>
        <a:lstStyle/>
        <a:p>
          <a:endParaRPr lang="cs-CZ"/>
        </a:p>
      </dgm:t>
    </dgm:pt>
    <dgm:pt modelId="{0ECD66C5-861F-49B6-89B8-4321153D919A}" type="pres">
      <dgm:prSet presAssocID="{D06FB0FA-6DBC-4EDD-9032-588CDDE37B13}" presName="node" presStyleLbl="node1" presStyleIdx="1" presStyleCnt="5" custScaleX="92695" custScaleY="7939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B80CCB-21CD-4814-8320-D7849CA68E7F}" type="pres">
      <dgm:prSet presAssocID="{D06FB0FA-6DBC-4EDD-9032-588CDDE37B13}" presName="spNode" presStyleCnt="0"/>
      <dgm:spPr/>
    </dgm:pt>
    <dgm:pt modelId="{BD43E323-BE13-42DF-AB79-9EC12AFB3974}" type="pres">
      <dgm:prSet presAssocID="{8603B3AA-CFC8-4606-A013-4AA3B1712263}" presName="sibTrans" presStyleLbl="sibTrans1D1" presStyleIdx="1" presStyleCnt="5"/>
      <dgm:spPr/>
      <dgm:t>
        <a:bodyPr/>
        <a:lstStyle/>
        <a:p>
          <a:endParaRPr lang="cs-CZ"/>
        </a:p>
      </dgm:t>
    </dgm:pt>
    <dgm:pt modelId="{E3F28316-03FF-41E6-8CAA-3948E4697DED}" type="pres">
      <dgm:prSet presAssocID="{66ECE0B4-2EE9-4DA2-9FB8-A7AFBAE1D82A}" presName="node" presStyleLbl="node1" presStyleIdx="2" presStyleCnt="5" custScaleX="86012" custScaleY="465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A35E5-26A2-4F0A-95E0-61FE7631A8AF}" type="pres">
      <dgm:prSet presAssocID="{66ECE0B4-2EE9-4DA2-9FB8-A7AFBAE1D82A}" presName="spNode" presStyleCnt="0"/>
      <dgm:spPr/>
    </dgm:pt>
    <dgm:pt modelId="{6EB6514C-E360-44CE-949C-29AE565B91B5}" type="pres">
      <dgm:prSet presAssocID="{F2825AD9-555B-42E1-9A89-5EF36E5F7F2E}" presName="sibTrans" presStyleLbl="sibTrans1D1" presStyleIdx="2" presStyleCnt="5"/>
      <dgm:spPr/>
      <dgm:t>
        <a:bodyPr/>
        <a:lstStyle/>
        <a:p>
          <a:endParaRPr lang="cs-CZ"/>
        </a:p>
      </dgm:t>
    </dgm:pt>
    <dgm:pt modelId="{719A880C-B96F-4E8C-A3E3-F7406CA1D647}" type="pres">
      <dgm:prSet presAssocID="{C5321D2E-554E-4686-80AE-910F74BC0AC1}" presName="node" presStyleLbl="node1" presStyleIdx="3" presStyleCnt="5" custScaleX="94629" custScaleY="86386" custRadScaleRad="94582" custRadScaleInc="-1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CFD3B5-7599-4768-A428-5F340A97D88F}" type="pres">
      <dgm:prSet presAssocID="{C5321D2E-554E-4686-80AE-910F74BC0AC1}" presName="spNode" presStyleCnt="0"/>
      <dgm:spPr/>
    </dgm:pt>
    <dgm:pt modelId="{01558155-8235-46F2-A7CE-43512241E2DF}" type="pres">
      <dgm:prSet presAssocID="{B3AF1166-C9CB-448A-9695-759162541E78}" presName="sibTrans" presStyleLbl="sibTrans1D1" presStyleIdx="3" presStyleCnt="5"/>
      <dgm:spPr/>
      <dgm:t>
        <a:bodyPr/>
        <a:lstStyle/>
        <a:p>
          <a:endParaRPr lang="cs-CZ"/>
        </a:p>
      </dgm:t>
    </dgm:pt>
    <dgm:pt modelId="{FD9BAB72-32A1-42A1-A7DF-B6A4886775A3}" type="pres">
      <dgm:prSet presAssocID="{88C30EB6-4507-4C17-A849-E6EFECF9E5AF}" presName="node" presStyleLbl="node1" presStyleIdx="4" presStyleCnt="5" custScaleX="98742" custScaleY="813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7AE2D0-D1A4-46E4-B305-70FC3974EA1C}" type="pres">
      <dgm:prSet presAssocID="{88C30EB6-4507-4C17-A849-E6EFECF9E5AF}" presName="spNode" presStyleCnt="0"/>
      <dgm:spPr/>
    </dgm:pt>
    <dgm:pt modelId="{AACE24DC-5B74-4F5B-9A92-1471AB5E5EB0}" type="pres">
      <dgm:prSet presAssocID="{050F739D-B200-4683-B7F5-C53DEF04EDA2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ABC0C0D2-9AED-4ECA-863B-7C19F950546C}" srcId="{62163C88-C62A-4B12-B4D1-84B7EAA114EB}" destId="{C5321D2E-554E-4686-80AE-910F74BC0AC1}" srcOrd="3" destOrd="0" parTransId="{C8312CD0-6887-400C-9860-E77D8B4A2B62}" sibTransId="{B3AF1166-C9CB-448A-9695-759162541E78}"/>
    <dgm:cxn modelId="{CEFE712E-FAEB-4920-9549-1822BEB9507D}" srcId="{62163C88-C62A-4B12-B4D1-84B7EAA114EB}" destId="{5C91A1FB-7B8B-4A22-B975-0959C346D5DF}" srcOrd="0" destOrd="0" parTransId="{DF95C1E6-DDDD-4F10-90BE-5047326177B3}" sibTransId="{D22EE400-9CC3-41DD-A1FE-30CE2BF0B2D7}"/>
    <dgm:cxn modelId="{C7FEC950-07B3-4FC7-9E2E-4E96A38E1BB3}" type="presOf" srcId="{66ECE0B4-2EE9-4DA2-9FB8-A7AFBAE1D82A}" destId="{E3F28316-03FF-41E6-8CAA-3948E4697DED}" srcOrd="0" destOrd="0" presId="urn:microsoft.com/office/officeart/2005/8/layout/cycle5"/>
    <dgm:cxn modelId="{981C2CA6-B97B-4963-B8D0-89DB7A517FEE}" type="presOf" srcId="{88C30EB6-4507-4C17-A849-E6EFECF9E5AF}" destId="{FD9BAB72-32A1-42A1-A7DF-B6A4886775A3}" srcOrd="0" destOrd="0" presId="urn:microsoft.com/office/officeart/2005/8/layout/cycle5"/>
    <dgm:cxn modelId="{83CC90C2-8178-4207-844B-4014E40EA240}" type="presOf" srcId="{050F739D-B200-4683-B7F5-C53DEF04EDA2}" destId="{AACE24DC-5B74-4F5B-9A92-1471AB5E5EB0}" srcOrd="0" destOrd="0" presId="urn:microsoft.com/office/officeart/2005/8/layout/cycle5"/>
    <dgm:cxn modelId="{6B5F444D-DE7F-42EE-BD12-09CE068BEE35}" type="presOf" srcId="{F2825AD9-555B-42E1-9A89-5EF36E5F7F2E}" destId="{6EB6514C-E360-44CE-949C-29AE565B91B5}" srcOrd="0" destOrd="0" presId="urn:microsoft.com/office/officeart/2005/8/layout/cycle5"/>
    <dgm:cxn modelId="{0060D3EB-170D-4680-8252-55A30CFA7A29}" type="presOf" srcId="{D22EE400-9CC3-41DD-A1FE-30CE2BF0B2D7}" destId="{F87641C1-6476-4F24-AD34-91330A32F993}" srcOrd="0" destOrd="0" presId="urn:microsoft.com/office/officeart/2005/8/layout/cycle5"/>
    <dgm:cxn modelId="{E1734AB6-E1F0-4E16-A5E5-1930285F9D47}" srcId="{62163C88-C62A-4B12-B4D1-84B7EAA114EB}" destId="{66ECE0B4-2EE9-4DA2-9FB8-A7AFBAE1D82A}" srcOrd="2" destOrd="0" parTransId="{5D0887B0-AF3A-4C0C-AE50-4695F9A8FECD}" sibTransId="{F2825AD9-555B-42E1-9A89-5EF36E5F7F2E}"/>
    <dgm:cxn modelId="{50BAC0E0-370D-4BF3-AFA0-4110120C0D29}" type="presOf" srcId="{62163C88-C62A-4B12-B4D1-84B7EAA114EB}" destId="{F887A958-14DE-43B3-86B5-D4B4BB82F413}" srcOrd="0" destOrd="0" presId="urn:microsoft.com/office/officeart/2005/8/layout/cycle5"/>
    <dgm:cxn modelId="{85638C78-6277-4D84-94CD-F4DD7AAD3EA9}" type="presOf" srcId="{8603B3AA-CFC8-4606-A013-4AA3B1712263}" destId="{BD43E323-BE13-42DF-AB79-9EC12AFB3974}" srcOrd="0" destOrd="0" presId="urn:microsoft.com/office/officeart/2005/8/layout/cycle5"/>
    <dgm:cxn modelId="{3DAA9CF0-0239-4276-9AED-D6357CB40A45}" type="presOf" srcId="{C5321D2E-554E-4686-80AE-910F74BC0AC1}" destId="{719A880C-B96F-4E8C-A3E3-F7406CA1D647}" srcOrd="0" destOrd="0" presId="urn:microsoft.com/office/officeart/2005/8/layout/cycle5"/>
    <dgm:cxn modelId="{6BDCB1ED-C754-4C94-8934-09D294E1DE77}" srcId="{62163C88-C62A-4B12-B4D1-84B7EAA114EB}" destId="{D06FB0FA-6DBC-4EDD-9032-588CDDE37B13}" srcOrd="1" destOrd="0" parTransId="{61DAB067-92DC-4575-9972-51F84D121DA9}" sibTransId="{8603B3AA-CFC8-4606-A013-4AA3B1712263}"/>
    <dgm:cxn modelId="{3FA144CD-AE9D-44CE-9CF9-F050BBB9A24E}" srcId="{62163C88-C62A-4B12-B4D1-84B7EAA114EB}" destId="{88C30EB6-4507-4C17-A849-E6EFECF9E5AF}" srcOrd="4" destOrd="0" parTransId="{32D81BF3-A5F3-4BD6-A85F-4E603ECDAB48}" sibTransId="{050F739D-B200-4683-B7F5-C53DEF04EDA2}"/>
    <dgm:cxn modelId="{DEA62138-F2E4-4303-B283-FABFA0E99C1A}" type="presOf" srcId="{B3AF1166-C9CB-448A-9695-759162541E78}" destId="{01558155-8235-46F2-A7CE-43512241E2DF}" srcOrd="0" destOrd="0" presId="urn:microsoft.com/office/officeart/2005/8/layout/cycle5"/>
    <dgm:cxn modelId="{FE5B31AE-4E79-48FF-A225-AB3CDD735687}" type="presOf" srcId="{5C91A1FB-7B8B-4A22-B975-0959C346D5DF}" destId="{FA188D5D-4D0C-4D4E-B7D2-5C948D205D56}" srcOrd="0" destOrd="0" presId="urn:microsoft.com/office/officeart/2005/8/layout/cycle5"/>
    <dgm:cxn modelId="{6FF7E003-457A-480E-B742-C72677AFE1BD}" type="presOf" srcId="{D06FB0FA-6DBC-4EDD-9032-588CDDE37B13}" destId="{0ECD66C5-861F-49B6-89B8-4321153D919A}" srcOrd="0" destOrd="0" presId="urn:microsoft.com/office/officeart/2005/8/layout/cycle5"/>
    <dgm:cxn modelId="{C8D8C1D2-06E1-4B71-9C62-AC0ADADF6EB9}" type="presParOf" srcId="{F887A958-14DE-43B3-86B5-D4B4BB82F413}" destId="{FA188D5D-4D0C-4D4E-B7D2-5C948D205D56}" srcOrd="0" destOrd="0" presId="urn:microsoft.com/office/officeart/2005/8/layout/cycle5"/>
    <dgm:cxn modelId="{DBE1094F-3BE3-465F-893C-9A7BD77A31B9}" type="presParOf" srcId="{F887A958-14DE-43B3-86B5-D4B4BB82F413}" destId="{45993047-840C-4623-B6BB-A1F57E6DE80D}" srcOrd="1" destOrd="0" presId="urn:microsoft.com/office/officeart/2005/8/layout/cycle5"/>
    <dgm:cxn modelId="{7105B286-B058-4DAD-A6D9-AD593629A8BC}" type="presParOf" srcId="{F887A958-14DE-43B3-86B5-D4B4BB82F413}" destId="{F87641C1-6476-4F24-AD34-91330A32F993}" srcOrd="2" destOrd="0" presId="urn:microsoft.com/office/officeart/2005/8/layout/cycle5"/>
    <dgm:cxn modelId="{A27AAE3C-D693-456E-B821-20749F203E8E}" type="presParOf" srcId="{F887A958-14DE-43B3-86B5-D4B4BB82F413}" destId="{0ECD66C5-861F-49B6-89B8-4321153D919A}" srcOrd="3" destOrd="0" presId="urn:microsoft.com/office/officeart/2005/8/layout/cycle5"/>
    <dgm:cxn modelId="{93B19269-93C5-4885-A3E0-5BBF329A0E9B}" type="presParOf" srcId="{F887A958-14DE-43B3-86B5-D4B4BB82F413}" destId="{B0B80CCB-21CD-4814-8320-D7849CA68E7F}" srcOrd="4" destOrd="0" presId="urn:microsoft.com/office/officeart/2005/8/layout/cycle5"/>
    <dgm:cxn modelId="{53768529-3189-403D-BA42-28113D21D0F0}" type="presParOf" srcId="{F887A958-14DE-43B3-86B5-D4B4BB82F413}" destId="{BD43E323-BE13-42DF-AB79-9EC12AFB3974}" srcOrd="5" destOrd="0" presId="urn:microsoft.com/office/officeart/2005/8/layout/cycle5"/>
    <dgm:cxn modelId="{C9604FDB-1B6A-405E-927A-A37C8DA761D5}" type="presParOf" srcId="{F887A958-14DE-43B3-86B5-D4B4BB82F413}" destId="{E3F28316-03FF-41E6-8CAA-3948E4697DED}" srcOrd="6" destOrd="0" presId="urn:microsoft.com/office/officeart/2005/8/layout/cycle5"/>
    <dgm:cxn modelId="{ADA153FE-9ECC-46C8-A8BA-8EE105B3B2CD}" type="presParOf" srcId="{F887A958-14DE-43B3-86B5-D4B4BB82F413}" destId="{6BBA35E5-26A2-4F0A-95E0-61FE7631A8AF}" srcOrd="7" destOrd="0" presId="urn:microsoft.com/office/officeart/2005/8/layout/cycle5"/>
    <dgm:cxn modelId="{3EC76848-BF6D-483B-BAFA-17394783EFBE}" type="presParOf" srcId="{F887A958-14DE-43B3-86B5-D4B4BB82F413}" destId="{6EB6514C-E360-44CE-949C-29AE565B91B5}" srcOrd="8" destOrd="0" presId="urn:microsoft.com/office/officeart/2005/8/layout/cycle5"/>
    <dgm:cxn modelId="{DEEBE69E-F1F9-4763-8D75-31F5B79BF069}" type="presParOf" srcId="{F887A958-14DE-43B3-86B5-D4B4BB82F413}" destId="{719A880C-B96F-4E8C-A3E3-F7406CA1D647}" srcOrd="9" destOrd="0" presId="urn:microsoft.com/office/officeart/2005/8/layout/cycle5"/>
    <dgm:cxn modelId="{D8EFACC8-C050-4E93-A90A-6E54DB0F6B8F}" type="presParOf" srcId="{F887A958-14DE-43B3-86B5-D4B4BB82F413}" destId="{A1CFD3B5-7599-4768-A428-5F340A97D88F}" srcOrd="10" destOrd="0" presId="urn:microsoft.com/office/officeart/2005/8/layout/cycle5"/>
    <dgm:cxn modelId="{F2E54E10-1982-4926-BD3A-D416D7F72E00}" type="presParOf" srcId="{F887A958-14DE-43B3-86B5-D4B4BB82F413}" destId="{01558155-8235-46F2-A7CE-43512241E2DF}" srcOrd="11" destOrd="0" presId="urn:microsoft.com/office/officeart/2005/8/layout/cycle5"/>
    <dgm:cxn modelId="{C737EF3B-8BD0-4B0A-B699-0898C5642183}" type="presParOf" srcId="{F887A958-14DE-43B3-86B5-D4B4BB82F413}" destId="{FD9BAB72-32A1-42A1-A7DF-B6A4886775A3}" srcOrd="12" destOrd="0" presId="urn:microsoft.com/office/officeart/2005/8/layout/cycle5"/>
    <dgm:cxn modelId="{5AD6684E-F453-4F0C-8CFF-371435C5D710}" type="presParOf" srcId="{F887A958-14DE-43B3-86B5-D4B4BB82F413}" destId="{4D7AE2D0-D1A4-46E4-B305-70FC3974EA1C}" srcOrd="13" destOrd="0" presId="urn:microsoft.com/office/officeart/2005/8/layout/cycle5"/>
    <dgm:cxn modelId="{16E6A257-30A0-4C45-9A7D-D4CD65AB9CD2}" type="presParOf" srcId="{F887A958-14DE-43B3-86B5-D4B4BB82F413}" destId="{AACE24DC-5B74-4F5B-9A92-1471AB5E5EB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88D5D-4D0C-4D4E-B7D2-5C948D205D56}">
      <dsp:nvSpPr>
        <dsp:cNvPr id="0" name=""/>
        <dsp:cNvSpPr/>
      </dsp:nvSpPr>
      <dsp:spPr>
        <a:xfrm>
          <a:off x="1765174" y="36953"/>
          <a:ext cx="551660" cy="41599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pylové zrno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5481" y="57260"/>
        <a:ext cx="511046" cy="375380"/>
      </dsp:txXfrm>
    </dsp:sp>
    <dsp:sp modelId="{F87641C1-6476-4F24-AD34-91330A32F993}">
      <dsp:nvSpPr>
        <dsp:cNvPr id="0" name=""/>
        <dsp:cNvSpPr/>
      </dsp:nvSpPr>
      <dsp:spPr>
        <a:xfrm>
          <a:off x="929320" y="244950"/>
          <a:ext cx="2223370" cy="2223370"/>
        </a:xfrm>
        <a:custGeom>
          <a:avLst/>
          <a:gdLst/>
          <a:ahLst/>
          <a:cxnLst/>
          <a:rect l="0" t="0" r="0" b="0"/>
          <a:pathLst>
            <a:path>
              <a:moveTo>
                <a:pt x="1548872" y="89574"/>
              </a:moveTo>
              <a:arcTo wR="1111685" hR="1111685" stAng="17589470" swAng="1651872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D66C5-861F-49B6-89B8-4321153D919A}">
      <dsp:nvSpPr>
        <dsp:cNvPr id="0" name=""/>
        <dsp:cNvSpPr/>
      </dsp:nvSpPr>
      <dsp:spPr>
        <a:xfrm>
          <a:off x="2701278" y="792089"/>
          <a:ext cx="794003" cy="44203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pylová láčka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2856" y="813667"/>
        <a:ext cx="750847" cy="398878"/>
      </dsp:txXfrm>
    </dsp:sp>
    <dsp:sp modelId="{BD43E323-BE13-42DF-AB79-9EC12AFB3974}">
      <dsp:nvSpPr>
        <dsp:cNvPr id="0" name=""/>
        <dsp:cNvSpPr/>
      </dsp:nvSpPr>
      <dsp:spPr>
        <a:xfrm>
          <a:off x="929320" y="244950"/>
          <a:ext cx="2223370" cy="2223370"/>
        </a:xfrm>
        <a:custGeom>
          <a:avLst/>
          <a:gdLst/>
          <a:ahLst/>
          <a:cxnLst/>
          <a:rect l="0" t="0" r="0" b="0"/>
          <a:pathLst>
            <a:path>
              <a:moveTo>
                <a:pt x="2221429" y="1177346"/>
              </a:moveTo>
              <a:arcTo wR="1111685" hR="1111685" stAng="21803167" swAng="184352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28316-03FF-41E6-8CAA-3948E4697DED}">
      <dsp:nvSpPr>
        <dsp:cNvPr id="0" name=""/>
        <dsp:cNvSpPr/>
      </dsp:nvSpPr>
      <dsp:spPr>
        <a:xfrm>
          <a:off x="2326058" y="2126427"/>
          <a:ext cx="736758" cy="25916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oplození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8709" y="2139078"/>
        <a:ext cx="711456" cy="233859"/>
      </dsp:txXfrm>
    </dsp:sp>
    <dsp:sp modelId="{6EB6514C-E360-44CE-949C-29AE565B91B5}">
      <dsp:nvSpPr>
        <dsp:cNvPr id="0" name=""/>
        <dsp:cNvSpPr/>
      </dsp:nvSpPr>
      <dsp:spPr>
        <a:xfrm>
          <a:off x="1032201" y="208656"/>
          <a:ext cx="2223370" cy="2223370"/>
        </a:xfrm>
        <a:custGeom>
          <a:avLst/>
          <a:gdLst/>
          <a:ahLst/>
          <a:cxnLst/>
          <a:rect l="0" t="0" r="0" b="0"/>
          <a:pathLst>
            <a:path>
              <a:moveTo>
                <a:pt x="1306549" y="2206158"/>
              </a:moveTo>
              <a:arcTo wR="1111685" hR="1111685" stAng="4794276" swAng="120170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A880C-B96F-4E8C-A3E3-F7406CA1D647}">
      <dsp:nvSpPr>
        <dsp:cNvPr id="0" name=""/>
        <dsp:cNvSpPr/>
      </dsp:nvSpPr>
      <dsp:spPr>
        <a:xfrm>
          <a:off x="1018386" y="1967296"/>
          <a:ext cx="810569" cy="48097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semeno</a:t>
          </a: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latin typeface="Times New Roman" pitchFamily="18" charset="0"/>
              <a:cs typeface="Times New Roman" pitchFamily="18" charset="0"/>
            </a:rPr>
            <a:t>(z oplozeného vajíčka)</a:t>
          </a:r>
          <a:endParaRPr lang="cs-CZ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1865" y="1990775"/>
        <a:ext cx="763611" cy="434017"/>
      </dsp:txXfrm>
    </dsp:sp>
    <dsp:sp modelId="{01558155-8235-46F2-A7CE-43512241E2DF}">
      <dsp:nvSpPr>
        <dsp:cNvPr id="0" name=""/>
        <dsp:cNvSpPr/>
      </dsp:nvSpPr>
      <dsp:spPr>
        <a:xfrm>
          <a:off x="935200" y="153405"/>
          <a:ext cx="2223370" cy="2223370"/>
        </a:xfrm>
        <a:custGeom>
          <a:avLst/>
          <a:gdLst/>
          <a:ahLst/>
          <a:cxnLst/>
          <a:rect l="0" t="0" r="0" b="0"/>
          <a:pathLst>
            <a:path>
              <a:moveTo>
                <a:pt x="161225" y="1688287"/>
              </a:moveTo>
              <a:arcTo wR="1111685" hR="1111685" stAng="8925399" swAng="1477488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BAB72-32A1-42A1-A7DF-B6A4886775A3}">
      <dsp:nvSpPr>
        <dsp:cNvPr id="0" name=""/>
        <dsp:cNvSpPr/>
      </dsp:nvSpPr>
      <dsp:spPr>
        <a:xfrm>
          <a:off x="560829" y="786551"/>
          <a:ext cx="845800" cy="45310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plod</a:t>
          </a: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latin typeface="Times New Roman" pitchFamily="18" charset="0"/>
              <a:cs typeface="Times New Roman" pitchFamily="18" charset="0"/>
            </a:rPr>
            <a:t>(ze semeníku)</a:t>
          </a:r>
          <a:endParaRPr lang="cs-CZ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2948" y="808670"/>
        <a:ext cx="801562" cy="408870"/>
      </dsp:txXfrm>
    </dsp:sp>
    <dsp:sp modelId="{AACE24DC-5B74-4F5B-9A92-1471AB5E5EB0}">
      <dsp:nvSpPr>
        <dsp:cNvPr id="0" name=""/>
        <dsp:cNvSpPr/>
      </dsp:nvSpPr>
      <dsp:spPr>
        <a:xfrm>
          <a:off x="929320" y="244950"/>
          <a:ext cx="2223370" cy="2223370"/>
        </a:xfrm>
        <a:custGeom>
          <a:avLst/>
          <a:gdLst/>
          <a:ahLst/>
          <a:cxnLst/>
          <a:rect l="0" t="0" r="0" b="0"/>
          <a:pathLst>
            <a:path>
              <a:moveTo>
                <a:pt x="254888" y="403347"/>
              </a:moveTo>
              <a:arcTo wR="1111685" hR="1111685" stAng="13174889" swAng="163932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5" Type="http://schemas.openxmlformats.org/officeDocument/2006/relationships/hyperlink" Target="http://www.youtube.com/watch?v=iFCdAgeMGOA&amp;NR=1" TargetMode="External"/><Relationship Id="rId10" Type="http://schemas.openxmlformats.org/officeDocument/2006/relationships/image" Target="../media/image9.wm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3.jpe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1.jpe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microsoft.com/office/2007/relationships/hdphoto" Target="../media/hdphoto2.wdp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4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48.jpeg"/><Relationship Id="rId10" Type="http://schemas.openxmlformats.org/officeDocument/2006/relationships/image" Target="../media/image43.wmf"/><Relationship Id="rId4" Type="http://schemas.openxmlformats.org/officeDocument/2006/relationships/diagramData" Target="../diagrams/data1.xml"/><Relationship Id="rId9" Type="http://schemas.openxmlformats.org/officeDocument/2006/relationships/image" Target="../media/image42.wmf"/><Relationship Id="rId1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jpeg"/><Relationship Id="rId3" Type="http://schemas.openxmlformats.org/officeDocument/2006/relationships/image" Target="../media/image50.jpeg"/><Relationship Id="rId7" Type="http://schemas.microsoft.com/office/2007/relationships/hdphoto" Target="../media/hdphoto8.wdp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6.png"/><Relationship Id="rId5" Type="http://schemas.microsoft.com/office/2007/relationships/hdphoto" Target="../media/hdphoto7.wdp"/><Relationship Id="rId10" Type="http://schemas.openxmlformats.org/officeDocument/2006/relationships/image" Target="../media/image54.wmf"/><Relationship Id="rId4" Type="http://schemas.openxmlformats.org/officeDocument/2006/relationships/image" Target="../media/image51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ten.cz/images_data/3652-tulipa-tulipan-4.jpg" TargetMode="External"/><Relationship Id="rId2" Type="http://schemas.openxmlformats.org/officeDocument/2006/relationships/hyperlink" Target="http://ceske-melouny.cz/obrazky/samci_a_samici_kvet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ccos.com/pics/pic/mak.jpg" TargetMode="External"/><Relationship Id="rId5" Type="http://schemas.openxmlformats.org/officeDocument/2006/relationships/hyperlink" Target="http://upload.wikimedia.org/wikipedia/commons/thumb/3/39/Plumpollen0060.jpg/220px-Plumpollen0060.jpg" TargetMode="External"/><Relationship Id="rId4" Type="http://schemas.openxmlformats.org/officeDocument/2006/relationships/hyperlink" Target="http://upload.wikimedia.org/wikipedia/commons/thumb/a/af/Fruit_Stall_in_Barcelona_Market.jpg/800px-Fruit_Stall_in_Barcelona_Mark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 Květ, plod, semena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97169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Petra Křivánková</a:t>
            </a:r>
          </a:p>
          <a:p>
            <a:endParaRPr lang="cs-CZ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HXNJMBL0\MP9004226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1468"/>
            <a:ext cx="940462" cy="115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IQN2YZC3\MC90043689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51" y="715011"/>
            <a:ext cx="1138436" cy="11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HXNJMBL0\MC90043690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38" y="1733735"/>
            <a:ext cx="716285" cy="7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IQN2YZC3\MC900436899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99" y="2363576"/>
            <a:ext cx="834938" cy="8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CC1YRX92\MC90043690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96" y="1899105"/>
            <a:ext cx="778396" cy="7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ivankova.UNBCHEM\Local Settings\Temporary Internet Files\Content.IE5\J6EZ5ATM\MC900436902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49" y="3438997"/>
            <a:ext cx="778396" cy="7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krivankova.UNBCHEM\Local Settings\Temporary Internet Files\Content.IE5\J6EZ5ATM\MC90024610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38" y="2745642"/>
            <a:ext cx="786808" cy="5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krivankova.UNBCHEM\Local Settings\Temporary Internet Files\Content.IE5\HXNJMBL0\MC90024611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59" y="3463752"/>
            <a:ext cx="677230" cy="4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krivankova.UNBCHEM\Local Settings\Temporary Internet Files\Content.IE5\J6EZ5ATM\MP900423135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77" y="2000514"/>
            <a:ext cx="1325010" cy="13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krivankova.UNBCHEM\Local Settings\Temporary Internet Files\Content.IE5\IQN2YZC3\MP900400581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92" y="713782"/>
            <a:ext cx="966808" cy="12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krivankova.UNBCHEM\Local Settings\Temporary Internet Files\Content.IE5\IQN2YZC3\MP900438898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2093802"/>
            <a:ext cx="996869" cy="1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42404" y="4092527"/>
            <a:ext cx="95455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Růst rostlin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3152160" y="1192565"/>
            <a:ext cx="2376264" cy="317696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42" name="Picture 18" descr="C:\Documents and Settings\krivankova.UNBCHEM\Local Settings\Temporary Internet Files\Content.IE5\CC1YRX92\MP900432829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1274"/>
            <a:ext cx="780845" cy="116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Documents and Settings\krivankova.UNBCHEM\Local Settings\Temporary Internet Files\Content.IE5\J6EZ5ATM\MP900407258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9174"/>
            <a:ext cx="909092" cy="12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Documents and Settings\krivankova.UNBCHEM\Local Settings\Temporary Internet Files\Content.IE5\HXNJMBL0\MP900407051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83" y="3180052"/>
            <a:ext cx="1313718" cy="10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odorovný svitek 6"/>
          <p:cNvSpPr/>
          <p:nvPr/>
        </p:nvSpPr>
        <p:spPr>
          <a:xfrm>
            <a:off x="1835696" y="1022820"/>
            <a:ext cx="1143000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květy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Vodorovný svitek 22"/>
          <p:cNvSpPr/>
          <p:nvPr/>
        </p:nvSpPr>
        <p:spPr>
          <a:xfrm>
            <a:off x="4127980" y="678907"/>
            <a:ext cx="1143000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plody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Vodorovný svitek 24"/>
          <p:cNvSpPr/>
          <p:nvPr/>
        </p:nvSpPr>
        <p:spPr>
          <a:xfrm>
            <a:off x="5991496" y="3773730"/>
            <a:ext cx="1143000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semena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19527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Kalich, koruna, okvětí, lusk, peckovice, bobule, malvice, květenství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stavbu květu, typy květenství a plodů.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1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biolib.cz/IMG/GAL/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0" y="1579663"/>
            <a:ext cx="1656184" cy="11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řešně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04475"/>
            <a:ext cx="1517154" cy="11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http://www.biolib.cz/IMG/THN/_185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56" y="1701709"/>
            <a:ext cx="12573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Šipka doprava se zářezem 2"/>
          <p:cNvSpPr/>
          <p:nvPr/>
        </p:nvSpPr>
        <p:spPr>
          <a:xfrm>
            <a:off x="2612932" y="1954779"/>
            <a:ext cx="978408" cy="484632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se zářezem 9"/>
          <p:cNvSpPr/>
          <p:nvPr/>
        </p:nvSpPr>
        <p:spPr>
          <a:xfrm>
            <a:off x="5796136" y="1935643"/>
            <a:ext cx="978408" cy="484632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 descr="Květy melounu - vlevo samičí, vpravo samč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5" y="3664373"/>
            <a:ext cx="2012740" cy="123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eske-melouny.cz/fotogalerie/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75" y="3692293"/>
            <a:ext cx="1647025" cy="12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eske-melouny.cz/fotogalerie/5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8864"/>
            <a:ext cx="1767365" cy="11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eske-melouny.cz/fotogalerie/2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49" y="3796952"/>
            <a:ext cx="1368152" cy="10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se zářezem 16"/>
          <p:cNvSpPr/>
          <p:nvPr/>
        </p:nvSpPr>
        <p:spPr>
          <a:xfrm>
            <a:off x="2368330" y="4245557"/>
            <a:ext cx="489204" cy="296088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se zářezem 17"/>
          <p:cNvSpPr/>
          <p:nvPr/>
        </p:nvSpPr>
        <p:spPr>
          <a:xfrm>
            <a:off x="4695850" y="4245557"/>
            <a:ext cx="489204" cy="296088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se zářezem 18"/>
          <p:cNvSpPr/>
          <p:nvPr/>
        </p:nvSpPr>
        <p:spPr>
          <a:xfrm>
            <a:off x="7064843" y="4245557"/>
            <a:ext cx="489204" cy="296088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dorovný svitek 19"/>
          <p:cNvSpPr/>
          <p:nvPr/>
        </p:nvSpPr>
        <p:spPr>
          <a:xfrm>
            <a:off x="791073" y="1090766"/>
            <a:ext cx="1021838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květ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Vodorovný svitek 20"/>
          <p:cNvSpPr/>
          <p:nvPr/>
        </p:nvSpPr>
        <p:spPr>
          <a:xfrm>
            <a:off x="4243594" y="1077074"/>
            <a:ext cx="1021838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plod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Vodorovný svitek 21"/>
          <p:cNvSpPr/>
          <p:nvPr/>
        </p:nvSpPr>
        <p:spPr>
          <a:xfrm>
            <a:off x="6987438" y="1090766"/>
            <a:ext cx="1689018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ecka - semeno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Vodorovný svitek 22"/>
          <p:cNvSpPr/>
          <p:nvPr/>
        </p:nvSpPr>
        <p:spPr>
          <a:xfrm>
            <a:off x="791073" y="3147814"/>
            <a:ext cx="1021838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květ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Vodorovný svitek 23"/>
          <p:cNvSpPr/>
          <p:nvPr/>
        </p:nvSpPr>
        <p:spPr>
          <a:xfrm>
            <a:off x="3296268" y="3147814"/>
            <a:ext cx="1021838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plod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Vodorovný svitek 24"/>
          <p:cNvSpPr/>
          <p:nvPr/>
        </p:nvSpPr>
        <p:spPr>
          <a:xfrm>
            <a:off x="5388944" y="3152685"/>
            <a:ext cx="1429619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plod se semeny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Vodorovný svitek 25"/>
          <p:cNvSpPr/>
          <p:nvPr/>
        </p:nvSpPr>
        <p:spPr>
          <a:xfrm>
            <a:off x="7819406" y="3207077"/>
            <a:ext cx="1021838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semena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14.3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Plocha\DUM\P11405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5393" b="29230"/>
          <a:stretch/>
        </p:blipFill>
        <p:spPr bwMode="auto">
          <a:xfrm>
            <a:off x="1762360" y="1766909"/>
            <a:ext cx="4311775" cy="26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odorovný svitek 6"/>
          <p:cNvSpPr/>
          <p:nvPr/>
        </p:nvSpPr>
        <p:spPr>
          <a:xfrm>
            <a:off x="1115616" y="2247658"/>
            <a:ext cx="996104" cy="62703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ališní lístky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odorovný svitek 7"/>
          <p:cNvSpPr/>
          <p:nvPr/>
        </p:nvSpPr>
        <p:spPr>
          <a:xfrm>
            <a:off x="619360" y="2919300"/>
            <a:ext cx="925236" cy="56344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orunní lístky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Vodorovný svitek 8"/>
          <p:cNvSpPr/>
          <p:nvPr/>
        </p:nvSpPr>
        <p:spPr>
          <a:xfrm>
            <a:off x="2470939" y="1347614"/>
            <a:ext cx="958723" cy="55649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květní lůžko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Vodorovný svitek 9"/>
          <p:cNvSpPr/>
          <p:nvPr/>
        </p:nvSpPr>
        <p:spPr>
          <a:xfrm>
            <a:off x="2470938" y="4476412"/>
            <a:ext cx="865907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stonek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Vodorovný svitek 10"/>
          <p:cNvSpPr/>
          <p:nvPr/>
        </p:nvSpPr>
        <p:spPr>
          <a:xfrm>
            <a:off x="771669" y="3626105"/>
            <a:ext cx="905804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nitka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Vodorovný svitek 11"/>
          <p:cNvSpPr/>
          <p:nvPr/>
        </p:nvSpPr>
        <p:spPr>
          <a:xfrm>
            <a:off x="5148064" y="4420515"/>
            <a:ext cx="757314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blizna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Vodorovný svitek 12"/>
          <p:cNvSpPr/>
          <p:nvPr/>
        </p:nvSpPr>
        <p:spPr>
          <a:xfrm>
            <a:off x="4200645" y="1235970"/>
            <a:ext cx="947419" cy="40827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list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96402" y="1150941"/>
            <a:ext cx="1096067" cy="10385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Stavba květu</a:t>
            </a:r>
            <a:endParaRPr lang="cs-CZ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nice se šipkou 13"/>
          <p:cNvCxnSpPr>
            <a:stCxn id="9" idx="2"/>
          </p:cNvCxnSpPr>
          <p:nvPr/>
        </p:nvCxnSpPr>
        <p:spPr>
          <a:xfrm>
            <a:off x="2950301" y="1834550"/>
            <a:ext cx="816783" cy="896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3" idx="2"/>
          </p:cNvCxnSpPr>
          <p:nvPr/>
        </p:nvCxnSpPr>
        <p:spPr>
          <a:xfrm flipH="1">
            <a:off x="3797941" y="1593206"/>
            <a:ext cx="876414" cy="421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7" idx="3"/>
          </p:cNvCxnSpPr>
          <p:nvPr/>
        </p:nvCxnSpPr>
        <p:spPr>
          <a:xfrm>
            <a:off x="2111720" y="2561173"/>
            <a:ext cx="1210790" cy="161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8" idx="3"/>
          </p:cNvCxnSpPr>
          <p:nvPr/>
        </p:nvCxnSpPr>
        <p:spPr>
          <a:xfrm flipV="1">
            <a:off x="1544596" y="2991308"/>
            <a:ext cx="936103" cy="209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1" idx="3"/>
          </p:cNvCxnSpPr>
          <p:nvPr/>
        </p:nvCxnSpPr>
        <p:spPr>
          <a:xfrm flipV="1">
            <a:off x="1677473" y="3435847"/>
            <a:ext cx="684165" cy="418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0" idx="0"/>
          </p:cNvCxnSpPr>
          <p:nvPr/>
        </p:nvCxnSpPr>
        <p:spPr>
          <a:xfrm flipV="1">
            <a:off x="2903892" y="4100910"/>
            <a:ext cx="439800" cy="43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12" idx="0"/>
          </p:cNvCxnSpPr>
          <p:nvPr/>
        </p:nvCxnSpPr>
        <p:spPr>
          <a:xfrm flipV="1">
            <a:off x="5526721" y="3839866"/>
            <a:ext cx="45639" cy="637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1" name="Picture 7" descr="C:\Documents and Settings\krivankova.UNBCHEM\Local Settings\Temporary Internet Files\Content.IE5\IQN2YZC3\MP90040728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032">
            <a:off x="6041016" y="753684"/>
            <a:ext cx="1294040" cy="9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ývojový diagram: postup 4"/>
          <p:cNvSpPr/>
          <p:nvPr/>
        </p:nvSpPr>
        <p:spPr>
          <a:xfrm>
            <a:off x="7368040" y="1235970"/>
            <a:ext cx="914400" cy="4666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Květy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Vývojový diagram: postup 29"/>
          <p:cNvSpPr/>
          <p:nvPr/>
        </p:nvSpPr>
        <p:spPr>
          <a:xfrm>
            <a:off x="6547897" y="2200746"/>
            <a:ext cx="1349131" cy="30535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jednopohlavné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Vývojový diagram: postup 30"/>
          <p:cNvSpPr/>
          <p:nvPr/>
        </p:nvSpPr>
        <p:spPr>
          <a:xfrm>
            <a:off x="7735137" y="2730724"/>
            <a:ext cx="1319067" cy="337235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oboupohlavné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Vývojový diagram: postup 31"/>
          <p:cNvSpPr/>
          <p:nvPr/>
        </p:nvSpPr>
        <p:spPr>
          <a:xfrm>
            <a:off x="7075673" y="3739541"/>
            <a:ext cx="853347" cy="4666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samičí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(pestíky)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Vývojový diagram: postup 32"/>
          <p:cNvSpPr/>
          <p:nvPr/>
        </p:nvSpPr>
        <p:spPr>
          <a:xfrm>
            <a:off x="6261598" y="3067959"/>
            <a:ext cx="852876" cy="4666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amčí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(tyčinky)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Vývojový diagram: postup 33"/>
          <p:cNvSpPr/>
          <p:nvPr/>
        </p:nvSpPr>
        <p:spPr>
          <a:xfrm>
            <a:off x="7478853" y="4411123"/>
            <a:ext cx="1559860" cy="4666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amičí i samičí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(tyčinky i pestíky)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Přímá spojnice 18"/>
          <p:cNvCxnSpPr>
            <a:stCxn id="5" idx="2"/>
            <a:endCxn id="30" idx="0"/>
          </p:cNvCxnSpPr>
          <p:nvPr/>
        </p:nvCxnSpPr>
        <p:spPr>
          <a:xfrm flipH="1">
            <a:off x="7222463" y="1702658"/>
            <a:ext cx="602777" cy="498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>
            <a:stCxn id="5" idx="2"/>
            <a:endCxn id="31" idx="0"/>
          </p:cNvCxnSpPr>
          <p:nvPr/>
        </p:nvCxnSpPr>
        <p:spPr>
          <a:xfrm>
            <a:off x="7825240" y="1702658"/>
            <a:ext cx="569431" cy="1028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>
            <a:stCxn id="30" idx="2"/>
            <a:endCxn id="33" idx="0"/>
          </p:cNvCxnSpPr>
          <p:nvPr/>
        </p:nvCxnSpPr>
        <p:spPr>
          <a:xfrm flipH="1">
            <a:off x="6688036" y="2506098"/>
            <a:ext cx="534427" cy="561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stCxn id="30" idx="2"/>
            <a:endCxn id="32" idx="0"/>
          </p:cNvCxnSpPr>
          <p:nvPr/>
        </p:nvCxnSpPr>
        <p:spPr>
          <a:xfrm>
            <a:off x="7222463" y="2506098"/>
            <a:ext cx="279884" cy="12334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38"/>
          <p:cNvCxnSpPr>
            <a:stCxn id="31" idx="2"/>
            <a:endCxn id="34" idx="0"/>
          </p:cNvCxnSpPr>
          <p:nvPr/>
        </p:nvCxnSpPr>
        <p:spPr>
          <a:xfrm flipH="1">
            <a:off x="8258783" y="3067959"/>
            <a:ext cx="135888" cy="1343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Vodorovný svitek 35"/>
          <p:cNvSpPr/>
          <p:nvPr/>
        </p:nvSpPr>
        <p:spPr>
          <a:xfrm>
            <a:off x="782323" y="4158771"/>
            <a:ext cx="895150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prašník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Vodorovný svitek 37"/>
          <p:cNvSpPr/>
          <p:nvPr/>
        </p:nvSpPr>
        <p:spPr>
          <a:xfrm>
            <a:off x="3950886" y="4439227"/>
            <a:ext cx="756108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čnělka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Přímá spojnice se šipkou 39"/>
          <p:cNvCxnSpPr/>
          <p:nvPr/>
        </p:nvCxnSpPr>
        <p:spPr>
          <a:xfrm flipV="1">
            <a:off x="4328940" y="3609266"/>
            <a:ext cx="1047344" cy="868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36" idx="3"/>
          </p:cNvCxnSpPr>
          <p:nvPr/>
        </p:nvCxnSpPr>
        <p:spPr>
          <a:xfrm flipV="1">
            <a:off x="1677473" y="3739541"/>
            <a:ext cx="590271" cy="647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Levá složená závorka 15"/>
          <p:cNvSpPr/>
          <p:nvPr/>
        </p:nvSpPr>
        <p:spPr>
          <a:xfrm>
            <a:off x="604743" y="3861866"/>
            <a:ext cx="204964" cy="565916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Vodorovný svitek 43"/>
          <p:cNvSpPr/>
          <p:nvPr/>
        </p:nvSpPr>
        <p:spPr>
          <a:xfrm rot="16200000">
            <a:off x="-38271" y="3930123"/>
            <a:ext cx="857966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tyčinka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Vodorovný svitek 41"/>
          <p:cNvSpPr/>
          <p:nvPr/>
        </p:nvSpPr>
        <p:spPr>
          <a:xfrm>
            <a:off x="6255064" y="4649163"/>
            <a:ext cx="700186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pestík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Přímá spojnice 60"/>
          <p:cNvCxnSpPr>
            <a:stCxn id="38" idx="2"/>
            <a:endCxn id="42" idx="1"/>
          </p:cNvCxnSpPr>
          <p:nvPr/>
        </p:nvCxnSpPr>
        <p:spPr>
          <a:xfrm>
            <a:off x="4328940" y="4839361"/>
            <a:ext cx="1926124" cy="384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24" name="Přímá spojnice 1023"/>
          <p:cNvCxnSpPr>
            <a:stCxn id="12" idx="3"/>
            <a:endCxn id="42" idx="1"/>
          </p:cNvCxnSpPr>
          <p:nvPr/>
        </p:nvCxnSpPr>
        <p:spPr>
          <a:xfrm>
            <a:off x="5905378" y="4649163"/>
            <a:ext cx="349686" cy="22864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7" name="Vodorovný svitek 66"/>
          <p:cNvSpPr/>
          <p:nvPr/>
        </p:nvSpPr>
        <p:spPr>
          <a:xfrm>
            <a:off x="5905377" y="3889481"/>
            <a:ext cx="919497" cy="4572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emeník 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– uvnitř květu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Přímá spojnice 67"/>
          <p:cNvCxnSpPr>
            <a:endCxn id="42" idx="1"/>
          </p:cNvCxnSpPr>
          <p:nvPr/>
        </p:nvCxnSpPr>
        <p:spPr>
          <a:xfrm flipH="1">
            <a:off x="6255064" y="4304926"/>
            <a:ext cx="110062" cy="57288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ývojový diagram: postup 8"/>
          <p:cNvSpPr/>
          <p:nvPr/>
        </p:nvSpPr>
        <p:spPr>
          <a:xfrm>
            <a:off x="4427984" y="843558"/>
            <a:ext cx="1271711" cy="365675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Květenství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Vývojový diagram: postup 10"/>
          <p:cNvSpPr/>
          <p:nvPr/>
        </p:nvSpPr>
        <p:spPr>
          <a:xfrm>
            <a:off x="2843808" y="1568426"/>
            <a:ext cx="1349131" cy="30535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jednoduché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Vývojový diagram: postup 11"/>
          <p:cNvSpPr/>
          <p:nvPr/>
        </p:nvSpPr>
        <p:spPr>
          <a:xfrm>
            <a:off x="6444208" y="1566343"/>
            <a:ext cx="994969" cy="30535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složené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Vývojový diagram: postup 12"/>
          <p:cNvSpPr/>
          <p:nvPr/>
        </p:nvSpPr>
        <p:spPr>
          <a:xfrm>
            <a:off x="446146" y="1161360"/>
            <a:ext cx="633793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</a:t>
            </a:r>
          </a:p>
        </p:txBody>
      </p:sp>
      <p:sp>
        <p:nvSpPr>
          <p:cNvPr id="14" name="Vývojový diagram: postup 13"/>
          <p:cNvSpPr/>
          <p:nvPr/>
        </p:nvSpPr>
        <p:spPr>
          <a:xfrm>
            <a:off x="500507" y="2251760"/>
            <a:ext cx="1349131" cy="30535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hroznovité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Vývojový diagram: postup 15"/>
          <p:cNvSpPr/>
          <p:nvPr/>
        </p:nvSpPr>
        <p:spPr>
          <a:xfrm>
            <a:off x="4572000" y="2251760"/>
            <a:ext cx="1349131" cy="30535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vrcholičnaté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Vývojový diagram: postup 16"/>
          <p:cNvSpPr/>
          <p:nvPr/>
        </p:nvSpPr>
        <p:spPr>
          <a:xfrm>
            <a:off x="539750" y="2863045"/>
            <a:ext cx="633793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palice</a:t>
            </a:r>
          </a:p>
        </p:txBody>
      </p:sp>
      <p:sp>
        <p:nvSpPr>
          <p:cNvPr id="18" name="Vývojový diagram: postup 17"/>
          <p:cNvSpPr/>
          <p:nvPr/>
        </p:nvSpPr>
        <p:spPr>
          <a:xfrm>
            <a:off x="8110420" y="1403166"/>
            <a:ext cx="633793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lata</a:t>
            </a:r>
          </a:p>
        </p:txBody>
      </p:sp>
      <p:sp>
        <p:nvSpPr>
          <p:cNvPr id="19" name="Vývojový diagram: postup 18"/>
          <p:cNvSpPr/>
          <p:nvPr/>
        </p:nvSpPr>
        <p:spPr>
          <a:xfrm>
            <a:off x="7514299" y="2251760"/>
            <a:ext cx="1229914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ložený okolík</a:t>
            </a:r>
          </a:p>
        </p:txBody>
      </p:sp>
      <p:sp>
        <p:nvSpPr>
          <p:cNvPr id="20" name="Vývojový diagram: postup 19"/>
          <p:cNvSpPr/>
          <p:nvPr/>
        </p:nvSpPr>
        <p:spPr>
          <a:xfrm>
            <a:off x="1043597" y="4082602"/>
            <a:ext cx="633793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hrozen</a:t>
            </a:r>
          </a:p>
        </p:txBody>
      </p:sp>
      <p:sp>
        <p:nvSpPr>
          <p:cNvPr id="22" name="Vývojový diagram: postup 21"/>
          <p:cNvSpPr/>
          <p:nvPr/>
        </p:nvSpPr>
        <p:spPr>
          <a:xfrm>
            <a:off x="2005740" y="2810613"/>
            <a:ext cx="633793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okolík</a:t>
            </a:r>
          </a:p>
        </p:txBody>
      </p:sp>
      <p:sp>
        <p:nvSpPr>
          <p:cNvPr id="23" name="Vývojový diagram: postup 22"/>
          <p:cNvSpPr/>
          <p:nvPr/>
        </p:nvSpPr>
        <p:spPr>
          <a:xfrm>
            <a:off x="1843482" y="4617139"/>
            <a:ext cx="772010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jehněda</a:t>
            </a:r>
          </a:p>
        </p:txBody>
      </p:sp>
      <p:sp>
        <p:nvSpPr>
          <p:cNvPr id="24" name="Vývojový diagram: postup 23"/>
          <p:cNvSpPr/>
          <p:nvPr/>
        </p:nvSpPr>
        <p:spPr>
          <a:xfrm>
            <a:off x="2229487" y="3599827"/>
            <a:ext cx="633793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úbor</a:t>
            </a:r>
          </a:p>
        </p:txBody>
      </p:sp>
      <p:sp>
        <p:nvSpPr>
          <p:cNvPr id="25" name="Vývojový diagram: postup 24"/>
          <p:cNvSpPr/>
          <p:nvPr/>
        </p:nvSpPr>
        <p:spPr>
          <a:xfrm>
            <a:off x="6351174" y="2929443"/>
            <a:ext cx="1759246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rcholík jednoramenný</a:t>
            </a:r>
          </a:p>
        </p:txBody>
      </p:sp>
      <p:sp>
        <p:nvSpPr>
          <p:cNvPr id="26" name="Vývojový diagram: postup 25"/>
          <p:cNvSpPr/>
          <p:nvPr/>
        </p:nvSpPr>
        <p:spPr>
          <a:xfrm>
            <a:off x="3940449" y="3051313"/>
            <a:ext cx="1759246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vrcholík dvouramenný</a:t>
            </a:r>
          </a:p>
        </p:txBody>
      </p:sp>
      <p:sp>
        <p:nvSpPr>
          <p:cNvPr id="27" name="Vývojový diagram: postup 26"/>
          <p:cNvSpPr/>
          <p:nvPr/>
        </p:nvSpPr>
        <p:spPr>
          <a:xfrm>
            <a:off x="5471551" y="3765087"/>
            <a:ext cx="1759245" cy="3305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rcholík víceramenný</a:t>
            </a:r>
          </a:p>
        </p:txBody>
      </p:sp>
      <p:pic>
        <p:nvPicPr>
          <p:cNvPr id="1026" name="Picture 2" descr="http://t3.gstatic.com/images?q=tbn:ANd9GcRX9tRhAl_-tYJVtOyWWmbVHj6G3xyuGGl8QT6C0q7LAzsr4U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5" b="100000" l="9091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85" y="1065010"/>
            <a:ext cx="487336" cy="5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uh.cz/edu/bi/biologie_rostliny/foto04/foto_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0000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" y="2714183"/>
            <a:ext cx="678463" cy="10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J6EZ5ATM\MP90042783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" b="89844" l="0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8" y="3861671"/>
            <a:ext cx="525231" cy="82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thumb/3/3b/Corylus_avellana_Hazelnoot_male_flowers.jpg/220px-Corylus_avellana_Hazelnoot_male_flower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35" y="4329421"/>
            <a:ext cx="559340" cy="74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J6EZ5ATM\MP90042772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65" y="3516030"/>
            <a:ext cx="627534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://www.zahrada.garten.cz/images_enc/01027/01027C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98" y="2665399"/>
            <a:ext cx="758966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endCxn id="13" idx="2"/>
          </p:cNvCxnSpPr>
          <p:nvPr/>
        </p:nvCxnSpPr>
        <p:spPr>
          <a:xfrm flipH="1" flipV="1">
            <a:off x="763043" y="1491879"/>
            <a:ext cx="310294" cy="759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14" idx="2"/>
            <a:endCxn id="17" idx="0"/>
          </p:cNvCxnSpPr>
          <p:nvPr/>
        </p:nvCxnSpPr>
        <p:spPr>
          <a:xfrm flipH="1">
            <a:off x="856647" y="2557112"/>
            <a:ext cx="318426" cy="305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4" idx="2"/>
            <a:endCxn id="20" idx="0"/>
          </p:cNvCxnSpPr>
          <p:nvPr/>
        </p:nvCxnSpPr>
        <p:spPr>
          <a:xfrm>
            <a:off x="1175073" y="2557112"/>
            <a:ext cx="185421" cy="1525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4" idx="2"/>
            <a:endCxn id="23" idx="0"/>
          </p:cNvCxnSpPr>
          <p:nvPr/>
        </p:nvCxnSpPr>
        <p:spPr>
          <a:xfrm>
            <a:off x="1175073" y="2557112"/>
            <a:ext cx="1054414" cy="2060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" name="Přímá spojnice se šipkou 1024"/>
          <p:cNvCxnSpPr>
            <a:stCxn id="14" idx="2"/>
            <a:endCxn id="24" idx="0"/>
          </p:cNvCxnSpPr>
          <p:nvPr/>
        </p:nvCxnSpPr>
        <p:spPr>
          <a:xfrm>
            <a:off x="1175073" y="2557112"/>
            <a:ext cx="1371311" cy="1042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Přímá spojnice se šipkou 1030"/>
          <p:cNvCxnSpPr>
            <a:stCxn id="14" idx="2"/>
            <a:endCxn id="22" idx="0"/>
          </p:cNvCxnSpPr>
          <p:nvPr/>
        </p:nvCxnSpPr>
        <p:spPr>
          <a:xfrm>
            <a:off x="1175073" y="2557112"/>
            <a:ext cx="1147564" cy="253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Přímá spojnice se šipkou 1033"/>
          <p:cNvCxnSpPr>
            <a:stCxn id="9" idx="2"/>
            <a:endCxn id="11" idx="0"/>
          </p:cNvCxnSpPr>
          <p:nvPr/>
        </p:nvCxnSpPr>
        <p:spPr>
          <a:xfrm flipH="1">
            <a:off x="3518374" y="1209233"/>
            <a:ext cx="1545466" cy="359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Přímá spojnice se šipkou 1035"/>
          <p:cNvCxnSpPr>
            <a:stCxn id="9" idx="2"/>
            <a:endCxn id="12" idx="0"/>
          </p:cNvCxnSpPr>
          <p:nvPr/>
        </p:nvCxnSpPr>
        <p:spPr>
          <a:xfrm>
            <a:off x="5063840" y="1209233"/>
            <a:ext cx="1877853" cy="357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Přímá spojnice se šipkou 1037"/>
          <p:cNvCxnSpPr>
            <a:stCxn id="11" idx="2"/>
            <a:endCxn id="14" idx="0"/>
          </p:cNvCxnSpPr>
          <p:nvPr/>
        </p:nvCxnSpPr>
        <p:spPr>
          <a:xfrm flipH="1">
            <a:off x="1175073" y="1873778"/>
            <a:ext cx="2343301" cy="377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0" name="Přímá spojnice se šipkou 1039"/>
          <p:cNvCxnSpPr>
            <a:stCxn id="11" idx="2"/>
            <a:endCxn id="16" idx="0"/>
          </p:cNvCxnSpPr>
          <p:nvPr/>
        </p:nvCxnSpPr>
        <p:spPr>
          <a:xfrm>
            <a:off x="3518374" y="1873778"/>
            <a:ext cx="1728192" cy="377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0" name="Přímá spojnice se šipkou 1049"/>
          <p:cNvCxnSpPr>
            <a:stCxn id="16" idx="2"/>
            <a:endCxn id="26" idx="0"/>
          </p:cNvCxnSpPr>
          <p:nvPr/>
        </p:nvCxnSpPr>
        <p:spPr>
          <a:xfrm flipH="1">
            <a:off x="4820072" y="2557112"/>
            <a:ext cx="426494" cy="494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2" name="Přímá spojnice se šipkou 1051"/>
          <p:cNvCxnSpPr>
            <a:stCxn id="16" idx="2"/>
            <a:endCxn id="27" idx="0"/>
          </p:cNvCxnSpPr>
          <p:nvPr/>
        </p:nvCxnSpPr>
        <p:spPr>
          <a:xfrm>
            <a:off x="5246566" y="2557112"/>
            <a:ext cx="1104608" cy="1207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4" name="Přímá spojnice se šipkou 1053"/>
          <p:cNvCxnSpPr>
            <a:stCxn id="16" idx="2"/>
            <a:endCxn id="25" idx="0"/>
          </p:cNvCxnSpPr>
          <p:nvPr/>
        </p:nvCxnSpPr>
        <p:spPr>
          <a:xfrm>
            <a:off x="5246566" y="2557112"/>
            <a:ext cx="1984231" cy="372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6" name="Přímá spojnice se šipkou 1055"/>
          <p:cNvCxnSpPr>
            <a:stCxn id="12" idx="3"/>
            <a:endCxn id="18" idx="1"/>
          </p:cNvCxnSpPr>
          <p:nvPr/>
        </p:nvCxnSpPr>
        <p:spPr>
          <a:xfrm flipV="1">
            <a:off x="7439177" y="1568426"/>
            <a:ext cx="671243" cy="150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8" name="Přímá spojnice se šipkou 1057"/>
          <p:cNvCxnSpPr>
            <a:stCxn id="12" idx="3"/>
            <a:endCxn id="19" idx="0"/>
          </p:cNvCxnSpPr>
          <p:nvPr/>
        </p:nvCxnSpPr>
        <p:spPr>
          <a:xfrm>
            <a:off x="7439177" y="1719019"/>
            <a:ext cx="690079" cy="532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59" name="Picture 6" descr="C:\Documents and Settings\krivankova.UNBCHEM\Local Settings\Temporary Internet Files\Content.IE5\HXNJMBL0\MC900436865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77" y="3368457"/>
            <a:ext cx="1024564" cy="10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10" descr="bez_cerny0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31" y="4274757"/>
            <a:ext cx="913017" cy="6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12" descr="Smolnička obecná (Lychnis viscaria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57846"/>
            <a:ext cx="798044" cy="11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13" descr="C:\Documents and Settings\krivankova.UNBCHEM\Local Settings\Temporary Internet Files\Content.IE5\CC1YRX92\MC900436870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77" y="789487"/>
            <a:ext cx="758972" cy="75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17" descr="Bolševník velkolepý (Heracleum mantegazzianum)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16" y="2071312"/>
            <a:ext cx="863753" cy="7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Soubor:Fruit Stall in Barcelona Mar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0" y="2139702"/>
            <a:ext cx="3528392" cy="23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pisek se šipkou dolů 2"/>
          <p:cNvSpPr/>
          <p:nvPr/>
        </p:nvSpPr>
        <p:spPr>
          <a:xfrm>
            <a:off x="114400" y="1203598"/>
            <a:ext cx="3888432" cy="893812"/>
          </a:xfrm>
          <a:prstGeom prst="downArrowCallout">
            <a:avLst>
              <a:gd name="adj1" fmla="val 1434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obrázku jsou plody rostlin. Pojmenuj alespoň pět z nich.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08104" y="694234"/>
            <a:ext cx="259228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Přiřaď pojmy k jednotlivým částem květu.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 descr="http://www.giobioobrazky.ic.cz/botanika/kvet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75" b="85079" l="2148" r="390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74" r="57440" b="8147"/>
          <a:stretch/>
        </p:blipFill>
        <p:spPr bwMode="auto">
          <a:xfrm>
            <a:off x="5735876" y="1674673"/>
            <a:ext cx="2451735" cy="25622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Vodorovný svitek 8"/>
          <p:cNvSpPr/>
          <p:nvPr/>
        </p:nvSpPr>
        <p:spPr>
          <a:xfrm>
            <a:off x="395536" y="4587974"/>
            <a:ext cx="3312368" cy="492801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Dýně, mango, jablko, broskev, ananas, kokos, kiwi, liči,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kaki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churma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,  bluma, citron, limetka, hruška …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168569" y="2072967"/>
            <a:ext cx="723275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semeník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806931" y="1421139"/>
            <a:ext cx="1111202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orunní lístky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46157" y="2335122"/>
            <a:ext cx="587020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blizna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691321" y="4307174"/>
            <a:ext cx="992579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větní lůžko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271068" y="3285912"/>
            <a:ext cx="612668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čnělka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362532" y="2676230"/>
            <a:ext cx="526106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nitka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059595" y="3536718"/>
            <a:ext cx="671979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tyčinka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343128" y="4451348"/>
            <a:ext cx="1018227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ališní lístky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175871" y="1650504"/>
            <a:ext cx="688009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prašník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055775" y="2945285"/>
            <a:ext cx="577402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pestík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793" y="4098399"/>
            <a:ext cx="611065" cy="2769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stonek</a:t>
            </a:r>
          </a:p>
        </p:txBody>
      </p:sp>
      <p:cxnSp>
        <p:nvCxnSpPr>
          <p:cNvPr id="7" name="Přímá spojnice se šipkou 6"/>
          <p:cNvCxnSpPr>
            <a:stCxn id="10" idx="2"/>
          </p:cNvCxnSpPr>
          <p:nvPr/>
        </p:nvCxnSpPr>
        <p:spPr>
          <a:xfrm flipH="1">
            <a:off x="7785817" y="1698138"/>
            <a:ext cx="576715" cy="111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20" idx="3"/>
          </p:cNvCxnSpPr>
          <p:nvPr/>
        </p:nvCxnSpPr>
        <p:spPr>
          <a:xfrm flipV="1">
            <a:off x="5995858" y="3758820"/>
            <a:ext cx="875601" cy="478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1" idx="3"/>
          </p:cNvCxnSpPr>
          <p:nvPr/>
        </p:nvCxnSpPr>
        <p:spPr>
          <a:xfrm flipV="1">
            <a:off x="5633177" y="1927503"/>
            <a:ext cx="1238282" cy="546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9" idx="3"/>
            <a:endCxn id="19" idx="3"/>
          </p:cNvCxnSpPr>
          <p:nvPr/>
        </p:nvCxnSpPr>
        <p:spPr>
          <a:xfrm>
            <a:off x="5633177" y="308378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13" idx="1"/>
          </p:cNvCxnSpPr>
          <p:nvPr/>
        </p:nvCxnSpPr>
        <p:spPr>
          <a:xfrm flipH="1" flipV="1">
            <a:off x="6871459" y="2335122"/>
            <a:ext cx="1399609" cy="1089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2" name="Přímá spojnice se šipkou 3071"/>
          <p:cNvCxnSpPr>
            <a:stCxn id="14" idx="1"/>
          </p:cNvCxnSpPr>
          <p:nvPr/>
        </p:nvCxnSpPr>
        <p:spPr>
          <a:xfrm flipH="1" flipV="1">
            <a:off x="7452320" y="2360310"/>
            <a:ext cx="910212" cy="454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5" name="Přímá spojnice se šipkou 3074"/>
          <p:cNvCxnSpPr>
            <a:stCxn id="18" idx="3"/>
          </p:cNvCxnSpPr>
          <p:nvPr/>
        </p:nvCxnSpPr>
        <p:spPr>
          <a:xfrm>
            <a:off x="5863880" y="1789004"/>
            <a:ext cx="479248" cy="350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7" name="Přímá spojnice se šipkou 3076"/>
          <p:cNvCxnSpPr/>
          <p:nvPr/>
        </p:nvCxnSpPr>
        <p:spPr>
          <a:xfrm flipH="1" flipV="1">
            <a:off x="6505834" y="3346523"/>
            <a:ext cx="346408" cy="1135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80" name="Přímá spojnice se šipkou 3079"/>
          <p:cNvCxnSpPr>
            <a:stCxn id="12" idx="0"/>
          </p:cNvCxnSpPr>
          <p:nvPr/>
        </p:nvCxnSpPr>
        <p:spPr>
          <a:xfrm flipH="1" flipV="1">
            <a:off x="6961743" y="3346523"/>
            <a:ext cx="1225868" cy="960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82" name="Přímá spojnice se šipkou 3081"/>
          <p:cNvCxnSpPr>
            <a:stCxn id="5" idx="1"/>
          </p:cNvCxnSpPr>
          <p:nvPr/>
        </p:nvCxnSpPr>
        <p:spPr>
          <a:xfrm flipH="1">
            <a:off x="6871461" y="2211467"/>
            <a:ext cx="1297108" cy="803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89" name="Levá složená závorka 3088"/>
          <p:cNvSpPr/>
          <p:nvPr/>
        </p:nvSpPr>
        <p:spPr>
          <a:xfrm>
            <a:off x="6581818" y="1866300"/>
            <a:ext cx="258995" cy="1419612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91" name="Přímá spojnice se šipkou 3090"/>
          <p:cNvCxnSpPr>
            <a:endCxn id="3089" idx="1"/>
          </p:cNvCxnSpPr>
          <p:nvPr/>
        </p:nvCxnSpPr>
        <p:spPr>
          <a:xfrm flipV="1">
            <a:off x="5633176" y="2576106"/>
            <a:ext cx="948642" cy="507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94" name="Přímá spojnice se šipkou 3093"/>
          <p:cNvCxnSpPr>
            <a:stCxn id="15" idx="3"/>
          </p:cNvCxnSpPr>
          <p:nvPr/>
        </p:nvCxnSpPr>
        <p:spPr>
          <a:xfrm flipV="1">
            <a:off x="5731574" y="2473621"/>
            <a:ext cx="611554" cy="1201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Documents and Settings\krivankova.UNBCHEM\Local Settings\Temporary Internet Files\Content.IE5\KTMJIXSP\MP90040153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69" y="4236899"/>
            <a:ext cx="1074502" cy="7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Y7SRUDI5\MP90040729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5" b="943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87" y="668071"/>
            <a:ext cx="1463125" cy="10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32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14.6 Něco navíc pro šikovné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Vývojový diagram: postup 5"/>
          <p:cNvSpPr/>
          <p:nvPr/>
        </p:nvSpPr>
        <p:spPr>
          <a:xfrm>
            <a:off x="6732807" y="767002"/>
            <a:ext cx="1308416" cy="4666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Typy plodů</a:t>
            </a:r>
            <a:endParaRPr lang="cs-CZ" sz="1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ývojový diagram: postup 7"/>
          <p:cNvSpPr/>
          <p:nvPr/>
        </p:nvSpPr>
        <p:spPr>
          <a:xfrm>
            <a:off x="288538" y="4203470"/>
            <a:ext cx="2304255" cy="57606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Okvětí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erozlišené květní obaly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Vývojový diagram: postup 8"/>
          <p:cNvSpPr/>
          <p:nvPr/>
        </p:nvSpPr>
        <p:spPr>
          <a:xfrm>
            <a:off x="254655" y="1143846"/>
            <a:ext cx="1725057" cy="70782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Opylení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přenesení pylového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zrna na bliznu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Vývojový diagram: postup 9"/>
          <p:cNvSpPr/>
          <p:nvPr/>
        </p:nvSpPr>
        <p:spPr>
          <a:xfrm>
            <a:off x="257656" y="2067694"/>
            <a:ext cx="1722056" cy="81516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Rostliny</a:t>
            </a:r>
          </a:p>
          <a:p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větrosnubné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hmyzosnubné</a:t>
            </a:r>
          </a:p>
        </p:txBody>
      </p:sp>
      <p:sp>
        <p:nvSpPr>
          <p:cNvPr id="20" name="Vývojový diagram: postup 19"/>
          <p:cNvSpPr/>
          <p:nvPr/>
        </p:nvSpPr>
        <p:spPr>
          <a:xfrm>
            <a:off x="257656" y="3147814"/>
            <a:ext cx="1722056" cy="81516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Rostliny</a:t>
            </a:r>
          </a:p>
          <a:p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samosprašné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cizosprašné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7164288" y="448708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upload.wikimedia.org/wikipedia/commons/thumb/3/39/Plumpollen0060.jpg/220px-Plumpollen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03798"/>
            <a:ext cx="853160" cy="6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Vývojový diagram: postup 31"/>
          <p:cNvSpPr/>
          <p:nvPr/>
        </p:nvSpPr>
        <p:spPr>
          <a:xfrm>
            <a:off x="2592793" y="1144692"/>
            <a:ext cx="2160240" cy="70782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Oplození</a:t>
            </a:r>
          </a:p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splynutí samčí a samičí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pohlavní  buňky</a:t>
            </a:r>
          </a:p>
        </p:txBody>
      </p:sp>
      <p:graphicFrame>
        <p:nvGraphicFramePr>
          <p:cNvPr id="2048" name="Diagram 2047"/>
          <p:cNvGraphicFramePr/>
          <p:nvPr>
            <p:extLst>
              <p:ext uri="{D42A27DB-BD31-4B8C-83A1-F6EECF244321}">
                <p14:modId xmlns:p14="http://schemas.microsoft.com/office/powerpoint/2010/main" val="227626441"/>
              </p:ext>
            </p:extLst>
          </p:nvPr>
        </p:nvGraphicFramePr>
        <p:xfrm>
          <a:off x="1691680" y="1907449"/>
          <a:ext cx="405611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Vývojový diagram: postup 34"/>
          <p:cNvSpPr/>
          <p:nvPr/>
        </p:nvSpPr>
        <p:spPr>
          <a:xfrm>
            <a:off x="5387471" y="1547164"/>
            <a:ext cx="1349131" cy="44852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užnaté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plodí měkké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Vývojový diagram: postup 35"/>
          <p:cNvSpPr/>
          <p:nvPr/>
        </p:nvSpPr>
        <p:spPr>
          <a:xfrm>
            <a:off x="7524328" y="1546318"/>
            <a:ext cx="1349131" cy="44936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uché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oplodí usychá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Vývojový diagram: postup 36"/>
          <p:cNvSpPr/>
          <p:nvPr/>
        </p:nvSpPr>
        <p:spPr>
          <a:xfrm>
            <a:off x="5423554" y="2241934"/>
            <a:ext cx="1092661" cy="90588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peckovice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malvice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bobule</a:t>
            </a:r>
          </a:p>
        </p:txBody>
      </p:sp>
      <p:pic>
        <p:nvPicPr>
          <p:cNvPr id="2051" name="Picture 3" descr="C:\Documents and Settings\krivankova.UNBCHEM\Local Settings\Temporary Internet Files\Content.IE5\CC1YRX92\MC900246167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67279" r="4377"/>
          <a:stretch/>
        </p:blipFill>
        <p:spPr bwMode="auto">
          <a:xfrm>
            <a:off x="8453158" y="4491502"/>
            <a:ext cx="583338" cy="4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rivankova.UNBCHEM\Local Settings\Temporary Internet Files\Content.IE5\J6EZ5ATM\MC900246105[1].wm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5"/>
          <a:stretch/>
        </p:blipFill>
        <p:spPr bwMode="auto">
          <a:xfrm>
            <a:off x="6102024" y="4090327"/>
            <a:ext cx="589606" cy="6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rivankova.UNBCHEM\Local Settings\Temporary Internet Files\Content.IE5\CC1YRX92\MC90043690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59" y="4468776"/>
            <a:ext cx="604081" cy="60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Vývojový diagram: postup 40"/>
          <p:cNvSpPr/>
          <p:nvPr/>
        </p:nvSpPr>
        <p:spPr>
          <a:xfrm>
            <a:off x="6608215" y="2241933"/>
            <a:ext cx="2428281" cy="1203685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pukavé</a:t>
            </a:r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poltivé    nepukavé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usk           tvrdka      nažka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šešule       	             oříšek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obolka                      obilka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měchýřek</a:t>
            </a:r>
          </a:p>
        </p:txBody>
      </p:sp>
      <p:cxnSp>
        <p:nvCxnSpPr>
          <p:cNvPr id="2054" name="Přímá spojnice se šipkou 2053"/>
          <p:cNvCxnSpPr>
            <a:stCxn id="6" idx="2"/>
            <a:endCxn id="35" idx="0"/>
          </p:cNvCxnSpPr>
          <p:nvPr/>
        </p:nvCxnSpPr>
        <p:spPr>
          <a:xfrm flipH="1">
            <a:off x="6062037" y="1233690"/>
            <a:ext cx="1324978" cy="313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6" name="Přímá spojnice se šipkou 2055"/>
          <p:cNvCxnSpPr>
            <a:stCxn id="6" idx="2"/>
            <a:endCxn id="36" idx="0"/>
          </p:cNvCxnSpPr>
          <p:nvPr/>
        </p:nvCxnSpPr>
        <p:spPr>
          <a:xfrm>
            <a:off x="7387015" y="1233690"/>
            <a:ext cx="811879" cy="312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8" name="Přímá spojnice se šipkou 2057"/>
          <p:cNvCxnSpPr>
            <a:stCxn id="35" idx="2"/>
            <a:endCxn id="37" idx="0"/>
          </p:cNvCxnSpPr>
          <p:nvPr/>
        </p:nvCxnSpPr>
        <p:spPr>
          <a:xfrm flipH="1">
            <a:off x="5969885" y="1995686"/>
            <a:ext cx="92152" cy="24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0" name="Přímá spojnice se šipkou 2059"/>
          <p:cNvCxnSpPr>
            <a:stCxn id="36" idx="2"/>
            <a:endCxn id="41" idx="0"/>
          </p:cNvCxnSpPr>
          <p:nvPr/>
        </p:nvCxnSpPr>
        <p:spPr>
          <a:xfrm flipH="1">
            <a:off x="7822356" y="1995686"/>
            <a:ext cx="376538" cy="246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61" name="Picture 6" descr="C:\Documents and Settings\krivankova.UNBCHEM\Local Settings\Temporary Internet Files\Content.IE5\J6EZ5ATM\MP900401203[2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42" y="3629336"/>
            <a:ext cx="585491" cy="7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8" descr="http://flora.nhm-wien.ac.at/Bilder-A-F/Capsella-bursa-pastori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33" y="4309455"/>
            <a:ext cx="804041" cy="58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0" descr="http://leccos.com/pics/pic/mak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10" y="3629336"/>
            <a:ext cx="541073" cy="8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2" descr="http://upload.wikimedia.org/wikipedia/commons/thumb/2/2e/Magnolia_hypoleuca_5.JPG/220px-Magnolia_hypoleuca_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92" y="3300908"/>
            <a:ext cx="809986" cy="6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3" descr="C:\Documents and Settings\krivankova.UNBCHEM\Local Settings\Temporary Internet Files\Content.IE5\IQN2YZC3\MP900423700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11" y="3604653"/>
            <a:ext cx="573185" cy="7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www.skinbook.cz/files/goods_user/beny97/tulipan-1/zluty/tulipan_1_thum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4" y="1707654"/>
            <a:ext cx="14763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krivankova.UNBCHEM\Local Settings\Temporary Internet Files\Content.IE5\CC1YRX92\MP9004072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6" b="99146" l="6797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4" y="1923678"/>
            <a:ext cx="3901440" cy="28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Vodorovný svitek 11"/>
          <p:cNvSpPr/>
          <p:nvPr/>
        </p:nvSpPr>
        <p:spPr>
          <a:xfrm>
            <a:off x="244174" y="1055706"/>
            <a:ext cx="2232248" cy="63655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flower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63427" y="1893315"/>
            <a:ext cx="5100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petal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589051" y="4247679"/>
            <a:ext cx="774571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peduncle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3568" y="3775354"/>
            <a:ext cx="56137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ovary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002752" y="3050363"/>
            <a:ext cx="851965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receptacle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681720" y="635943"/>
            <a:ext cx="5100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pistil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196548" y="1235486"/>
            <a:ext cx="620683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stigma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073388" y="1235486"/>
            <a:ext cx="484428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style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24128" y="1893017"/>
            <a:ext cx="65434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stamen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662159" y="1769789"/>
            <a:ext cx="620683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anther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662159" y="2202954"/>
            <a:ext cx="732893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filament</a:t>
            </a:r>
          </a:p>
        </p:txBody>
      </p:sp>
      <p:cxnSp>
        <p:nvCxnSpPr>
          <p:cNvPr id="5" name="Přímá spojnice 4"/>
          <p:cNvCxnSpPr>
            <a:stCxn id="16" idx="2"/>
            <a:endCxn id="18" idx="0"/>
          </p:cNvCxnSpPr>
          <p:nvPr/>
        </p:nvCxnSpPr>
        <p:spPr>
          <a:xfrm flipH="1">
            <a:off x="3506890" y="912942"/>
            <a:ext cx="429868" cy="3225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>
            <a:stCxn id="16" idx="2"/>
            <a:endCxn id="19" idx="0"/>
          </p:cNvCxnSpPr>
          <p:nvPr/>
        </p:nvCxnSpPr>
        <p:spPr>
          <a:xfrm>
            <a:off x="3936758" y="912942"/>
            <a:ext cx="378844" cy="3225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>
            <a:stCxn id="20" idx="1"/>
            <a:endCxn id="21" idx="3"/>
          </p:cNvCxnSpPr>
          <p:nvPr/>
        </p:nvCxnSpPr>
        <p:spPr>
          <a:xfrm flipH="1" flipV="1">
            <a:off x="5282842" y="1908289"/>
            <a:ext cx="441286" cy="123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>
            <a:stCxn id="20" idx="1"/>
            <a:endCxn id="22" idx="3"/>
          </p:cNvCxnSpPr>
          <p:nvPr/>
        </p:nvCxnSpPr>
        <p:spPr>
          <a:xfrm flipH="1">
            <a:off x="5395052" y="2031517"/>
            <a:ext cx="329076" cy="309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3" idx="2"/>
          </p:cNvCxnSpPr>
          <p:nvPr/>
        </p:nvCxnSpPr>
        <p:spPr>
          <a:xfrm>
            <a:off x="918465" y="2170314"/>
            <a:ext cx="77047" cy="3404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15" idx="1"/>
          </p:cNvCxnSpPr>
          <p:nvPr/>
        </p:nvCxnSpPr>
        <p:spPr>
          <a:xfrm flipH="1">
            <a:off x="1589052" y="3188863"/>
            <a:ext cx="1413700" cy="2469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14" idx="3"/>
          </p:cNvCxnSpPr>
          <p:nvPr/>
        </p:nvCxnSpPr>
        <p:spPr>
          <a:xfrm flipV="1">
            <a:off x="1244940" y="3579863"/>
            <a:ext cx="230716" cy="333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30"/>
          <p:cNvCxnSpPr>
            <a:stCxn id="13" idx="1"/>
          </p:cNvCxnSpPr>
          <p:nvPr/>
        </p:nvCxnSpPr>
        <p:spPr>
          <a:xfrm flipH="1">
            <a:off x="1307457" y="4386179"/>
            <a:ext cx="281594" cy="15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3" name="Přímá spojnice 3072"/>
          <p:cNvCxnSpPr>
            <a:stCxn id="21" idx="1"/>
          </p:cNvCxnSpPr>
          <p:nvPr/>
        </p:nvCxnSpPr>
        <p:spPr>
          <a:xfrm flipH="1">
            <a:off x="3963207" y="1908289"/>
            <a:ext cx="698952" cy="77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9" name="Přímá spojnice 3078"/>
          <p:cNvCxnSpPr>
            <a:stCxn id="22" idx="1"/>
          </p:cNvCxnSpPr>
          <p:nvPr/>
        </p:nvCxnSpPr>
        <p:spPr>
          <a:xfrm flipH="1" flipV="1">
            <a:off x="3963207" y="2202955"/>
            <a:ext cx="698952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3" name="Přímá spojnice 3082"/>
          <p:cNvCxnSpPr>
            <a:stCxn id="18" idx="2"/>
          </p:cNvCxnSpPr>
          <p:nvPr/>
        </p:nvCxnSpPr>
        <p:spPr>
          <a:xfrm>
            <a:off x="3506890" y="1512485"/>
            <a:ext cx="174830" cy="472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5" name="Přímá spojnice 3084"/>
          <p:cNvCxnSpPr/>
          <p:nvPr/>
        </p:nvCxnSpPr>
        <p:spPr>
          <a:xfrm flipH="1">
            <a:off x="3791901" y="1543263"/>
            <a:ext cx="281487" cy="657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Vodorovný svitek 45"/>
          <p:cNvSpPr/>
          <p:nvPr/>
        </p:nvSpPr>
        <p:spPr>
          <a:xfrm>
            <a:off x="6588224" y="640239"/>
            <a:ext cx="2232248" cy="63655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Fruits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8170158" y="1373526"/>
            <a:ext cx="889987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Stone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859014" y="1389375"/>
            <a:ext cx="891591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Pome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8126117" y="2811263"/>
            <a:ext cx="909223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Berry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1" descr="http://media4.picsearch.com/is?M5-XpzPVZaDg4PXkYZjzxbTIlZtrvDDBQrjZ0qbepK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29" y="167799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2" descr="C:\Documents and Settings\krivankova.UNBCHEM\Local Settings\Temporary Internet Files\Content.IE5\CC1YRX92\MP90043094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13" y="1544578"/>
            <a:ext cx="1118245" cy="126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3" descr="C:\Documents and Settings\krivankova.UNBCHEM\Local Settings\Temporary Internet Files\Content.IE5\IQN2YZC3\MC90024609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613" y="3219323"/>
            <a:ext cx="856493" cy="7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ovéPole 53"/>
          <p:cNvSpPr txBox="1"/>
          <p:nvPr/>
        </p:nvSpPr>
        <p:spPr>
          <a:xfrm>
            <a:off x="6095850" y="2811262"/>
            <a:ext cx="117532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Collective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0" name="Picture 14" descr="C:\Documents and Settings\krivankova.UNBCHEM\Local Settings\Temporary Internet Files\Content.IE5\IQN2YZC3\MC900436899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45" y="3233157"/>
            <a:ext cx="776817" cy="7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ovéPole 55"/>
          <p:cNvSpPr txBox="1"/>
          <p:nvPr/>
        </p:nvSpPr>
        <p:spPr>
          <a:xfrm>
            <a:off x="5028605" y="3312390"/>
            <a:ext cx="838691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Dry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fruits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1" name="Picture 15" descr="C:\Documents and Settings\krivankova.UNBCHEM\Local Settings\Temporary Internet Files\Content.IE5\4L8V0563\MP900313734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96" y="4111703"/>
            <a:ext cx="1254606" cy="8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18" descr="C:\Documents and Settings\krivankova.UNBCHEM\Local Settings\Temporary Internet Files\Content.IE5\J6EZ5ATM\MP900401203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29" y="3932829"/>
            <a:ext cx="867952" cy="10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591039"/>
              </p:ext>
            </p:extLst>
          </p:nvPr>
        </p:nvGraphicFramePr>
        <p:xfrm>
          <a:off x="179510" y="1131590"/>
          <a:ext cx="7185180" cy="3657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Která květenství patří mezi hroznovitá?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okolík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vrcholík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lata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vijan</a:t>
                      </a:r>
                    </a:p>
                    <a:p>
                      <a:pPr marL="0" indent="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Co můžeme zařadit mezi plody dužnaté?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obilka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peckovice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měchýřek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tobolka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je okvětí?</a:t>
                      </a:r>
                    </a:p>
                    <a:p>
                      <a:pPr marL="0" indent="0" algn="l">
                        <a:buNone/>
                      </a:pP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korunní lístky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kališní lístky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typ květenství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srostlé korunní a kališní lístky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 Z jakých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částí je tvořen pestík?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blizna, čnělka, nitka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prašník, nitka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blizna, čnělka, semeník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prašník, semeník, nitka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479841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19622"/>
            <a:ext cx="8568952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ceske-melouny.cz/obrazky/samci_a_samici_kvety.jpg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http://www.giobioobrazky.ic.cz/botanika/kvet.JPG</a:t>
            </a: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http://www.garten.cz/images_data/3652-tulipa-tulipan-4.jpg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http://upload.wikimedia.org/wikipedia/commons/thumb/a/af/Fruit_Stall_in_Barcelona_Market.jpg/800px-Fruit_Stall_in_Barcelona_Market.jpg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http://upload.wikimedia.org/wikipedia/commons/thumb/3/3b/Corylus_avellana_Hazelnoot_male_flowers.jpg/220px-Corylus_avellana_Hazelnoot_male_flowers.jpg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upload.wikimedia.org/wikipedia/commons/thumb/3/39/Plumpollen0060.jpg/220px-Plumpollen0060.jpg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http://t0.gstatic.com/images?q=tbn:ANd9GcQX8l9i3dnqXKNaixJl0aFunDsHWkwlE0SmRkv8DizmKOrR-RgVwQ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leccos.com/pics/pic/mak.jpg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73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738</Words>
  <Application>Microsoft Office PowerPoint</Application>
  <PresentationFormat>Předvádění na obrazovce (16:9)</PresentationFormat>
  <Paragraphs>201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14.1 Květ, plod, semena</vt:lpstr>
      <vt:lpstr>14.2 Co už víš? </vt:lpstr>
      <vt:lpstr>14.3 Jaké si řekneme nové termíny a názvy?</vt:lpstr>
      <vt:lpstr>14.4 Co si řekneme nového?</vt:lpstr>
      <vt:lpstr>14.5 Procvičení a příklady</vt:lpstr>
      <vt:lpstr>14.6 Něco navíc pro šikovné </vt:lpstr>
      <vt:lpstr>14.7 CLIL</vt:lpstr>
      <vt:lpstr>14.8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208</cp:revision>
  <dcterms:created xsi:type="dcterms:W3CDTF">2010-10-18T18:21:56Z</dcterms:created>
  <dcterms:modified xsi:type="dcterms:W3CDTF">2012-01-30T20:00:25Z</dcterms:modified>
</cp:coreProperties>
</file>