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0" y="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30.1.2012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30.1.2012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30.1.2012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gif"/><Relationship Id="rId7" Type="http://schemas.openxmlformats.org/officeDocument/2006/relationships/image" Target="../media/image11.png"/><Relationship Id="rId12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9.png"/><Relationship Id="rId18" Type="http://schemas.microsoft.com/office/2007/relationships/hdphoto" Target="../media/hdphoto12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microsoft.com/office/2007/relationships/hdphoto" Target="../media/hdphoto9.wdp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microsoft.com/office/2007/relationships/hdphoto" Target="../media/hdphoto11.wdp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7.png"/><Relationship Id="rId14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jpeg"/><Relationship Id="rId3" Type="http://schemas.openxmlformats.org/officeDocument/2006/relationships/image" Target="../media/image32.png"/><Relationship Id="rId7" Type="http://schemas.microsoft.com/office/2007/relationships/hdphoto" Target="../media/hdphoto15.wdp"/><Relationship Id="rId12" Type="http://schemas.openxmlformats.org/officeDocument/2006/relationships/image" Target="../media/image3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microsoft.com/office/2007/relationships/hdphoto" Target="../media/hdphoto17.wdp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microsoft.com/office/2007/relationships/hdphoto" Target="../media/hdphoto14.wdp"/><Relationship Id="rId9" Type="http://schemas.microsoft.com/office/2007/relationships/hdphoto" Target="../media/hdphoto1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biomach.wz.cz/img_bot_koren-rez.jpg" TargetMode="External"/><Relationship Id="rId3" Type="http://schemas.openxmlformats.org/officeDocument/2006/relationships/hyperlink" Target="http://upload.wikimedia.org/wikipedia/commons/thumb/3/31/Primula_veris_0x.JPG/450px-Primula_veris_0x.JPG" TargetMode="External"/><Relationship Id="rId7" Type="http://schemas.openxmlformats.org/officeDocument/2006/relationships/hyperlink" Target="http://dendro.mojzisek.cz/fotookje5/ginkgo_b.jpg" TargetMode="External"/><Relationship Id="rId12" Type="http://schemas.openxmlformats.org/officeDocument/2006/relationships/hyperlink" Target="http://www.stromy.cz/_images/akat1.gif" TargetMode="External"/><Relationship Id="rId2" Type="http://schemas.openxmlformats.org/officeDocument/2006/relationships/hyperlink" Target="http://casti-rostlin.atlasweb.cz/pampelisk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tografroku.ifotovideo.cz/photos/p/pokorna-tereza/2010-90-leknin.jpg" TargetMode="External"/><Relationship Id="rId11" Type="http://schemas.openxmlformats.org/officeDocument/2006/relationships/hyperlink" Target="http://rostliny.prirodou.cz/obrazky/scan/lamium-purpureum-164.jpg" TargetMode="External"/><Relationship Id="rId5" Type="http://schemas.openxmlformats.org/officeDocument/2006/relationships/hyperlink" Target="http://media1.picsearch.com/is?lqCfz3bHiYqwKKRedg57ifVIXEOel8GUlG4oycMtENo" TargetMode="External"/><Relationship Id="rId10" Type="http://schemas.openxmlformats.org/officeDocument/2006/relationships/hyperlink" Target="http://www.virginiagarden.com/holly/shrub.jpg" TargetMode="External"/><Relationship Id="rId4" Type="http://schemas.openxmlformats.org/officeDocument/2006/relationships/hyperlink" Target="http://upload.wikimedia.org/wikipedia/commons/thumb/e/ee/Sipkovy_ker.jpg/220px-Sipkovy_ker.jpg" TargetMode="External"/><Relationship Id="rId9" Type="http://schemas.openxmlformats.org/officeDocument/2006/relationships/hyperlink" Target="http://botanika.wendys.cz/foto/O771_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1044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13.1 Kořen, stonek, list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95536" y="1088157"/>
            <a:ext cx="8568951" cy="321178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6" name="Picture 12" descr="Soubor:Primula veris 0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32921"/>
            <a:ext cx="1170130" cy="1560173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bled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37" y="1232921"/>
            <a:ext cx="2046040" cy="1534530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911559" y="3572459"/>
            <a:ext cx="3919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Rostliny mohou vypadat různě – malé, velké.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Mohou to být stromy, byliny nebo keře.</a:t>
            </a:r>
          </a:p>
        </p:txBody>
      </p:sp>
      <p:pic>
        <p:nvPicPr>
          <p:cNvPr id="1046" name="Picture 22" descr="http://fotografroku.ifotovideo.cz/photos/p/pokorna-tereza/2010-90-lekn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297" y="3120218"/>
            <a:ext cx="1330120" cy="90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 descr="http://dendro.mojzisek.cz/fotookje5/ginkgo_b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05424"/>
            <a:ext cx="2254188" cy="220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nejzahradnictvi.cz/data/clanky/max/predstavujeme-okrasne-ker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353" y="1207278"/>
            <a:ext cx="1793104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0" y="4515966"/>
            <a:ext cx="9144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Petra Křivánková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obrázek 5" descr="Image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103" y="4508184"/>
            <a:ext cx="3061970" cy="627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993068"/>
              </p:ext>
            </p:extLst>
          </p:nvPr>
        </p:nvGraphicFramePr>
        <p:xfrm>
          <a:off x="457200" y="1200150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Petra Křivánková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7.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Lodyha, stéblo, stvol, kořenová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soustava, čepel, řapík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stavbu těla krytosemenných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rostlin – kořen, stonek, list, květ, typy stonků a listů.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52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15448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13.2 Co už víš o stavbě rostlinného těla?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88177" y="1131590"/>
            <a:ext cx="344757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Základní části rostlin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Kořen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drží rostlinu v zemi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Stonek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nese listy a květ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Listy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umožňují fotosyntézu</a:t>
            </a:r>
          </a:p>
        </p:txBody>
      </p:sp>
      <p:pic>
        <p:nvPicPr>
          <p:cNvPr id="6" name="Picture 9" descr="http://www.moravskekvety.cz/obraz/gif%20x500/30-Smetank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669" y="814568"/>
            <a:ext cx="2652886" cy="442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 doleva 6"/>
          <p:cNvSpPr/>
          <p:nvPr/>
        </p:nvSpPr>
        <p:spPr>
          <a:xfrm>
            <a:off x="7596336" y="1635646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stonek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5165558" y="113159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květ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4890139" y="2690445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list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231750" y="2792840"/>
            <a:ext cx="3560431" cy="197149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10" descr="http://www.zdravcentra.sk/zc/imgsk/Pacient-temata/zeleni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350" l="2273" r="97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067" y="3038588"/>
            <a:ext cx="1456297" cy="117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Documents and Settings\krivankova.UNBCHEM\Local Settings\Temporary Internet Files\Content.IE5\0HOFINEP\MM900288857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30889"/>
            <a:ext cx="10953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navolnenoze.cz/obrazky/prezentace/1894/15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556" l="9862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" y="3402605"/>
            <a:ext cx="1568826" cy="139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static.akcniceny.cz/foto/vyrobky/328000/32796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84" b="93605" l="4286" r="95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79" y="3175077"/>
            <a:ext cx="1664018" cy="81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petr.vaclavek.com/fotky/blog/orisky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66" b="89844" l="363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30889"/>
            <a:ext cx="1512168" cy="93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1652788" y="2869311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Plody</a:t>
            </a:r>
          </a:p>
        </p:txBody>
      </p:sp>
      <p:sp>
        <p:nvSpPr>
          <p:cNvPr id="19" name="Šipka doleva 18"/>
          <p:cNvSpPr/>
          <p:nvPr/>
        </p:nvSpPr>
        <p:spPr>
          <a:xfrm>
            <a:off x="7379147" y="4217117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kořen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3001" y="492443"/>
            <a:ext cx="6876256" cy="594066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13.3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871287" y="3039272"/>
            <a:ext cx="1856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Kořenová soustava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13793" y="4530774"/>
            <a:ext cx="158569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Hlavní kořen </a:t>
            </a:r>
          </a:p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 kořeny postranními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2562903" y="4516738"/>
            <a:ext cx="130195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Svazčité kořeny </a:t>
            </a:r>
          </a:p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náhradní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300863" y="997546"/>
            <a:ext cx="1269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Typy stonků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966432" y="3054580"/>
            <a:ext cx="1218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Stavba listu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538834" y="3737143"/>
            <a:ext cx="870708" cy="47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sz="1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listová</a:t>
            </a:r>
            <a:r>
              <a:rPr lang="en-GB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žilnatina</a:t>
            </a:r>
            <a:endParaRPr lang="en-GB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8005911" y="3419775"/>
            <a:ext cx="731837" cy="33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čepel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67" b="96000" l="1205" r="92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49" y="3022420"/>
            <a:ext cx="1443525" cy="173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94709" l="28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211" y="3181359"/>
            <a:ext cx="2027692" cy="134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1" b="95307" l="9132" r="894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70" y="1419622"/>
            <a:ext cx="1060481" cy="134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974" b="936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857" y="1419622"/>
            <a:ext cx="997278" cy="134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260">
                        <a14:backgroundMark x1="5479" y1="54000" x2="5479" y2="54000"/>
                        <a14:backgroundMark x1="62100" y1="2400" x2="62100" y2="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548" y="1510482"/>
            <a:ext cx="1112627" cy="127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7015" l="2817" r="96831">
                        <a14:backgroundMark x1="75704" y1="26368" x2="75704" y2="26368"/>
                        <a14:backgroundMark x1="73944" y1="23881" x2="73944" y2="23881"/>
                        <a14:backgroundMark x1="72183" y1="31343" x2="72183" y2="31343"/>
                        <a14:backgroundMark x1="75000" y1="31343" x2="75000" y2="31343"/>
                        <a14:backgroundMark x1="70423" y1="27363" x2="70423" y2="27363"/>
                        <a14:backgroundMark x1="79225" y1="25373" x2="79225" y2="25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576" y="1587673"/>
            <a:ext cx="1657779" cy="117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9831" r="95932">
                        <a14:foregroundMark x1="60678" y1="96131" x2="60678" y2="96131"/>
                        <a14:foregroundMark x1="67119" y1="96131" x2="67119" y2="96131"/>
                        <a14:foregroundMark x1="72542" y1="95238" x2="72542" y2="95238"/>
                        <a14:foregroundMark x1="76949" y1="95238" x2="76949" y2="95238"/>
                        <a14:foregroundMark x1="81017" y1="94048" x2="81017" y2="94048"/>
                        <a14:foregroundMark x1="85085" y1="95238" x2="85085" y2="95238"/>
                        <a14:foregroundMark x1="89153" y1="95833" x2="89153" y2="95833"/>
                        <a14:foregroundMark x1="20339" y1="94643" x2="20339" y2="94643"/>
                        <a14:foregroundMark x1="17627" y1="94643" x2="17627" y2="94643"/>
                        <a14:foregroundMark x1="15254" y1="95238" x2="15254" y2="95238"/>
                        <a14:foregroundMark x1="11186" y1="93750" x2="11186" y2="93750"/>
                        <a14:backgroundMark x1="35932" y1="15179" x2="35932" y2="15179"/>
                        <a14:backgroundMark x1="37288" y1="12202" x2="37288" y2="12202"/>
                        <a14:backgroundMark x1="33220" y1="15179" x2="33220" y2="15179"/>
                        <a14:backgroundMark x1="84407" y1="10119" x2="84407" y2="10119"/>
                        <a14:backgroundMark x1="81017" y1="9524" x2="81017" y2="9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426" y="1062458"/>
            <a:ext cx="1649669" cy="187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179512" y="3054580"/>
            <a:ext cx="4104456" cy="20162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179512" y="1030806"/>
            <a:ext cx="8424936" cy="18972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7128506" y="2431690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kmen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6549355" y="1449571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koruna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5853855" y="1726173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koruna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5280898" y="1336099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KEŘ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6660232" y="1104131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STROM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2362127" y="2361150"/>
            <a:ext cx="705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kolénko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747347" y="2344412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uzlina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195649" y="2154691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článek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449083" y="1197600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LODYHA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1875674" y="1252535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STÉBLO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3346364" y="1391035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STVOL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4644008" y="3054580"/>
            <a:ext cx="4104456" cy="20162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3" name="Picture 9" descr="E:\DUM\Přírodopis\Scan - učebnice\listy2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653" b="96488" l="1659" r="96564">
                        <a14:foregroundMark x1="80924" y1="5785" x2="80924" y2="5785"/>
                        <a14:foregroundMark x1="72749" y1="79132" x2="72749" y2="79132"/>
                        <a14:foregroundMark x1="73460" y1="76653" x2="73460" y2="76653"/>
                        <a14:foregroundMark x1="28673" y1="5165" x2="28673" y2="5165"/>
                        <a14:foregroundMark x1="6398" y1="23140" x2="6398" y2="5165"/>
                        <a14:foregroundMark x1="17062" y1="26033" x2="17062" y2="26033"/>
                        <a14:foregroundMark x1="5687" y1="52273" x2="5687" y2="35537"/>
                        <a14:foregroundMark x1="8412" y1="82645" x2="7820" y2="92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361" y="3415368"/>
            <a:ext cx="2784734" cy="159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6422314" y="3262491"/>
            <a:ext cx="731837" cy="33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sz="1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čepel</a:t>
            </a:r>
            <a:endParaRPr lang="en-GB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Přímá spojnice se šipkou 18"/>
          <p:cNvCxnSpPr/>
          <p:nvPr/>
        </p:nvCxnSpPr>
        <p:spPr>
          <a:xfrm>
            <a:off x="7112728" y="3856066"/>
            <a:ext cx="678722" cy="2015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7211716" y="3892013"/>
            <a:ext cx="312612" cy="263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 flipV="1">
            <a:off x="6300192" y="3753992"/>
            <a:ext cx="216024" cy="102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/>
          <p:nvPr/>
        </p:nvCxnSpPr>
        <p:spPr>
          <a:xfrm flipH="1" flipV="1">
            <a:off x="6084168" y="3805029"/>
            <a:ext cx="465187" cy="86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7725438" y="4530774"/>
            <a:ext cx="731837" cy="33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řapík</a:t>
            </a:r>
            <a:endParaRPr lang="en-GB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5928395" y="4349629"/>
            <a:ext cx="1045793" cy="33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ochva listu</a:t>
            </a:r>
            <a:endParaRPr lang="en-GB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5034676" y="4682070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PŘISEDLÝ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6837252" y="4682070"/>
            <a:ext cx="929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ŘAPÍKATÝ</a:t>
            </a:r>
          </a:p>
        </p:txBody>
      </p:sp>
      <p:sp>
        <p:nvSpPr>
          <p:cNvPr id="11" name="Šikmý pruh 10"/>
          <p:cNvSpPr/>
          <p:nvPr/>
        </p:nvSpPr>
        <p:spPr>
          <a:xfrm>
            <a:off x="7791450" y="4443958"/>
            <a:ext cx="45719" cy="421033"/>
          </a:xfrm>
          <a:prstGeom prst="diagStrip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179512" y="1131590"/>
            <a:ext cx="2664296" cy="378565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Kořen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 tvořen z pletiv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2 typy:</a:t>
            </a:r>
          </a:p>
          <a:p>
            <a:pPr marL="285750" indent="-285750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-    hlavní s postranními kořínky</a:t>
            </a:r>
          </a:p>
          <a:p>
            <a:pPr marL="285750" indent="-285750">
              <a:buFontTx/>
              <a:buChar char="-"/>
            </a:pP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vazčité kořeny náhradní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Další tvary a funkce kořene:</a:t>
            </a:r>
          </a:p>
          <a:p>
            <a:pPr marL="285750" indent="-285750">
              <a:buFontTx/>
              <a:buChar char="-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zdužnatělé –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zásobní funkce – mrkev, petržel, hlízy</a:t>
            </a:r>
          </a:p>
          <a:p>
            <a:pPr marL="285750" indent="-285750">
              <a:buFontTx/>
              <a:buChar char="-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vzdušné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- liány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arazitické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– jmelí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Kořen roste díky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dělivému pletivu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ve špičce kořenu – chráněn kořenovou čepičkou.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175307" y="1131590"/>
            <a:ext cx="2880320" cy="378565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Stonek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 článků a uzlin (místo, kde vyrůstá list)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2 typy:</a:t>
            </a:r>
          </a:p>
          <a:p>
            <a:pPr marL="285750" indent="-285750">
              <a:buFontTx/>
              <a:buChar char="-"/>
            </a:pP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yliny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– dužnatý stonek</a:t>
            </a:r>
          </a:p>
          <a:p>
            <a:pPr marL="285750" indent="-285750">
              <a:buFontTx/>
              <a:buChar char="-"/>
            </a:pP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řeviny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– dřevnatý stonek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Další tvary a funkce stonku:</a:t>
            </a:r>
          </a:p>
          <a:p>
            <a:pPr marL="285750" indent="-285750">
              <a:buFontTx/>
              <a:buChar char="-"/>
            </a:pP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rny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– ochranná funkce – akáty, plané švestky</a:t>
            </a:r>
          </a:p>
          <a:p>
            <a:pPr marL="285750" indent="-285750">
              <a:buFontTx/>
              <a:buChar char="-"/>
            </a:pP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ddenky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– podzemní stonek, přečkávají zimu</a:t>
            </a:r>
          </a:p>
          <a:p>
            <a:pPr marL="285750" indent="-285750">
              <a:buFontTx/>
              <a:buChar char="-"/>
            </a:pP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lízy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– zásobní funkce – kedluben, brambory</a:t>
            </a:r>
          </a:p>
          <a:p>
            <a:pPr marL="285750" indent="-285750">
              <a:buFontTx/>
              <a:buChar char="-"/>
            </a:pP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lahouny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– plazivé stonky - jahodník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00192" y="1118295"/>
            <a:ext cx="2664296" cy="3785652"/>
          </a:xfrm>
          <a:prstGeom prst="rect">
            <a:avLst/>
          </a:prstGeom>
          <a:gradFill>
            <a:gsLst>
              <a:gs pos="25410">
                <a:srgbClr val="E1FDBB"/>
              </a:gs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List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ajišťuje fotosyntézu a regulaci vody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sou tvořeny systémem pletiv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   2 části –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čepel a řapík </a:t>
            </a:r>
          </a:p>
          <a:p>
            <a:pPr marL="285750" indent="-285750">
              <a:buFontTx/>
              <a:buChar char="-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přisedlé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(bez řapíku) nebo  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řapíkaté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(s řapíkem)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Další funkce listů:</a:t>
            </a:r>
          </a:p>
          <a:p>
            <a:pPr marL="285750" indent="-285750">
              <a:buFontTx/>
              <a:buChar char="-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zásobní –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zdužnatělé listy - cibule</a:t>
            </a:r>
          </a:p>
          <a:p>
            <a:pPr marL="285750" indent="-285750">
              <a:buFontTx/>
              <a:buChar char="-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ochranná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– trny – akát, šupiny – kryjí pupeny, úponky – hrách setý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krivankova.UNBCHEM\Local Settings\Temporary Internet Files\Content.IE5\4L8V0563\MP90043082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3757">
            <a:off x="6894106" y="-2687"/>
            <a:ext cx="1275606" cy="127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botanika.wendys.cz/slovnik/pict/o230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099" y="1483131"/>
            <a:ext cx="1056246" cy="1408328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otanika.wendys.cz/foto/O771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6960"/>
            <a:ext cx="1008112" cy="134415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nd01.jxs.cz/310/211/5521ad8401_44480611_o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6" y="3221081"/>
            <a:ext cx="960106" cy="1440159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virginiagarden.com/holly/shru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431" y="1089762"/>
            <a:ext cx="1728192" cy="1069691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skandinavskydum.cz/files/obrazky/stro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83572"/>
            <a:ext cx="1358261" cy="1362804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3995936" y="588272"/>
            <a:ext cx="417646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Ke každému obrázku přiřaď správný termín.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031395" y="2398657"/>
            <a:ext cx="69923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stéblo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639658" y="2520140"/>
            <a:ext cx="59663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stvol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346009" y="1903522"/>
            <a:ext cx="777777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lodyha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767273" y="2937122"/>
            <a:ext cx="481222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keř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384868" y="2552905"/>
            <a:ext cx="69551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strom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3403305" y="3344094"/>
            <a:ext cx="131157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třídavé listy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790958" y="2737211"/>
            <a:ext cx="1300356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střícné listy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031947" y="1187683"/>
            <a:ext cx="1460656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přeslenité listy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5254971" y="3139624"/>
            <a:ext cx="1208985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přisedlý list</a:t>
            </a:r>
          </a:p>
        </p:txBody>
      </p:sp>
      <p:pic>
        <p:nvPicPr>
          <p:cNvPr id="1026" name="Picture 2" descr="http://botanika.wendys.cz/slovnik/pict/o120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082" y="3967291"/>
            <a:ext cx="1307387" cy="980541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otanika.wendys.cz/slovnik/pict/o395_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070" y="1246616"/>
            <a:ext cx="1217116" cy="912837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otanika.wendys.cz/slovnik/pict/o387_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908" y="3893129"/>
            <a:ext cx="1428307" cy="1071231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otanika.wendys.cz/slovnik/pict/o382_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83465"/>
            <a:ext cx="1600939" cy="1200705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Zakřivená spojnice 3"/>
          <p:cNvCxnSpPr>
            <a:stCxn id="17" idx="3"/>
          </p:cNvCxnSpPr>
          <p:nvPr/>
        </p:nvCxnSpPr>
        <p:spPr>
          <a:xfrm flipV="1">
            <a:off x="2248495" y="2029035"/>
            <a:ext cx="1747441" cy="1077364"/>
          </a:xfrm>
          <a:prstGeom prst="curvedConnector3">
            <a:avLst>
              <a:gd name="adj1" fmla="val 64717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Zakřivená spojnice 23"/>
          <p:cNvCxnSpPr>
            <a:stCxn id="18" idx="3"/>
          </p:cNvCxnSpPr>
          <p:nvPr/>
        </p:nvCxnSpPr>
        <p:spPr>
          <a:xfrm>
            <a:off x="6080379" y="2722182"/>
            <a:ext cx="579853" cy="944098"/>
          </a:xfrm>
          <a:prstGeom prst="curvedConnector2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Zakřivená spojnice 1023"/>
          <p:cNvCxnSpPr/>
          <p:nvPr/>
        </p:nvCxnSpPr>
        <p:spPr>
          <a:xfrm flipV="1">
            <a:off x="1259632" y="2187295"/>
            <a:ext cx="5086377" cy="1496277"/>
          </a:xfrm>
          <a:prstGeom prst="curvedConnector3">
            <a:avLst>
              <a:gd name="adj1" fmla="val 46067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Zakřivená spojnice 1041"/>
          <p:cNvCxnSpPr>
            <a:stCxn id="13" idx="1"/>
          </p:cNvCxnSpPr>
          <p:nvPr/>
        </p:nvCxnSpPr>
        <p:spPr>
          <a:xfrm rot="10800000">
            <a:off x="1259633" y="2159456"/>
            <a:ext cx="771763" cy="408479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Zakřivená spojnice 1048"/>
          <p:cNvCxnSpPr>
            <a:stCxn id="14" idx="3"/>
          </p:cNvCxnSpPr>
          <p:nvPr/>
        </p:nvCxnSpPr>
        <p:spPr>
          <a:xfrm flipV="1">
            <a:off x="7236296" y="2632926"/>
            <a:ext cx="426803" cy="56491"/>
          </a:xfrm>
          <a:prstGeom prst="curvedConnector3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Přímá spojnice se šipkou 1050"/>
          <p:cNvCxnSpPr/>
          <p:nvPr/>
        </p:nvCxnSpPr>
        <p:spPr>
          <a:xfrm>
            <a:off x="4714883" y="3540592"/>
            <a:ext cx="2521413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Zakřivená spojnice 1052"/>
          <p:cNvCxnSpPr>
            <a:stCxn id="20" idx="1"/>
            <a:endCxn id="1030" idx="0"/>
          </p:cNvCxnSpPr>
          <p:nvPr/>
        </p:nvCxnSpPr>
        <p:spPr>
          <a:xfrm rot="10800000" flipV="1">
            <a:off x="2408062" y="2906487"/>
            <a:ext cx="1382896" cy="986641"/>
          </a:xfrm>
          <a:prstGeom prst="curvedConnector2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Zakřivená spojnice 1054"/>
          <p:cNvCxnSpPr/>
          <p:nvPr/>
        </p:nvCxnSpPr>
        <p:spPr>
          <a:xfrm rot="10800000">
            <a:off x="3310187" y="2159453"/>
            <a:ext cx="1944785" cy="1033600"/>
          </a:xfrm>
          <a:prstGeom prst="curvedConnector3">
            <a:avLst>
              <a:gd name="adj1" fmla="val 2002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5" name="Zakřivená spojnice 3084"/>
          <p:cNvCxnSpPr/>
          <p:nvPr/>
        </p:nvCxnSpPr>
        <p:spPr>
          <a:xfrm rot="5400000">
            <a:off x="4352176" y="2106101"/>
            <a:ext cx="2414923" cy="1255194"/>
          </a:xfrm>
          <a:prstGeom prst="curvedConnector3">
            <a:avLst>
              <a:gd name="adj1" fmla="val 35801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4502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28" descr="podélněkořen1"/>
          <p:cNvPicPr>
            <a:picLocks noChangeAspect="1" noChangeArrowheads="1"/>
          </p:cNvPicPr>
          <p:nvPr/>
        </p:nvPicPr>
        <p:blipFill>
          <a:blip r:embed="rId3" cstate="print">
            <a:lum contrast="1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94" b="100000" l="3093" r="100000">
                        <a14:backgroundMark x1="81959" y1="6818" x2="96907" y2="4167"/>
                        <a14:backgroundMark x1="96392" y1="6061" x2="96392" y2="6061"/>
                        <a14:backgroundMark x1="93299" y1="5682" x2="93299" y2="5682"/>
                        <a14:backgroundMark x1="84021" y1="6439" x2="84021" y2="6439"/>
                        <a14:backgroundMark x1="90206" y1="21402" x2="90206" y2="21402"/>
                        <a14:backgroundMark x1="70103" y1="89205" x2="70103" y2="892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95686"/>
            <a:ext cx="1267756" cy="24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55576" y="1151614"/>
            <a:ext cx="744114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Kořen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5662" y="1652042"/>
            <a:ext cx="84189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Pokožka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634416" y="2888902"/>
            <a:ext cx="146706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Kořenové vlásky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86251" y="4642395"/>
            <a:ext cx="156645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Kořenová čepička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74" y="1062236"/>
            <a:ext cx="11430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5324374" y="676154"/>
            <a:ext cx="2403222" cy="33855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Pokožka listu s průduchy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065252" y="1151614"/>
            <a:ext cx="235025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2 rohlíčkovité svěrací buňky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124746" y="1632667"/>
            <a:ext cx="242726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růduchová skulina otevřená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713644" y="2364739"/>
            <a:ext cx="1054263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Typy listů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4603570" y="4413796"/>
            <a:ext cx="10550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leněná čepel</a:t>
            </a:r>
          </a:p>
        </p:txBody>
      </p:sp>
      <p:pic>
        <p:nvPicPr>
          <p:cNvPr id="1028" name="Picture 4" descr="http://letni-detsky-tabor.kvalitne.cz/logo%20Javor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95" b="100000" l="3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4276">
            <a:off x="3621431" y="3700642"/>
            <a:ext cx="1079219" cy="111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1.gstatic.com/images?q=tbn:ANd9GcQ7vdPnU_BuxqEfuetc_Nc059sWE-iaJf7Z_PFxvHRLR2QczTHTL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" b="96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1773">
            <a:off x="4511165" y="2893703"/>
            <a:ext cx="1045816" cy="104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3635896" y="2974344"/>
            <a:ext cx="120898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nečleněná čepel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3830762" y="2533833"/>
            <a:ext cx="154561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Jednoduchá čepel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7287345" y="2531720"/>
            <a:ext cx="120738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ložená čepel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1640866" y="2486339"/>
            <a:ext cx="144462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Základní pletivo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1307784" y="1786556"/>
            <a:ext cx="126945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Vodivé pletivo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1339093" y="3996179"/>
            <a:ext cx="202491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Dělivé pletivo kořenové 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čepičky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105662" y="973278"/>
            <a:ext cx="3170194" cy="41702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aoblený obdélník 18"/>
          <p:cNvSpPr/>
          <p:nvPr/>
        </p:nvSpPr>
        <p:spPr>
          <a:xfrm>
            <a:off x="4189514" y="618328"/>
            <a:ext cx="4550790" cy="14760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Zaoblený obdélník 19"/>
          <p:cNvSpPr/>
          <p:nvPr/>
        </p:nvSpPr>
        <p:spPr>
          <a:xfrm>
            <a:off x="3563888" y="2283719"/>
            <a:ext cx="5289972" cy="26664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2" name="Picture 8" descr="http://www.hainaultforest.co.uk/Leaf%20Horse%20chestnu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405" l="3214" r="95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942">
            <a:off x="7702873" y="2845009"/>
            <a:ext cx="1241220" cy="11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ovéPole 30"/>
          <p:cNvSpPr txBox="1"/>
          <p:nvPr/>
        </p:nvSpPr>
        <p:spPr>
          <a:xfrm>
            <a:off x="6724996" y="2888902"/>
            <a:ext cx="152958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lanitě složená čepel</a:t>
            </a:r>
          </a:p>
        </p:txBody>
      </p:sp>
      <p:pic>
        <p:nvPicPr>
          <p:cNvPr id="1034" name="Picture 10" descr="http://www.stromy.cz/_images/akat1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775" y="3472959"/>
            <a:ext cx="1338107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ovéPole 33"/>
          <p:cNvSpPr txBox="1"/>
          <p:nvPr/>
        </p:nvSpPr>
        <p:spPr>
          <a:xfrm>
            <a:off x="5832310" y="3251343"/>
            <a:ext cx="138691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sudozpeřená čepel</a:t>
            </a:r>
          </a:p>
        </p:txBody>
      </p:sp>
      <p:pic>
        <p:nvPicPr>
          <p:cNvPr id="32" name="Obrázek 31" descr="http://botanika.wendys.cz/slovnik/pict/o524_2b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35237" y="4028340"/>
            <a:ext cx="707166" cy="98211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ovéPole 32"/>
          <p:cNvSpPr txBox="1"/>
          <p:nvPr/>
        </p:nvSpPr>
        <p:spPr>
          <a:xfrm>
            <a:off x="5940240" y="4098339"/>
            <a:ext cx="139814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lichozpeřená čepel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323528" y="1940444"/>
            <a:ext cx="203082" cy="271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13" idx="1"/>
          </p:cNvCxnSpPr>
          <p:nvPr/>
        </p:nvCxnSpPr>
        <p:spPr>
          <a:xfrm flipH="1">
            <a:off x="5508104" y="1305503"/>
            <a:ext cx="557148" cy="508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stCxn id="13" idx="1"/>
          </p:cNvCxnSpPr>
          <p:nvPr/>
        </p:nvCxnSpPr>
        <p:spPr>
          <a:xfrm flipH="1">
            <a:off x="5508104" y="1305503"/>
            <a:ext cx="557148" cy="2234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stCxn id="14" idx="1"/>
          </p:cNvCxnSpPr>
          <p:nvPr/>
        </p:nvCxnSpPr>
        <p:spPr>
          <a:xfrm flipH="1" flipV="1">
            <a:off x="5324374" y="1528961"/>
            <a:ext cx="800372" cy="257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H="1">
            <a:off x="969478" y="1993355"/>
            <a:ext cx="400523" cy="1356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stCxn id="24" idx="1"/>
          </p:cNvCxnSpPr>
          <p:nvPr/>
        </p:nvCxnSpPr>
        <p:spPr>
          <a:xfrm flipH="1" flipV="1">
            <a:off x="1169739" y="2640227"/>
            <a:ext cx="47112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 flipH="1">
            <a:off x="1499690" y="3097455"/>
            <a:ext cx="202089" cy="15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/>
          <p:nvPr/>
        </p:nvCxnSpPr>
        <p:spPr>
          <a:xfrm flipH="1" flipV="1">
            <a:off x="979315" y="4138203"/>
            <a:ext cx="425987" cy="94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Přímá spojnice se šipkou 50"/>
          <p:cNvCxnSpPr>
            <a:stCxn id="10" idx="0"/>
          </p:cNvCxnSpPr>
          <p:nvPr/>
        </p:nvCxnSpPr>
        <p:spPr>
          <a:xfrm flipH="1" flipV="1">
            <a:off x="925642" y="4236839"/>
            <a:ext cx="43836" cy="4055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9" descr="http://www.moravskekvety.cz/obraz/gif%20x500/30-Smetank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29" y="842341"/>
            <a:ext cx="2652886" cy="442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337325" y="1155352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flower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29394" y="2643758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leaf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Šipka doprava 12"/>
          <p:cNvSpPr/>
          <p:nvPr/>
        </p:nvSpPr>
        <p:spPr>
          <a:xfrm>
            <a:off x="833698" y="43372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root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Šipka doleva 13"/>
          <p:cNvSpPr/>
          <p:nvPr/>
        </p:nvSpPr>
        <p:spPr>
          <a:xfrm>
            <a:off x="2627784" y="160975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stem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998642" y="600859"/>
            <a:ext cx="1627369" cy="369332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Plant anatomy</a:t>
            </a:r>
          </a:p>
        </p:txBody>
      </p:sp>
      <p:pic>
        <p:nvPicPr>
          <p:cNvPr id="1029" name="Picture 5" descr="list_small.jpg (180×178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889" y="1639984"/>
            <a:ext cx="17145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ovéPole 31"/>
          <p:cNvSpPr txBox="1"/>
          <p:nvPr/>
        </p:nvSpPr>
        <p:spPr>
          <a:xfrm>
            <a:off x="6291154" y="657675"/>
            <a:ext cx="1646605" cy="369332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Photosynthesis</a:t>
            </a:r>
          </a:p>
        </p:txBody>
      </p:sp>
      <p:sp>
        <p:nvSpPr>
          <p:cNvPr id="35" name="Zahnutá šipka doleva 34"/>
          <p:cNvSpPr/>
          <p:nvPr/>
        </p:nvSpPr>
        <p:spPr>
          <a:xfrm>
            <a:off x="3728301" y="950727"/>
            <a:ext cx="247238" cy="555327"/>
          </a:xfrm>
          <a:prstGeom prst="curvedLeftArrow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38" name="Zakřivená spojnice 37"/>
          <p:cNvCxnSpPr/>
          <p:nvPr/>
        </p:nvCxnSpPr>
        <p:spPr>
          <a:xfrm>
            <a:off x="5460649" y="1609750"/>
            <a:ext cx="1125807" cy="1034008"/>
          </a:xfrm>
          <a:prstGeom prst="curvedConnector3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Zakřivená spojnice 41"/>
          <p:cNvCxnSpPr/>
          <p:nvPr/>
        </p:nvCxnSpPr>
        <p:spPr>
          <a:xfrm>
            <a:off x="5090185" y="1609550"/>
            <a:ext cx="1344854" cy="1226936"/>
          </a:xfrm>
          <a:prstGeom prst="curvedConnector3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Zakřivená spojnice 42"/>
          <p:cNvCxnSpPr/>
          <p:nvPr/>
        </p:nvCxnSpPr>
        <p:spPr>
          <a:xfrm>
            <a:off x="5868144" y="1609550"/>
            <a:ext cx="894565" cy="837753"/>
          </a:xfrm>
          <a:prstGeom prst="curvedConnector3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/>
          <p:cNvSpPr txBox="1"/>
          <p:nvPr/>
        </p:nvSpPr>
        <p:spPr>
          <a:xfrm>
            <a:off x="4813934" y="1175777"/>
            <a:ext cx="1293431" cy="33855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Solar energy</a:t>
            </a:r>
          </a:p>
        </p:txBody>
      </p:sp>
      <p:sp>
        <p:nvSpPr>
          <p:cNvPr id="45" name="Šipka doprava 44"/>
          <p:cNvSpPr/>
          <p:nvPr/>
        </p:nvSpPr>
        <p:spPr>
          <a:xfrm>
            <a:off x="5090185" y="2643758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leaf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Zakřivená spojnice 39"/>
          <p:cNvCxnSpPr/>
          <p:nvPr/>
        </p:nvCxnSpPr>
        <p:spPr>
          <a:xfrm rot="16200000" flipH="1">
            <a:off x="7269240" y="2750739"/>
            <a:ext cx="1006050" cy="792088"/>
          </a:xfrm>
          <a:prstGeom prst="curved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/>
          <p:cNvSpPr txBox="1"/>
          <p:nvPr/>
        </p:nvSpPr>
        <p:spPr>
          <a:xfrm>
            <a:off x="7376220" y="3649808"/>
            <a:ext cx="1736373" cy="33855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Release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oxygen</a:t>
            </a:r>
          </a:p>
        </p:txBody>
      </p:sp>
      <p:cxnSp>
        <p:nvCxnSpPr>
          <p:cNvPr id="49" name="Zakřivená spojnice 48"/>
          <p:cNvCxnSpPr/>
          <p:nvPr/>
        </p:nvCxnSpPr>
        <p:spPr>
          <a:xfrm rot="5400000" flipH="1" flipV="1">
            <a:off x="5970918" y="3127575"/>
            <a:ext cx="901354" cy="295302"/>
          </a:xfrm>
          <a:prstGeom prst="curvedConnector3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>
            <a:off x="3889149" y="3726493"/>
            <a:ext cx="2545890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Carbon dioxide absorption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4072395" y="4652555"/>
            <a:ext cx="1952779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Absorption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water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Zakřivená spojnice 50"/>
          <p:cNvCxnSpPr>
            <a:stCxn id="54" idx="3"/>
          </p:cNvCxnSpPr>
          <p:nvPr/>
        </p:nvCxnSpPr>
        <p:spPr>
          <a:xfrm flipV="1">
            <a:off x="6025174" y="2886074"/>
            <a:ext cx="737535" cy="1935758"/>
          </a:xfrm>
          <a:prstGeom prst="curvedConnector2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ovéPole 59"/>
          <p:cNvSpPr txBox="1"/>
          <p:nvPr/>
        </p:nvSpPr>
        <p:spPr>
          <a:xfrm>
            <a:off x="6969335" y="4240962"/>
            <a:ext cx="824265" cy="33855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glucose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Zakřivená spojnice 57"/>
          <p:cNvCxnSpPr/>
          <p:nvPr/>
        </p:nvCxnSpPr>
        <p:spPr>
          <a:xfrm rot="16200000" flipH="1">
            <a:off x="6376774" y="3381440"/>
            <a:ext cx="1597204" cy="121840"/>
          </a:xfrm>
          <a:prstGeom prst="curvedConnector3">
            <a:avLst>
              <a:gd name="adj1" fmla="val 41054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166820"/>
              </p:ext>
            </p:extLst>
          </p:nvPr>
        </p:nvGraphicFramePr>
        <p:xfrm>
          <a:off x="179510" y="1131590"/>
          <a:ext cx="7185180" cy="357444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Jakou základní funkci má kořen?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umožňuje fotosyntézu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pomocí průduchů reguluje příjem vody</a:t>
                      </a:r>
                    </a:p>
                    <a:p>
                      <a:pPr marL="342900" indent="-342900" algn="l"/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drží rostlinu v zemi</a:t>
                      </a:r>
                    </a:p>
                    <a:p>
                      <a:pPr marL="342900" indent="-342900" algn="l"/>
                      <a:r>
                        <a:rPr lang="cs-CZ" sz="1600" b="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nese 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květ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Z jakých částí je tvořen list?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 řapík, stvol, pletiva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úponky, šupiny, čepel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 řapík, čepel, žilnatina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čepička, pokožka, pletiva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Jakou funkci  mají průduchy?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umožňují fotosyntézu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regulují příjem a výdej vody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chrání rostlinu před škůdci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mají zásobní funkci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 jsou oddenky?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podzemní stonky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plazivé stonky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parazitické kořeny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vzdušné kořeny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527192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3528" y="1347614"/>
            <a:ext cx="8496944" cy="2952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4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casti-rostlin.atlasweb.cz/pampeliska.jpg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3"/>
              </a:rPr>
              <a:t>http://upload.wikimedia.org/wikipedia/commons/thumb/3/31/Primula_veris_0x.JPG/450px-Primula_veris_0x.JPG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upload.wikimedia.org/wikipedia/commons/thumb/e/ee/Sipkovy_ker.jpg/220px-Sipkovy_ker.jpg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media1.picsearch.com/is?lqCfz3bHiYqwKKRedg57ifVIXEOel8GUlG4oycMtENo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fotografroku.ifotovideo.cz/photos/p/pokorna-tereza/2010-90-leknin.jpg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dendro.mojzisek.cz/fotookje5/ginkgo_b.jpg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8"/>
              </a:rPr>
              <a:t>http://biomach.wz.cz/img_bot_koren-rez.jpg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botanika.wendys.cz/foto/O771_4.jpg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www.virginiagarden.com/holly/shrub.jpg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11"/>
              </a:rPr>
              <a:t>rostliny.prirodou.cz/obrazky/scan/lamium-purpureum-164.jpg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12"/>
              </a:rPr>
              <a:t>http://www.stromy.cz/_images/akat1.gif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346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2287</TotalTime>
  <Words>903</Words>
  <Application>Microsoft Office PowerPoint</Application>
  <PresentationFormat>Předvádění na obrazovce (16:9)</PresentationFormat>
  <Paragraphs>198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13.1 Kořen, stonek, list </vt:lpstr>
      <vt:lpstr>13.2 Co už víš o stavbě rostlinného těla? </vt:lpstr>
      <vt:lpstr>13.3 Jaké si řekneme nové termíny a názvy?</vt:lpstr>
      <vt:lpstr>13.4 Co si řekneme nového?</vt:lpstr>
      <vt:lpstr>13.5 Procvičení a příklady</vt:lpstr>
      <vt:lpstr>13.6 Něco navíc pro šikovné</vt:lpstr>
      <vt:lpstr>13.7 CLIL</vt:lpstr>
      <vt:lpstr>13.8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238</cp:revision>
  <dcterms:created xsi:type="dcterms:W3CDTF">2010-10-18T18:21:56Z</dcterms:created>
  <dcterms:modified xsi:type="dcterms:W3CDTF">2012-01-30T19:51:09Z</dcterms:modified>
</cp:coreProperties>
</file>