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82" r:id="rId3"/>
    <p:sldId id="278" r:id="rId4"/>
    <p:sldId id="281" r:id="rId5"/>
    <p:sldId id="270" r:id="rId6"/>
    <p:sldId id="274" r:id="rId7"/>
    <p:sldId id="283" r:id="rId8"/>
    <p:sldId id="268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8FC016"/>
    <a:srgbClr val="FFCCFF"/>
    <a:srgbClr val="FFCC99"/>
    <a:srgbClr val="FF9966"/>
    <a:srgbClr val="F59383"/>
    <a:srgbClr val="00B050"/>
    <a:srgbClr val="CCFFCC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50" autoAdjust="0"/>
  </p:normalViewPr>
  <p:slideViewPr>
    <p:cSldViewPr>
      <p:cViewPr>
        <p:scale>
          <a:sx n="90" d="100"/>
          <a:sy n="90" d="100"/>
        </p:scale>
        <p:origin x="-810" y="-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23.6.2013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23.6.2013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23.6.2013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23.6.2013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23.6.2013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23.6.2013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23.6.2013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23.6.2013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g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pzine.cz/wp-content/uploads/2012/05/ruka-chnapajici-po-penezich.jpg" TargetMode="External"/><Relationship Id="rId2" Type="http://schemas.openxmlformats.org/officeDocument/2006/relationships/hyperlink" Target="http://g.denik.cz/45/e9/pejchal_hamlet_vcd_pce_denik-380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zmenyklimatu.estranky.cz/img/picture/1378/uklid.gif" TargetMode="External"/><Relationship Id="rId5" Type="http://schemas.openxmlformats.org/officeDocument/2006/relationships/hyperlink" Target="http://www.visualphotos.com/photo/2x3264313/kids_coming_home_from_school_42-17840064.jpg" TargetMode="External"/><Relationship Id="rId4" Type="http://schemas.openxmlformats.org/officeDocument/2006/relationships/hyperlink" Target="http://i.idnes.cz/09/073/cl6/JB2c935e_kalendar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575420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.1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Unregelmäßige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Verben +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Hilfsverben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15966"/>
            <a:ext cx="3029719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27784" y="1491630"/>
            <a:ext cx="1584000" cy="1188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ovéPole 29"/>
          <p:cNvSpPr txBox="1"/>
          <p:nvPr/>
        </p:nvSpPr>
        <p:spPr>
          <a:xfrm>
            <a:off x="2843808" y="2499742"/>
            <a:ext cx="78418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SEIN</a:t>
            </a:r>
          </a:p>
        </p:txBody>
      </p:sp>
      <p:pic>
        <p:nvPicPr>
          <p:cNvPr id="1026" name="Picture 2" descr="C:\Users\horova\AppData\Local\Microsoft\Windows\Temporary Internet Files\Content.IE5\GKQQFWVH\MP900410128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03598"/>
            <a:ext cx="1908000" cy="1356463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orova\AppData\Local\Microsoft\Windows\Temporary Internet Files\Content.IE5\A3VQ1A32\MP900409335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129" y="2859782"/>
            <a:ext cx="2104343" cy="1404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horova\AppData\Local\Microsoft\Windows\Temporary Internet Files\Content.IE5\BQSYMGH1\MP900430610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9582"/>
            <a:ext cx="2005826" cy="1332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horova\AppData\Local\Microsoft\Windows\Temporary Internet Files\Content.IE5\G242K3DL\MP900410052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79942"/>
            <a:ext cx="1620000" cy="1620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horova\AppData\Local\Microsoft\Windows\Temporary Internet Files\Content.IE5\A3VQ1A32\MP900399954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771550"/>
            <a:ext cx="2124000" cy="141544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ovéPole 18"/>
          <p:cNvSpPr txBox="1"/>
          <p:nvPr/>
        </p:nvSpPr>
        <p:spPr>
          <a:xfrm>
            <a:off x="107504" y="3971840"/>
            <a:ext cx="998991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ESSEN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7452320" y="1995686"/>
            <a:ext cx="158408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SCHLAFEN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4499992" y="2427734"/>
            <a:ext cx="102784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LESEN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1979712" y="987574"/>
            <a:ext cx="125085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FAHREN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7766470" y="2643758"/>
            <a:ext cx="1342034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WERDEN</a:t>
            </a:r>
          </a:p>
        </p:txBody>
      </p:sp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3728" y="3075806"/>
            <a:ext cx="2104343" cy="1182895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ovéPole 26"/>
          <p:cNvSpPr txBox="1"/>
          <p:nvPr/>
        </p:nvSpPr>
        <p:spPr>
          <a:xfrm>
            <a:off x="2195736" y="4043848"/>
            <a:ext cx="109837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HABEN</a:t>
            </a:r>
          </a:p>
        </p:txBody>
      </p:sp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99992" y="3261063"/>
            <a:ext cx="1842093" cy="1182895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5361733" y="2963728"/>
            <a:ext cx="1154483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HEIßEN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.10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Annotation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36620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7. -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Nepravidelné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sloveso, pomocné sloveso, časování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popisující problematiku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nepravidelných </a:t>
                      </a:r>
                    </a:p>
                    <a:p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a 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pomocných sloves.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3003798"/>
            <a:ext cx="1427807" cy="1980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766" y="483518"/>
            <a:ext cx="3537122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7.2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weißt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schon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251520" y="1131590"/>
            <a:ext cx="4392488" cy="172819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none" lIns="108000" rtlCol="0">
            <a:noAutofit/>
          </a:bodyPr>
          <a:lstStyle/>
          <a:p>
            <a:pPr>
              <a:spcAft>
                <a:spcPts val="600"/>
              </a:spcAft>
            </a:pPr>
            <a:r>
              <a:rPr lang="cs-CZ" sz="16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regelmäßige</a:t>
            </a:r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Verben</a:t>
            </a:r>
            <a:endParaRPr lang="cs-CZ" sz="16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=   pravidelná slovesa časujeme v přítomném 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čase podle ustáleného vzoru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loveso přijímá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ke kořeni výše uvedené koncovky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kořen vzniká odtržením koncovky –en / -n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POZOR!!! Pokud kořen končí na –d, -t, -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chn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vkládáme před koncovku -e-.</a:t>
            </a:r>
          </a:p>
          <a:p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243720"/>
              </p:ext>
            </p:extLst>
          </p:nvPr>
        </p:nvGraphicFramePr>
        <p:xfrm>
          <a:off x="4788024" y="1419622"/>
          <a:ext cx="4014886" cy="135964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KOMM</a:t>
                      </a:r>
                      <a:r>
                        <a:rPr lang="cs-CZ" sz="16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přijít, přicházet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komm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komm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komm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komm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komm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komm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238056"/>
              </p:ext>
            </p:extLst>
          </p:nvPr>
        </p:nvGraphicFramePr>
        <p:xfrm>
          <a:off x="4788024" y="3003798"/>
          <a:ext cx="4014886" cy="135964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</a:t>
                      </a:r>
                      <a:r>
                        <a:rPr lang="cs-CZ" sz="16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cs-CZ" sz="16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pracovat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arbeit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arbeit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arbeit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arbeit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arbeit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arbeit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3728" y="3075806"/>
            <a:ext cx="1494600" cy="1944216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ovéPole 28"/>
          <p:cNvSpPr txBox="1"/>
          <p:nvPr/>
        </p:nvSpPr>
        <p:spPr>
          <a:xfrm>
            <a:off x="3779912" y="4659982"/>
            <a:ext cx="136815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ARBEITEN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95536" y="4587974"/>
            <a:ext cx="1287760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KOMMEN</a:t>
            </a:r>
          </a:p>
        </p:txBody>
      </p:sp>
      <p:sp>
        <p:nvSpPr>
          <p:cNvPr id="13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69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11965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.3 W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eues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erfahr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en wir?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251520" y="1203598"/>
            <a:ext cx="4392488" cy="172819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none" lIns="108000" rtlCol="0">
            <a:noAutofit/>
          </a:bodyPr>
          <a:lstStyle/>
          <a:p>
            <a:pPr>
              <a:spcAft>
                <a:spcPts val="600"/>
              </a:spcAft>
            </a:pPr>
            <a:r>
              <a:rPr lang="cs-CZ" sz="1600" b="1" u="sng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Unregelmäßige</a:t>
            </a:r>
            <a:r>
              <a:rPr lang="cs-CZ" sz="16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Verben </a:t>
            </a:r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16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Hilfsverben</a:t>
            </a:r>
            <a:endParaRPr lang="cs-CZ" sz="16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pomocná slovesa se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velmi často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podílí na tvoření </a:t>
            </a: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některých slovesných tvarů  </a:t>
            </a: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(např. budoucí a minulý čas)</a:t>
            </a:r>
          </a:p>
          <a:p>
            <a:pPr>
              <a:spcAft>
                <a:spcPts val="300"/>
              </a:spcAft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→ musíme je velmi dobře ovládat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atří mezi tzv. nepravidelná slovesa → mají </a:t>
            </a: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nepravidelné časování 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(třeba se je naučit zpaměti).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290820"/>
              </p:ext>
            </p:extLst>
          </p:nvPr>
        </p:nvGraphicFramePr>
        <p:xfrm>
          <a:off x="4788024" y="627534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SEIN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být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bin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sind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bist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seid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ist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sind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926723"/>
              </p:ext>
            </p:extLst>
          </p:nvPr>
        </p:nvGraphicFramePr>
        <p:xfrm>
          <a:off x="4788024" y="2139702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HABEN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mít, vlastnit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habe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haben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hast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habt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hat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haben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ulk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657869"/>
              </p:ext>
            </p:extLst>
          </p:nvPr>
        </p:nvGraphicFramePr>
        <p:xfrm>
          <a:off x="4805586" y="3660376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WERDEN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stát se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werde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werden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wirst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werdet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wird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werden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87624" y="3075806"/>
            <a:ext cx="2544000" cy="1908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ovéPole 28"/>
          <p:cNvSpPr txBox="1"/>
          <p:nvPr/>
        </p:nvSpPr>
        <p:spPr>
          <a:xfrm>
            <a:off x="1259632" y="3075806"/>
            <a:ext cx="1008112" cy="338554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SEIN</a:t>
            </a:r>
          </a:p>
        </p:txBody>
      </p:sp>
      <p:sp>
        <p:nvSpPr>
          <p:cNvPr id="11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6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251520" y="987574"/>
            <a:ext cx="4464496" cy="1080120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square" lIns="108000" bIns="72000" rtlCol="0">
            <a:noAutofit/>
          </a:bodyPr>
          <a:lstStyle/>
          <a:p>
            <a:pPr>
              <a:spcAft>
                <a:spcPts val="600"/>
              </a:spcAft>
            </a:pPr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Další často užívaná nepravidelná slovesa</a:t>
            </a:r>
            <a:endParaRPr lang="cs-CZ" sz="16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  nepravidelná slovesa tvoří přítomný čas stejně jako 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prav. slovesa pomocí koncovek → 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 některých dochází </a:t>
            </a: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ke změně kmenové souhlásky ve 2. a 3. osobě j. čís. 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337282"/>
              </p:ext>
            </p:extLst>
          </p:nvPr>
        </p:nvGraphicFramePr>
        <p:xfrm>
          <a:off x="5076056" y="834284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SCHLAFEN = spát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schlafe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schlafen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schläfst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schlaft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schläft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schlafen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297898"/>
              </p:ext>
            </p:extLst>
          </p:nvPr>
        </p:nvGraphicFramePr>
        <p:xfrm>
          <a:off x="4805586" y="2274444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EIßEN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jmenovat</a:t>
                      </a:r>
                      <a:r>
                        <a:rPr lang="cs-CZ" sz="1600" b="1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se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eiße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eißen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eißt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eißt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eißt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heißen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ulk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03558"/>
              </p:ext>
            </p:extLst>
          </p:nvPr>
        </p:nvGraphicFramePr>
        <p:xfrm>
          <a:off x="4805586" y="3714604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LESEN = číst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lese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lesen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liest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lest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liest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lesen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794269"/>
              </p:ext>
            </p:extLst>
          </p:nvPr>
        </p:nvGraphicFramePr>
        <p:xfrm>
          <a:off x="413098" y="3651870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FAHR</a:t>
                      </a: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</a:t>
                      </a:r>
                      <a:r>
                        <a:rPr lang="cs-CZ" sz="1600" b="1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jet, jezdit, vést, řídit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fahre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de-DE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fahren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fährst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de-DE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fahrt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fährt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fahren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903710"/>
              </p:ext>
            </p:extLst>
          </p:nvPr>
        </p:nvGraphicFramePr>
        <p:xfrm>
          <a:off x="395536" y="2202436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ESSEN = jíst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esse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essen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isst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esst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isst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essen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346" y="483518"/>
            <a:ext cx="5544146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.4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Welche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neue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Termine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erlernen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19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532955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.5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merkt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euch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323528" y="3075806"/>
            <a:ext cx="3373413" cy="1815882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Jsem hezký a hodný.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Jeho tatínek je mladý.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Naše teta má psa a kočku.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Honza se stane učitelem.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Jíme chleba s máslem.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Jmenuji se Petra a ona se jmenuje Jana.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Čteme rádi.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 dítě spí doma.</a:t>
            </a: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628541"/>
              </p:ext>
            </p:extLst>
          </p:nvPr>
        </p:nvGraphicFramePr>
        <p:xfrm>
          <a:off x="4788024" y="834284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SEIN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být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487322"/>
              </p:ext>
            </p:extLst>
          </p:nvPr>
        </p:nvGraphicFramePr>
        <p:xfrm>
          <a:off x="4788024" y="2274444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HABEN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mít, vlastnit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79345"/>
              </p:ext>
            </p:extLst>
          </p:nvPr>
        </p:nvGraphicFramePr>
        <p:xfrm>
          <a:off x="4805586" y="3714604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WERDEN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stát se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0" name="TextovéPole 29"/>
          <p:cNvSpPr txBox="1"/>
          <p:nvPr/>
        </p:nvSpPr>
        <p:spPr>
          <a:xfrm>
            <a:off x="4067944" y="699542"/>
            <a:ext cx="1512168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Ergänze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/ Doplň: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51520" y="1255861"/>
            <a:ext cx="1944216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Übersetz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mal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 Přelož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sz="14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11560" y="1779662"/>
            <a:ext cx="3373413" cy="954107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 se jmenujete, my jsme, já mám, oni se stanou, vy jíte, oni jedou, já jím, my řídíme, ty se jmenuješ, on čte, vy máte, ona se stane, oni čtou, vy jedete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323528" y="3075806"/>
            <a:ext cx="3528392" cy="1815882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bin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schön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brav.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Sein Vater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jung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Unsere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Tante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Hund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Katze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Honza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Lehrer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essen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Butterbrot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heiße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Petra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heißt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Jana.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lesen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gern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Kind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schläft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zu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Hause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11560" y="1779662"/>
            <a:ext cx="3373413" cy="954107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heißt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habe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werden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esst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fahren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esse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fahren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heißt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liest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habt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lesen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fahrt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53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23654" y="483518"/>
            <a:ext cx="6061916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.6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Etwas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zusätzlich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für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geschickte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Schüler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673353" y="4088998"/>
            <a:ext cx="2890535" cy="93102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Präteritum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/ Čas souminulý: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jeden ze třech minulých časů v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NJ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označuje děj, který již proběhl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používáme ho především při vyprávění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5148064" y="2859782"/>
            <a:ext cx="2446504" cy="210826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Übersetz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mal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/ Přelož: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Stal se učitelem. 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Měla tvojí kabelku. 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Moje maminka byla v Praze.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Měli jsme dvě obyčejné tužky.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Byli tam s naší učitelkou.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Měl jsi štěstí.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Můj táta byl dnes večer doma.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Vaše babička byla velmi stará.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031032"/>
              </p:ext>
            </p:extLst>
          </p:nvPr>
        </p:nvGraphicFramePr>
        <p:xfrm>
          <a:off x="4644008" y="1275606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HABEN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mít, vlastnit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att</a:t>
                      </a: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att</a:t>
                      </a: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tte</a:t>
                      </a:r>
                      <a:r>
                        <a:rPr lang="de-DE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hat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tten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679898"/>
              </p:ext>
            </p:extLst>
          </p:nvPr>
        </p:nvGraphicFramePr>
        <p:xfrm>
          <a:off x="251520" y="1050308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SEIN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být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waren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warst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waren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582659"/>
              </p:ext>
            </p:extLst>
          </p:nvPr>
        </p:nvGraphicFramePr>
        <p:xfrm>
          <a:off x="269082" y="2571750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WERDEN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stát se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r>
                        <a:rPr lang="de-DE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rde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r>
                        <a:rPr lang="de-DE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rden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urdest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r>
                        <a:rPr lang="de-DE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rdet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urde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r>
                        <a:rPr lang="de-DE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rden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5148064" y="2859782"/>
            <a:ext cx="3048270" cy="210826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Kontrolier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mal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/ Kontroluj si: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wurde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Lehrer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hatte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deine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Handtasche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Meine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Mutti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Prag.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hatten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zwei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Bleistifte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waren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dort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unserer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Lehrerin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hattest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Glück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Mein Vater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heute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Abend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zu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ause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Euere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Oma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sehr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alt.</a:t>
            </a:r>
          </a:p>
        </p:txBody>
      </p:sp>
      <p:sp>
        <p:nvSpPr>
          <p:cNvPr id="11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40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1447832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85730"/>
              </p:ext>
            </p:extLst>
          </p:nvPr>
        </p:nvGraphicFramePr>
        <p:xfrm>
          <a:off x="4644008" y="1563638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TO</a:t>
                      </a:r>
                      <a:r>
                        <a:rPr lang="cs-CZ" sz="1600" b="1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BE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am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you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you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he</a:t>
                      </a: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s</a:t>
                      </a: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they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9672" y="843558"/>
            <a:ext cx="2664000" cy="1998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1475656" y="843558"/>
            <a:ext cx="1584176" cy="461665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BE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690973"/>
              </p:ext>
            </p:extLst>
          </p:nvPr>
        </p:nvGraphicFramePr>
        <p:xfrm>
          <a:off x="4644008" y="3219822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TO</a:t>
                      </a:r>
                      <a:r>
                        <a:rPr lang="cs-CZ" sz="1600" b="1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HAVE GOT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have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got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have</a:t>
                      </a:r>
                      <a:r>
                        <a:rPr lang="cs-CZ" sz="1600" b="1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b="1" baseline="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got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you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have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got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you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have</a:t>
                      </a:r>
                      <a:r>
                        <a:rPr lang="cs-CZ" sz="1600" b="1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b="1" baseline="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got</a:t>
                      </a:r>
                      <a:endParaRPr lang="de-DE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he</a:t>
                      </a: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s</a:t>
                      </a: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has 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got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they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have</a:t>
                      </a:r>
                      <a:r>
                        <a:rPr lang="cs-CZ" sz="1600" b="1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b="1" baseline="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got</a:t>
                      </a:r>
                      <a:endParaRPr lang="de-DE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536" y="3003798"/>
            <a:ext cx="3458328" cy="1944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395536" y="3003798"/>
            <a:ext cx="2448272" cy="461665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TO HAVE GOT</a:t>
            </a:r>
          </a:p>
        </p:txBody>
      </p:sp>
      <p:sp>
        <p:nvSpPr>
          <p:cNvPr id="1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16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.8 Test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132416"/>
              </p:ext>
            </p:extLst>
          </p:nvPr>
        </p:nvGraphicFramePr>
        <p:xfrm>
          <a:off x="179510" y="1131590"/>
          <a:ext cx="7185180" cy="366588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Najdi správný ekvivalent pro daný výraz:   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my jsme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wir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haben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wir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sind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du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bist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/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sind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Najdi správný ekvivalent pro dané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slovní spojení:         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vy jíte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ihr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isst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ich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esse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ihr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esst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du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heißt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Najdi správný ekvivalent pro daný výraz:    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on se stane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wir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werden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wir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sind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wird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wir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sind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    Najdi správný infinitiv pro dané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slovní spojení:       </a:t>
                      </a:r>
                      <a:r>
                        <a:rPr lang="cs-CZ" sz="1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er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heißt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werden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wir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sind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heißen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haben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9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5381601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.9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Gebrauchtene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Quelle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Zitation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31590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>
              <a:buAutoNum type="arabicPeriod"/>
            </a:pP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Obrázky z databáze klipart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marL="342900"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g.denik.cz/45/e9/pejchal_hamlet_vcd_pce_denik-380.jpg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1,3,7)</a:t>
            </a:r>
          </a:p>
          <a:p>
            <a:pPr marL="342900"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www.topzine.cz/wp-content/uploads/2012/05/ruka-chnapajici-po-penezich.jpg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1,7)</a:t>
            </a:r>
          </a:p>
          <a:p>
            <a:pPr marL="342900"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4"/>
              </a:rPr>
              <a:t>i.idnes.cz/09/073/cl6/JB2c935e_kalendar.jpg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marL="342900"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5"/>
              </a:rPr>
              <a:t>www.visualphotos.com/photo/2x3264313/kids_coming_home_from_school_42-17840064.jpg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marL="342900"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6"/>
              </a:rPr>
              <a:t>www.zmenyklimatu.estranky.cz/img/picture/1378/uklid.gif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marL="342900" indent="-342900">
              <a:buAutoNum type="arabicPeriod"/>
            </a:pP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1541</Words>
  <Application>Microsoft Office PowerPoint</Application>
  <PresentationFormat>Předvádění na obrazovce (16:9)</PresentationFormat>
  <Paragraphs>475</Paragraphs>
  <Slides>10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7.1 Unregelmäßige Verben + Hilfsverben</vt:lpstr>
      <vt:lpstr>7.2 Was weißt du schon?</vt:lpstr>
      <vt:lpstr>7.3 Was Neues erfahren wir?</vt:lpstr>
      <vt:lpstr>7.4 Welche neue Termine erlernen wir?</vt:lpstr>
      <vt:lpstr>7.5 Was merkt ihr euch?</vt:lpstr>
      <vt:lpstr>7.6 Etwas zusätzlich für geschickte Schüler</vt:lpstr>
      <vt:lpstr>Prezentace aplikace PowerPoint</vt:lpstr>
      <vt:lpstr>7.8 Test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433</cp:revision>
  <dcterms:created xsi:type="dcterms:W3CDTF">2010-10-18T18:21:56Z</dcterms:created>
  <dcterms:modified xsi:type="dcterms:W3CDTF">2013-06-23T20:28:27Z</dcterms:modified>
</cp:coreProperties>
</file>