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0" r:id="rId3"/>
    <p:sldId id="278" r:id="rId4"/>
    <p:sldId id="281" r:id="rId5"/>
    <p:sldId id="270" r:id="rId6"/>
    <p:sldId id="274" r:id="rId7"/>
    <p:sldId id="283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  <a:srgbClr val="FF9966"/>
    <a:srgbClr val="FF6600"/>
    <a:srgbClr val="8FC016"/>
    <a:srgbClr val="FFCCFF"/>
    <a:srgbClr val="FFCC99"/>
    <a:srgbClr val="F59383"/>
    <a:srgbClr val="00B05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04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11" Type="http://schemas.openxmlformats.org/officeDocument/2006/relationships/image" Target="../media/image19.jp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11" Type="http://schemas.openxmlformats.org/officeDocument/2006/relationships/image" Target="../media/image23.jp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22.emf"/><Relationship Id="rId4" Type="http://schemas.openxmlformats.org/officeDocument/2006/relationships/hyperlink" Target="http://hubblesite.org/" TargetMode="External"/><Relationship Id="rId9" Type="http://schemas.openxmlformats.org/officeDocument/2006/relationships/package" Target="../embeddings/Microsoft_Word_Document2.doc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2.bp.blogspot.com/-UasH1ebsqZc/TnZO_Y69iMI/AAAAAAAAAK4/yHPgCIKO6Ak/s1600/dominoes-rules8.jpg" TargetMode="External"/><Relationship Id="rId13" Type="http://schemas.openxmlformats.org/officeDocument/2006/relationships/hyperlink" Target="http://oidnes.cz/12/073/sph/OB44b26e_2.jpg" TargetMode="External"/><Relationship Id="rId3" Type="http://schemas.openxmlformats.org/officeDocument/2006/relationships/hyperlink" Target="http://www.visualphotos.com/photo/2x3264313/kids_coming_home_from_school_42-17840064.jpg" TargetMode="External"/><Relationship Id="rId7" Type="http://schemas.openxmlformats.org/officeDocument/2006/relationships/hyperlink" Target="http://www.veprova.cz/vitez3.jpg" TargetMode="External"/><Relationship Id="rId12" Type="http://schemas.openxmlformats.org/officeDocument/2006/relationships/hyperlink" Target="http://www.diktatorek.cz/Scholasticus/Cesky-jazyk/Pravopis/Pravopis-vyjmenovana-slova/Obrazky-vyjmenovanych-slov/Vyjmenovane-slovo-my.png" TargetMode="External"/><Relationship Id="rId2" Type="http://schemas.openxmlformats.org/officeDocument/2006/relationships/hyperlink" Target="http://www.zmenyklimatu.estranky.cz/img/picture/1378/uklid.gi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ilichili.cz/img/edee/_cms/main-motive/clanky/884/title-fronta-poradna.jpg" TargetMode="External"/><Relationship Id="rId11" Type="http://schemas.openxmlformats.org/officeDocument/2006/relationships/hyperlink" Target="http://www.diktatorek.cz/Scholasticus/Cesky-jazyk/Pravopis/Pravopis-vyjmenovana-slova/Obrazky-vyjmenovanych-slov/Vyjmenovane-slovo-vy.png" TargetMode="External"/><Relationship Id="rId5" Type="http://schemas.openxmlformats.org/officeDocument/2006/relationships/hyperlink" Target="http://us.123rf.com/400wm/400/400/kzenon/kzenon1208/kzenon120800053/14727763-rodina-hraje-deskova-hry-aoelova-a-e-nezlob-se-doma-na-podlaze-close-up-na-da-ta.jpg" TargetMode="External"/><Relationship Id="rId15" Type="http://schemas.openxmlformats.org/officeDocument/2006/relationships/hyperlink" Target="http://www.fajnsvet.cz/cpg/albums/userpics/10007/orig_miminka.jpg" TargetMode="External"/><Relationship Id="rId10" Type="http://schemas.openxmlformats.org/officeDocument/2006/relationships/hyperlink" Target="http://www.naparketchicago.estranky.cz/img/mid/12/ty.jpg" TargetMode="External"/><Relationship Id="rId4" Type="http://schemas.openxmlformats.org/officeDocument/2006/relationships/hyperlink" Target="http://www.femina.cz/uploads/660x412/rodina/prace-doma.jpg" TargetMode="External"/><Relationship Id="rId9" Type="http://schemas.openxmlformats.org/officeDocument/2006/relationships/hyperlink" Target="http://musical.cz/web/wp-content/themes/mimbo2.2/images/IMG_1648.jpg" TargetMode="External"/><Relationship Id="rId14" Type="http://schemas.openxmlformats.org/officeDocument/2006/relationships/hyperlink" Target="http://www.zenaazivot.cz/files/7637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orova\AppData\Local\Microsoft\Windows\Temporary Internet Files\Content.IE5\BQSYMGH1\MP90043087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4" y="2715766"/>
            <a:ext cx="2106834" cy="140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orova\AppData\Local\Microsoft\Windows\Temporary Internet Files\Content.IE5\G242K3DL\MP90044243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71750"/>
            <a:ext cx="1128000" cy="169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548746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6.1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Regelmäßige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Verben -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Konjugation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776" y="1131590"/>
            <a:ext cx="1049400" cy="118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2471913" y="2139702"/>
            <a:ext cx="152798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ARBEITEN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7944" y="1059582"/>
            <a:ext cx="1908000" cy="119105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059582"/>
            <a:ext cx="960525" cy="133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32424" y="627534"/>
            <a:ext cx="1656000" cy="110538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93609" y="3971840"/>
            <a:ext cx="123803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TANZEN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084168" y="555526"/>
            <a:ext cx="128432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SPIELEN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4211960" y="2139702"/>
            <a:ext cx="125707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LERNEN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899592" y="1955616"/>
            <a:ext cx="14237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520776" y="4043848"/>
            <a:ext cx="244829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FOTOGRAFIEREN</a:t>
            </a:r>
          </a:p>
        </p:txBody>
      </p:sp>
      <p:pic>
        <p:nvPicPr>
          <p:cNvPr id="3" name="Picture 2" descr="C:\Users\horova\AppData\Local\Microsoft\Windows\Temporary Internet Files\Content.IE5\BQSYMGH1\MP900442478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50" y="3255950"/>
            <a:ext cx="1557828" cy="111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7596336" y="3035736"/>
            <a:ext cx="138211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WOHNEN</a:t>
            </a:r>
          </a:p>
        </p:txBody>
      </p:sp>
      <p:pic>
        <p:nvPicPr>
          <p:cNvPr id="25" name="Picture 2" descr="C:\Users\horova\AppData\Local\Microsoft\Windows\Temporary Internet Files\Content.IE5\GKQQFWVH\MP900442193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183950"/>
            <a:ext cx="1782000" cy="118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5276774" y="4043848"/>
            <a:ext cx="132440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KOCHEN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8472" y="1851670"/>
            <a:ext cx="2592000" cy="106128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ovéPole 30"/>
          <p:cNvSpPr txBox="1"/>
          <p:nvPr/>
        </p:nvSpPr>
        <p:spPr>
          <a:xfrm>
            <a:off x="5796136" y="2643758"/>
            <a:ext cx="130458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WARTEN</a:t>
            </a:r>
          </a:p>
        </p:txBody>
      </p:sp>
      <p:sp>
        <p:nvSpPr>
          <p:cNvPr id="3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3640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Pravidelné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sloveso, časování, oznamovací věta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časování pravidelných sloves a slovosled v oznamovací větě.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0112" y="2139702"/>
            <a:ext cx="1044000" cy="10440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  <a:extLst/>
        </p:spPr>
      </p:pic>
      <p:pic>
        <p:nvPicPr>
          <p:cNvPr id="17" name="Picture 2" descr="C:\Users\horova\AppData\Local\Microsoft\Windows\Temporary Internet Files\Content.IE5\UCNG1NTW\MP90044846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635646"/>
            <a:ext cx="900000" cy="125203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horova\AppData\Local\Microsoft\Windows\Temporary Internet Files\Content.IE5\UCNG1NTW\MP90044842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35646"/>
            <a:ext cx="900000" cy="125263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3748909" y="3003798"/>
            <a:ext cx="41389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190924" y="4659982"/>
            <a:ext cx="41389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489907" y="1131590"/>
            <a:ext cx="93807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1176286"/>
            <a:ext cx="864000" cy="125144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203598"/>
            <a:ext cx="828000" cy="121687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32240" y="2139702"/>
            <a:ext cx="1044000" cy="10440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  <a:extLst/>
        </p:spPr>
      </p:pic>
      <p:sp>
        <p:nvSpPr>
          <p:cNvPr id="38" name="TextovéPole 37"/>
          <p:cNvSpPr txBox="1"/>
          <p:nvPr/>
        </p:nvSpPr>
        <p:spPr>
          <a:xfrm>
            <a:off x="461133" y="2571750"/>
            <a:ext cx="44755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503708" y="2593236"/>
            <a:ext cx="41229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701914" y="3003798"/>
            <a:ext cx="36740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3768" y="1635646"/>
            <a:ext cx="864000" cy="125144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ovéPole 31"/>
          <p:cNvSpPr txBox="1"/>
          <p:nvPr/>
        </p:nvSpPr>
        <p:spPr>
          <a:xfrm>
            <a:off x="4859622" y="3003798"/>
            <a:ext cx="35618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7007459" y="1441108"/>
            <a:ext cx="73289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312" y="3507854"/>
            <a:ext cx="1514680" cy="10801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  <a:ex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3507854"/>
            <a:ext cx="810000" cy="10800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  <a:extLst/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6016" y="3507974"/>
            <a:ext cx="1440000" cy="10800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  <a:extLst/>
        </p:spPr>
      </p:pic>
      <p:sp>
        <p:nvSpPr>
          <p:cNvPr id="44" name="TextovéPole 43"/>
          <p:cNvSpPr txBox="1"/>
          <p:nvPr/>
        </p:nvSpPr>
        <p:spPr>
          <a:xfrm>
            <a:off x="7927228" y="4659982"/>
            <a:ext cx="41389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6559076" y="4659982"/>
            <a:ext cx="41389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474467"/>
              </p:ext>
            </p:extLst>
          </p:nvPr>
        </p:nvGraphicFramePr>
        <p:xfrm>
          <a:off x="467544" y="3651870"/>
          <a:ext cx="3597275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1076325"/>
                <a:gridCol w="1260475"/>
                <a:gridCol w="126047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Person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Singular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Plural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  </a:t>
                      </a:r>
                      <a:r>
                        <a:rPr lang="en-US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  </a:t>
                      </a:r>
                      <a:r>
                        <a:rPr lang="en-US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1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en-US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r>
                        <a:rPr lang="en-US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r>
                        <a:rPr lang="en-US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TextovéPole 30"/>
          <p:cNvSpPr txBox="1"/>
          <p:nvPr/>
        </p:nvSpPr>
        <p:spPr>
          <a:xfrm>
            <a:off x="5868144" y="2715766"/>
            <a:ext cx="48122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7236296" y="2737252"/>
            <a:ext cx="447559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810466" y="627534"/>
            <a:ext cx="4063714" cy="68746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Osobní zájmena v NJ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nahrazují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podstatná jména. 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Př.: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Andrea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liest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liest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" name="Picture 2" descr="C:\Users\horova\AppData\Local\Microsoft\Windows\Temporary Internet Files\Content.IE5\UCNG1NTW\MP90044846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751760"/>
            <a:ext cx="900000" cy="125203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ovéPole 48"/>
          <p:cNvSpPr txBox="1"/>
          <p:nvPr/>
        </p:nvSpPr>
        <p:spPr>
          <a:xfrm>
            <a:off x="7806789" y="3056642"/>
            <a:ext cx="1289135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ykání = onikání</a:t>
            </a:r>
          </a:p>
        </p:txBody>
      </p:sp>
      <p:sp>
        <p:nvSpPr>
          <p:cNvPr id="34" name="Nadpis 1"/>
          <p:cNvSpPr txBox="1">
            <a:spLocks/>
          </p:cNvSpPr>
          <p:nvPr/>
        </p:nvSpPr>
        <p:spPr>
          <a:xfrm>
            <a:off x="0" y="483518"/>
            <a:ext cx="3537122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1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3003798"/>
            <a:ext cx="1427807" cy="1980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11965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wir?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323528" y="1131590"/>
            <a:ext cx="4392488" cy="172819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rtlCol="0">
            <a:no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Regelmäßige</a:t>
            </a:r>
            <a:r>
              <a:rPr lang="cs-CZ" sz="1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Verben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  pravidelná slovesa časujeme v přítomném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čase podle ustáleného vzoru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loveso přijímá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 kořeni výše uvedené koncovky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kořen vzniká odtržením koncovky –en / -n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POZOR!!! Pokud kořen končí na –d, -t, -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chn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vkládáme před koncovku -e-.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672872"/>
              </p:ext>
            </p:extLst>
          </p:nvPr>
        </p:nvGraphicFramePr>
        <p:xfrm>
          <a:off x="4788024" y="1419622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přijít, přicházet, přijíždět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52311"/>
              </p:ext>
            </p:extLst>
          </p:nvPr>
        </p:nvGraphicFramePr>
        <p:xfrm>
          <a:off x="4788024" y="3003798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</a:t>
                      </a:r>
                      <a:r>
                        <a:rPr lang="cs-C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pracovat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3075806"/>
            <a:ext cx="1494600" cy="194421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ovéPole 28"/>
          <p:cNvSpPr txBox="1"/>
          <p:nvPr/>
        </p:nvSpPr>
        <p:spPr>
          <a:xfrm>
            <a:off x="3779912" y="4659982"/>
            <a:ext cx="136815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ARBEITEN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4587974"/>
            <a:ext cx="128776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</a:p>
        </p:txBody>
      </p:sp>
      <p:sp>
        <p:nvSpPr>
          <p:cNvPr id="1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346" y="483518"/>
            <a:ext cx="554414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.4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23528" y="1059582"/>
            <a:ext cx="4818998" cy="156966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cs-CZ" sz="16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Aussagesätze</a:t>
            </a:r>
            <a:r>
              <a:rPr lang="cs-CZ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Věty 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oznamovací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  věty oznamovací nám sdělují určitou informaci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větě oznamovací stojí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sloveso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téměř vždy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 druhém místě 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podmět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(ptáme se: kdo, co?) v německé oznamovací  větě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je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vždy vyjádřený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stojí vždy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1. nebo 3. místě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0885" y="2859782"/>
            <a:ext cx="6980757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1.                          2.                          3.                   4.                    5.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4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Mutti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um </a:t>
            </a:r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sieben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410082" y="3939902"/>
            <a:ext cx="7077707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1.                         2.                            3.                 4.                    5.</a:t>
            </a:r>
          </a:p>
          <a:p>
            <a:pPr algn="ctr"/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Mutti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um </a:t>
            </a:r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sieben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627534"/>
            <a:ext cx="2916000" cy="212868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5940152" y="987574"/>
            <a:ext cx="936104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SLOVESO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732240" y="627534"/>
            <a:ext cx="115212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PODMĚT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028384" y="1131590"/>
            <a:ext cx="864096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PODMĚT</a:t>
            </a:r>
          </a:p>
        </p:txBody>
      </p:sp>
      <p:sp>
        <p:nvSpPr>
          <p:cNvPr id="1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véPole 19"/>
          <p:cNvSpPr txBox="1"/>
          <p:nvPr/>
        </p:nvSpPr>
        <p:spPr>
          <a:xfrm>
            <a:off x="323528" y="2787774"/>
            <a:ext cx="3528392" cy="181588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Vařím polévku.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Bydlíme v Praze.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Náš tatínek pracuje jako učitel.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Jana se velmi ráda učí.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Naše babička často fotografuje.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Můj kamarád Honza rád tancuje.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Karolína hraje na kytaru.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Můj bratr přijde v osm hodin.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5329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535277"/>
              </p:ext>
            </p:extLst>
          </p:nvPr>
        </p:nvGraphicFramePr>
        <p:xfrm>
          <a:off x="4788024" y="76227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TANZ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142765"/>
              </p:ext>
            </p:extLst>
          </p:nvPr>
        </p:nvGraphicFramePr>
        <p:xfrm>
          <a:off x="4788024" y="220243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</a:t>
                      </a:r>
                      <a:r>
                        <a:rPr lang="cs-C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4067944" y="627534"/>
            <a:ext cx="151216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Doplň: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1059582"/>
            <a:ext cx="1944216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Übersetz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Přelož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1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32593"/>
              </p:ext>
            </p:extLst>
          </p:nvPr>
        </p:nvGraphicFramePr>
        <p:xfrm>
          <a:off x="4788024" y="3651870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KOCH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323528" y="2772092"/>
            <a:ext cx="3528392" cy="181588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koche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Suppe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wohnen</a:t>
            </a:r>
            <a:r>
              <a:rPr lang="cs-CZ" sz="14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Prag.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Unser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Vater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arbeitet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Lehrer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Jana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lernt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Unsere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fotografiert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Freund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Honza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tanzt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Karolina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spielt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Gitarre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Bruder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um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acht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Uhr.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899592" y="1491630"/>
            <a:ext cx="3384376" cy="116955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 přicházíte, my se učíme, já čekám, oni tancují, my pracujeme, ty si hraješ, oni bydlí, vy vaříte, ty fotografuješ, já tancuji , ty vaříš, ono si hraje,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 přijíždíme, on čeká, vy bydlíte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910555" y="1419622"/>
            <a:ext cx="3373413" cy="124649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5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lernen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warte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tanzen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arbeiten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spielst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kocht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fotografierst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tanze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kochst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spielt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wartet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wohnt</a:t>
            </a:r>
            <a:endParaRPr lang="cs-CZ" sz="15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11560" y="4731990"/>
            <a:ext cx="3960440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Popiš pravidla pro tvoření oznamovací věty v NJ.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0619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4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07504" y="1431235"/>
            <a:ext cx="2232248" cy="49244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Dominospiel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Domino: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karty vytiskněte a rozstříhejte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401128"/>
              </p:ext>
            </p:extLst>
          </p:nvPr>
        </p:nvGraphicFramePr>
        <p:xfrm>
          <a:off x="5716909" y="1028030"/>
          <a:ext cx="31035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kument" r:id="rId6" imgW="6740571" imgH="8824175" progId="Word.Document.12">
                  <p:embed/>
                </p:oleObj>
              </mc:Choice>
              <mc:Fallback>
                <p:oleObj name="Dokument" r:id="rId6" imgW="6740571" imgH="882417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16909" y="1028030"/>
                        <a:ext cx="3103563" cy="40640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605984"/>
              </p:ext>
            </p:extLst>
          </p:nvPr>
        </p:nvGraphicFramePr>
        <p:xfrm>
          <a:off x="2476549" y="1028030"/>
          <a:ext cx="31035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kument" r:id="rId9" imgW="6740571" imgH="8824175" progId="Word.Document.12">
                  <p:embed/>
                </p:oleObj>
              </mc:Choice>
              <mc:Fallback>
                <p:oleObj name="Dokument" r:id="rId9" imgW="6740571" imgH="882417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76549" y="1028030"/>
                        <a:ext cx="3103563" cy="40640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2283718"/>
            <a:ext cx="1755000" cy="2340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144783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203598"/>
            <a:ext cx="3021000" cy="3420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848350"/>
              </p:ext>
            </p:extLst>
          </p:nvPr>
        </p:nvGraphicFramePr>
        <p:xfrm>
          <a:off x="4644008" y="2283718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WORK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s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they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2123728" y="4371950"/>
            <a:ext cx="216024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TO WORK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995936" y="1131590"/>
            <a:ext cx="331236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REGULAR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ERBS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16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833608"/>
              </p:ext>
            </p:extLst>
          </p:nvPr>
        </p:nvGraphicFramePr>
        <p:xfrm>
          <a:off x="179510" y="1131590"/>
          <a:ext cx="7185180" cy="36658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pro daný výraz: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ONI PRACUJÍ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arbeiten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arbeiten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arbeiten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dané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slovní spojení:  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MY BYDLÍME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ihr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kommt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wohne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wohnen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spielst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daný výraz: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 LERNST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ty se učíš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my přicházíme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oni bydlí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on pracuje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slovosled překladu: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 pracuje jako lékař.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Arbeitet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Arzt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arbeitet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Arzt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arbeitet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Ärztin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arbeitet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nicht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Arzt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381601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Obrázky z databáze klipart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1,2)</a:t>
            </a:r>
          </a:p>
          <a:p>
            <a:pPr marL="342900"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www.zmenyklimatu.estranky.cz/img/picture/1378/uklid.gif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1,3,7)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www.visualphotos.com/photo/2x3264313/kids_coming_home_from_school_42-17840064.jpg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1,3)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www.femina.cz/uploads/660x412/rodina/prace-doma.jpg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us.123rf.com/400wm/400/400/kzenon/kzenon1208/kzenon120800053/14727763-rodina-hraje-deskova-hry-aoelova-a-e-nezlob-se-doma-na-podlaze-close-up-na-da-ta.jpg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http://www.cilichili.cz/img/edee/_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cms/main-motive/clanky/884/title-fronta-poradna.jpg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www.veprova.cz/vitez3.jpg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http://2.bp.blogspot.com/-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UasH1ebsqZc/TnZO_Y69iMI/AAAAAAAAAK4/yHPgCIKO6Ak/s1600/dominoes-rules8.jpg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http://musical.cz/web/wp-content/themes/mimbo2.2/images//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IMG_1648.jpg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www.naparketchicago.estranky.cz/img/mid/12/ty.jpg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www.diktatorek.cz/Scholasticus/Cesky-jazyk/Pravopis/Pravopis-vyjmenovana-slova/Obrazky-vyjmenovanych-slov/Vyjmenovane-slovo-vy.png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2"/>
              </a:rPr>
              <a:t>www.diktatorek.cz/Scholasticus/Cesky-jazyk/Pravopis/Pravopis-vyjmenovana-slova/Obrazky-vyjmenovanych-slov/Vyjmenovane-slovo-my.png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3"/>
              </a:rPr>
              <a:t>oidnes.cz/12/073/sph/OB44b26e_2.jpg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4"/>
              </a:rPr>
              <a:t>www.zenaazivot.cz/files/7637.jpg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5"/>
              </a:rPr>
              <a:t>www.fajnsvet.cz/cpg/albums/userpics/10007/orig_miminka.jpg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1164</Words>
  <Application>Microsoft Office PowerPoint</Application>
  <PresentationFormat>Předvádění na obrazovce (16:9)</PresentationFormat>
  <Paragraphs>283</Paragraphs>
  <Slides>10</Slides>
  <Notes>7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Dokument</vt:lpstr>
      <vt:lpstr>6.1 Regelmäßige Verben - Konjugation</vt:lpstr>
      <vt:lpstr>Prezentace aplikace PowerPoint</vt:lpstr>
      <vt:lpstr>6.3 Was Neues erfahren wir?</vt:lpstr>
      <vt:lpstr>6.4 Welche neue Termine erlernen wir?</vt:lpstr>
      <vt:lpstr>6.5 Was merkt ihr euch?</vt:lpstr>
      <vt:lpstr>6.6 Etwas zusätzlich für geschickte Schüler</vt:lpstr>
      <vt:lpstr>Prezentace aplikace PowerPoint</vt:lpstr>
      <vt:lpstr>6.8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437</cp:revision>
  <dcterms:created xsi:type="dcterms:W3CDTF">2010-10-18T18:21:56Z</dcterms:created>
  <dcterms:modified xsi:type="dcterms:W3CDTF">2013-11-13T13:43:24Z</dcterms:modified>
</cp:coreProperties>
</file>