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80" r:id="rId3"/>
    <p:sldId id="278" r:id="rId4"/>
    <p:sldId id="282" r:id="rId5"/>
    <p:sldId id="270" r:id="rId6"/>
    <p:sldId id="283" r:id="rId7"/>
    <p:sldId id="281" r:id="rId8"/>
    <p:sldId id="268" r:id="rId9"/>
    <p:sldId id="265" r:id="rId10"/>
    <p:sldId id="266" r:id="rId1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59383"/>
    <a:srgbClr val="00B050"/>
    <a:srgbClr val="CCFFCC"/>
    <a:srgbClr val="FFFF99"/>
    <a:srgbClr val="FFFF00"/>
    <a:srgbClr val="8137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50" autoAdjust="0"/>
  </p:normalViewPr>
  <p:slideViewPr>
    <p:cSldViewPr>
      <p:cViewPr>
        <p:scale>
          <a:sx n="90" d="100"/>
          <a:sy n="90" d="100"/>
        </p:scale>
        <p:origin x="-810" y="-10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33583E-89BF-4ECB-AA3F-75DD3E829E63}" type="datetimeFigureOut">
              <a:rPr lang="cs-CZ" smtClean="0"/>
              <a:pPr/>
              <a:t>3.7.2013</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771979-99DB-4828-878C-66DC5CF305D5}" type="slidenum">
              <a:rPr lang="cs-CZ" smtClean="0"/>
              <a:pPr/>
              <a:t>‹#›</a:t>
            </a:fld>
            <a:endParaRPr lang="cs-CZ"/>
          </a:p>
        </p:txBody>
      </p:sp>
    </p:spTree>
    <p:extLst>
      <p:ext uri="{BB962C8B-B14F-4D97-AF65-F5344CB8AC3E}">
        <p14:creationId xmlns:p14="http://schemas.microsoft.com/office/powerpoint/2010/main" val="376763028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27786-DE88-4C02-A0B7-082242F2B663}" type="datetimeFigureOut">
              <a:rPr lang="cs-CZ" smtClean="0"/>
              <a:pPr/>
              <a:t>3.7.2013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757F8-8F25-4CF1-88DC-C9C420F53004}" type="slidenum">
              <a:rPr lang="cs-CZ" smtClean="0"/>
              <a:pPr/>
              <a:t>‹#›</a:t>
            </a:fld>
            <a:endParaRPr lang="cs-CZ"/>
          </a:p>
        </p:txBody>
      </p:sp>
    </p:spTree>
    <p:extLst>
      <p:ext uri="{BB962C8B-B14F-4D97-AF65-F5344CB8AC3E}">
        <p14:creationId xmlns:p14="http://schemas.microsoft.com/office/powerpoint/2010/main" val="73621211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baseline="0" dirty="0" smtClean="0"/>
          </a:p>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2</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3</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baseline="0" dirty="0" smtClean="0"/>
          </a:p>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4</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5</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6</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baseline="0" dirty="0" smtClean="0"/>
          </a:p>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7</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8</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946E6A-BCBB-4397-B238-D9666C12CA33}" type="datetime1">
              <a:rPr lang="cs-CZ" smtClean="0"/>
              <a:pPr/>
              <a:t>3.7.2013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984DB5B-C4F9-421B-B915-96C77EBC177D}" type="datetime1">
              <a:rPr lang="cs-CZ" smtClean="0"/>
              <a:pPr/>
              <a:t>3.7.2013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027F35-795A-4B52-AF4B-8AF9D6F591C2}" type="datetime1">
              <a:rPr lang="cs-CZ" smtClean="0"/>
              <a:pPr/>
              <a:t>3.7.2013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B4B4C2E-6E06-4E9C-9D85-8F31E0E288E6}" type="datetime1">
              <a:rPr lang="cs-CZ" smtClean="0"/>
              <a:pPr/>
              <a:t>3.7.2013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4ABC8E-B95F-4149-9A9A-D11A584EB29D}" type="datetime1">
              <a:rPr lang="cs-CZ" smtClean="0"/>
              <a:pPr/>
              <a:t>3.7.2013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A0DED4-D2BA-48CB-B2B6-1875E7FDB29C}" type="datetime1">
              <a:rPr lang="cs-CZ" smtClean="0"/>
              <a:pPr/>
              <a:t>3.7.2013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29A91E-1CCF-40B7-8986-DCBC22B998A1}" type="datetime1">
              <a:rPr lang="cs-CZ" smtClean="0"/>
              <a:pPr/>
              <a:t>3.7.2013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9ECEE0F-07E8-4FA4-BC5E-B1097BC39F9A}" type="datetime1">
              <a:rPr lang="cs-CZ" smtClean="0"/>
              <a:pPr/>
              <a:t>3.7.2013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561AB1-11DE-4681-8765-EB93C13598AF}" type="datetime1">
              <a:rPr lang="cs-CZ" smtClean="0"/>
              <a:pPr/>
              <a:t>3.7.2013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F688AF0-EED2-4674-8E08-6CB36054DDEB}" type="datetime1">
              <a:rPr lang="cs-CZ" smtClean="0"/>
              <a:pPr/>
              <a:t>3.7.2013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ECB1AB8-A318-494C-B197-385F53BD80D4}" type="datetime1">
              <a:rPr lang="cs-CZ" smtClean="0"/>
              <a:pPr/>
              <a:t>3.7.2013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6600">
            <a:alpha val="60000"/>
          </a:srgb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3ACAF81-B0B1-45DF-898B-A867B8150E23}" type="datetime1">
              <a:rPr lang="cs-CZ" smtClean="0"/>
              <a:pPr/>
              <a:t>3.7.2013</a:t>
            </a:fld>
            <a:endParaRPr lang="cs-CZ"/>
          </a:p>
        </p:txBody>
      </p:sp>
      <p:sp>
        <p:nvSpPr>
          <p:cNvPr id="5" name="Zástupný symbol pro zápatí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B5059B0-F0F3-4110-8E3E-B7F9093C10A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1.png"/><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5.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3.jpeg"/><Relationship Id="rId11" Type="http://schemas.openxmlformats.org/officeDocument/2006/relationships/image" Target="../media/image14.jpeg"/><Relationship Id="rId5" Type="http://schemas.openxmlformats.org/officeDocument/2006/relationships/image" Target="../media/image12.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7.gif"/></Relationships>
</file>

<file path=ppt/slides/_rels/slide4.xml.rels><?xml version="1.0" encoding="UTF-8" standalone="yes"?>
<Relationships xmlns="http://schemas.openxmlformats.org/package/2006/relationships"><Relationship Id="rId8" Type="http://schemas.openxmlformats.org/officeDocument/2006/relationships/image" Target="../media/image23.jpeg"/><Relationship Id="rId3" Type="http://schemas.openxmlformats.org/officeDocument/2006/relationships/image" Target="../media/image18.jpg"/><Relationship Id="rId7" Type="http://schemas.openxmlformats.org/officeDocument/2006/relationships/image" Target="../media/image22.jpg"/><Relationship Id="rId12" Type="http://schemas.openxmlformats.org/officeDocument/2006/relationships/image" Target="../media/image27.jp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21.jpg"/><Relationship Id="rId11" Type="http://schemas.openxmlformats.org/officeDocument/2006/relationships/image" Target="../media/image26.jpeg"/><Relationship Id="rId5" Type="http://schemas.openxmlformats.org/officeDocument/2006/relationships/image" Target="../media/image20.jpg"/><Relationship Id="rId10" Type="http://schemas.openxmlformats.org/officeDocument/2006/relationships/image" Target="../media/image25.jpeg"/><Relationship Id="rId4" Type="http://schemas.openxmlformats.org/officeDocument/2006/relationships/image" Target="../media/image19.jpg"/><Relationship Id="rId9" Type="http://schemas.openxmlformats.org/officeDocument/2006/relationships/image" Target="../media/image24.jpeg"/></Relationships>
</file>

<file path=ppt/slides/_rels/slide5.xml.rels><?xml version="1.0" encoding="UTF-8" standalone="yes"?>
<Relationships xmlns="http://schemas.openxmlformats.org/package/2006/relationships"><Relationship Id="rId8" Type="http://schemas.openxmlformats.org/officeDocument/2006/relationships/image" Target="../media/image27.jpg"/><Relationship Id="rId3" Type="http://schemas.openxmlformats.org/officeDocument/2006/relationships/image" Target="../media/image20.jpg"/><Relationship Id="rId7" Type="http://schemas.openxmlformats.org/officeDocument/2006/relationships/image" Target="../media/image30.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9.jpeg"/><Relationship Id="rId11" Type="http://schemas.openxmlformats.org/officeDocument/2006/relationships/image" Target="../media/image31.jpeg"/><Relationship Id="rId5" Type="http://schemas.openxmlformats.org/officeDocument/2006/relationships/image" Target="../media/image28.jpeg"/><Relationship Id="rId10" Type="http://schemas.openxmlformats.org/officeDocument/2006/relationships/image" Target="../media/image12.jpeg"/><Relationship Id="rId4" Type="http://schemas.openxmlformats.org/officeDocument/2006/relationships/image" Target="../media/image21.jpg"/><Relationship Id="rId9"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hyperlink" Target="http://hubblesite.org/" TargetMode="External"/><Relationship Id="rId7" Type="http://schemas.openxmlformats.org/officeDocument/2006/relationships/image" Target="../media/image35.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www.4realshop.eu/inshop/catalogue/products/pictures/OBECKABDLDA1859_V.jpg" TargetMode="External"/><Relationship Id="rId13" Type="http://schemas.openxmlformats.org/officeDocument/2006/relationships/hyperlink" Target="http://turretot-eco.spip.ac-rouen.fr/IMG/jpg/My_schoolbag.jpg" TargetMode="External"/><Relationship Id="rId3" Type="http://schemas.openxmlformats.org/officeDocument/2006/relationships/hyperlink" Target="http://www.tyden.cz/obrazek/201207/500e9664c2585/crop-229678-1_520x250.jpg" TargetMode="External"/><Relationship Id="rId7" Type="http://schemas.openxmlformats.org/officeDocument/2006/relationships/hyperlink" Target="http://www.snowfly.cz/images/news-eshop/56_nove-boty-vans.jpg" TargetMode="External"/><Relationship Id="rId12" Type="http://schemas.openxmlformats.org/officeDocument/2006/relationships/hyperlink" Target="http://www.nemecky.net/" TargetMode="External"/><Relationship Id="rId2" Type="http://schemas.openxmlformats.org/officeDocument/2006/relationships/hyperlink" Target="http://www.nasedetatko.com/img/poradna/uzitecne_rady/dite_a_pes.jpg" TargetMode="External"/><Relationship Id="rId1" Type="http://schemas.openxmlformats.org/officeDocument/2006/relationships/slideLayout" Target="../slideLayouts/slideLayout7.xml"/><Relationship Id="rId6" Type="http://schemas.openxmlformats.org/officeDocument/2006/relationships/hyperlink" Target="http://zapakatel.cz/static/deal/41085-5258b.jpg" TargetMode="External"/><Relationship Id="rId11" Type="http://schemas.openxmlformats.org/officeDocument/2006/relationships/hyperlink" Target="http://files.sweetnes4womens.webnode.cz/system_preview_detail_200000096-4382c447b1/gcjz4limetkovy%2002.jpg" TargetMode="External"/><Relationship Id="rId5" Type="http://schemas.openxmlformats.org/officeDocument/2006/relationships/hyperlink" Target="http://www.hybrid.cz/obrazky/alternativni-doprava/osel.jpg" TargetMode="External"/><Relationship Id="rId10" Type="http://schemas.openxmlformats.org/officeDocument/2006/relationships/hyperlink" Target="http://www.diameteor.com/sites/default/files/diamanty/diamant1.jpg" TargetMode="External"/><Relationship Id="rId4" Type="http://schemas.openxmlformats.org/officeDocument/2006/relationships/hyperlink" Target="http://jana-m.ic.cz/projekt_soubory/image006.jpg" TargetMode="External"/><Relationship Id="rId9" Type="http://schemas.openxmlformats.org/officeDocument/2006/relationships/hyperlink" Target="http://www.veraal-shop.cz/deploy/img/products/73911/tn_73911.jpg" TargetMode="External"/><Relationship Id="rId14" Type="http://schemas.openxmlformats.org/officeDocument/2006/relationships/hyperlink" Target="http://www.obec-brezina.cz/files/ckeditor/organizace/knihovna/nove-knihy-big.gi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504000"/>
            <a:ext cx="2084866" cy="477054"/>
          </a:xfrm>
        </p:spPr>
        <p:txBody>
          <a:bodyPr wrap="none">
            <a:spAutoFit/>
          </a:bodyPr>
          <a:lstStyle/>
          <a:p>
            <a:pPr algn="l"/>
            <a:r>
              <a:rPr lang="cs-CZ" sz="2500" b="1" dirty="0">
                <a:latin typeface="Times New Roman" pitchFamily="18" charset="0"/>
                <a:cs typeface="Times New Roman" pitchFamily="18" charset="0"/>
              </a:rPr>
              <a:t>5</a:t>
            </a:r>
            <a:r>
              <a:rPr lang="cs-CZ" sz="2500" b="1" dirty="0" smtClean="0">
                <a:latin typeface="Times New Roman" pitchFamily="18" charset="0"/>
                <a:cs typeface="Times New Roman" pitchFamily="18" charset="0"/>
              </a:rPr>
              <a:t>.1 Pronomen</a:t>
            </a:r>
            <a:endParaRPr lang="cs-CZ" sz="2500" b="1" dirty="0">
              <a:latin typeface="Times New Roman" pitchFamily="18" charset="0"/>
              <a:cs typeface="Times New Roman" pitchFamily="18" charset="0"/>
            </a:endParaRPr>
          </a:p>
        </p:txBody>
      </p:sp>
      <p:sp>
        <p:nvSpPr>
          <p:cNvPr id="5" name="TextovéPole 4"/>
          <p:cNvSpPr txBox="1"/>
          <p:nvPr/>
        </p:nvSpPr>
        <p:spPr>
          <a:xfrm>
            <a:off x="0" y="4527947"/>
            <a:ext cx="9144000" cy="615553"/>
          </a:xfrm>
          <a:prstGeom prst="rect">
            <a:avLst/>
          </a:prstGeom>
          <a:solidFill>
            <a:schemeClr val="accent6">
              <a:lumMod val="40000"/>
              <a:lumOff val="60000"/>
            </a:schemeClr>
          </a:solidFill>
        </p:spPr>
        <p:txBody>
          <a:bodyPr wrap="square" rtlCol="0">
            <a:spAutoFit/>
          </a:bodyPr>
          <a:lstStyle/>
          <a:p>
            <a:endParaRPr lang="cs-CZ" sz="1200" dirty="0" smtClean="0">
              <a:solidFill>
                <a:schemeClr val="accent3">
                  <a:lumMod val="50000"/>
                </a:schemeClr>
              </a:solidFill>
              <a:latin typeface="Times New Roman" pitchFamily="18" charset="0"/>
              <a:cs typeface="Times New Roman" pitchFamily="18" charset="0"/>
            </a:endParaRPr>
          </a:p>
          <a:p>
            <a:r>
              <a:rPr lang="cs-CZ" sz="1200" dirty="0" smtClean="0">
                <a:solidFill>
                  <a:schemeClr val="accent3">
                    <a:lumMod val="50000"/>
                  </a:schemeClr>
                </a:solidFill>
                <a:latin typeface="Times New Roman" pitchFamily="18" charset="0"/>
                <a:cs typeface="Times New Roman" pitchFamily="18" charset="0"/>
              </a:rPr>
              <a:t>Autor:</a:t>
            </a:r>
            <a:r>
              <a:rPr lang="cs-CZ" sz="1200" b="1" dirty="0" smtClean="0">
                <a:solidFill>
                  <a:schemeClr val="accent3">
                    <a:lumMod val="50000"/>
                  </a:schemeClr>
                </a:solidFill>
                <a:latin typeface="Times New Roman" pitchFamily="18" charset="0"/>
                <a:cs typeface="Times New Roman" pitchFamily="18" charset="0"/>
              </a:rPr>
              <a:t> Mgr. Alena Horová</a:t>
            </a:r>
          </a:p>
          <a:p>
            <a:endParaRPr lang="cs-CZ" sz="1000" dirty="0">
              <a:latin typeface="Times New Roman" pitchFamily="18" charset="0"/>
              <a:cs typeface="Times New Roman" pitchFamily="18" charset="0"/>
            </a:endParaRPr>
          </a:p>
        </p:txBody>
      </p:sp>
      <p:pic>
        <p:nvPicPr>
          <p:cNvPr id="6" name="obrázek 5" descr="Image"/>
          <p:cNvPicPr/>
          <p:nvPr/>
        </p:nvPicPr>
        <p:blipFill>
          <a:blip r:embed="rId3">
            <a:extLst>
              <a:ext uri="{28A0092B-C50C-407E-A947-70E740481C1C}">
                <a14:useLocalDpi xmlns:a14="http://schemas.microsoft.com/office/drawing/2010/main" val="0"/>
              </a:ext>
            </a:extLst>
          </a:blip>
          <a:srcRect/>
          <a:stretch>
            <a:fillRect/>
          </a:stretch>
        </p:blipFill>
        <p:spPr bwMode="auto">
          <a:xfrm>
            <a:off x="6121871" y="4515966"/>
            <a:ext cx="3029719" cy="612000"/>
          </a:xfrm>
          <a:prstGeom prst="rect">
            <a:avLst/>
          </a:prstGeom>
          <a:noFill/>
          <a:ln>
            <a:noFill/>
          </a:ln>
        </p:spPr>
      </p:pic>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23528" y="1131590"/>
            <a:ext cx="1404000" cy="142167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2051720" y="1059582"/>
            <a:ext cx="1476000" cy="147600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4" name="Picture 3"/>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3851920" y="627534"/>
            <a:ext cx="1440000" cy="1508202"/>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21" name="Picture 3"/>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5508104" y="987574"/>
            <a:ext cx="1440000" cy="1458056"/>
          </a:xfrm>
          <a:prstGeom prst="rect">
            <a:avLst/>
          </a:prstGeom>
          <a:solidFill>
            <a:schemeClr val="bg1"/>
          </a:solidFill>
          <a:ln w="31750">
            <a:solidFill>
              <a:srgbClr val="C00000"/>
            </a:solidFill>
          </a:ln>
          <a:extLst/>
        </p:spPr>
      </p:pic>
      <p:pic>
        <p:nvPicPr>
          <p:cNvPr id="26" name="Picture 2"/>
          <p:cNvPicPr>
            <a:picLocks noChangeAspect="1" noChangeArrowheads="1"/>
          </p:cNvPicPr>
          <p:nvPr/>
        </p:nvPicPr>
        <p:blipFill>
          <a:blip r:embed="rId8" cstate="print">
            <a:extLst>
              <a:ext uri="{28A0092B-C50C-407E-A947-70E740481C1C}">
                <a14:useLocalDpi xmlns:a14="http://schemas.microsoft.com/office/drawing/2010/main" val="0"/>
              </a:ext>
            </a:extLst>
          </a:blip>
          <a:stretch>
            <a:fillRect/>
          </a:stretch>
        </p:blipFill>
        <p:spPr bwMode="auto">
          <a:xfrm>
            <a:off x="4067944" y="2859782"/>
            <a:ext cx="1386896" cy="142167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28" name="Picture 2"/>
          <p:cNvPicPr>
            <a:picLocks noChangeAspect="1" noChangeArrowheads="1"/>
          </p:cNvPicPr>
          <p:nvPr/>
        </p:nvPicPr>
        <p:blipFill>
          <a:blip r:embed="rId9" cstate="print">
            <a:extLst>
              <a:ext uri="{28A0092B-C50C-407E-A947-70E740481C1C}">
                <a14:useLocalDpi xmlns:a14="http://schemas.microsoft.com/office/drawing/2010/main" val="0"/>
              </a:ext>
            </a:extLst>
          </a:blip>
          <a:stretch>
            <a:fillRect/>
          </a:stretch>
        </p:blipFill>
        <p:spPr bwMode="auto">
          <a:xfrm>
            <a:off x="2123728" y="2931790"/>
            <a:ext cx="1404000" cy="1375835"/>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29" name="Picture 2"/>
          <p:cNvPicPr>
            <a:picLocks noChangeAspect="1" noChangeArrowheads="1"/>
          </p:cNvPicPr>
          <p:nvPr/>
        </p:nvPicPr>
        <p:blipFill>
          <a:blip r:embed="rId10" cstate="print">
            <a:extLst>
              <a:ext uri="{28A0092B-C50C-407E-A947-70E740481C1C}">
                <a14:useLocalDpi xmlns:a14="http://schemas.microsoft.com/office/drawing/2010/main" val="0"/>
              </a:ext>
            </a:extLst>
          </a:blip>
          <a:stretch>
            <a:fillRect/>
          </a:stretch>
        </p:blipFill>
        <p:spPr bwMode="auto">
          <a:xfrm>
            <a:off x="539552" y="2787774"/>
            <a:ext cx="1368197" cy="142167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1" name="Picture 2"/>
          <p:cNvPicPr>
            <a:picLocks noChangeAspect="1" noChangeArrowheads="1"/>
          </p:cNvPicPr>
          <p:nvPr/>
        </p:nvPicPr>
        <p:blipFill>
          <a:blip r:embed="rId11" cstate="print">
            <a:extLst>
              <a:ext uri="{28A0092B-C50C-407E-A947-70E740481C1C}">
                <a14:useLocalDpi xmlns:a14="http://schemas.microsoft.com/office/drawing/2010/main" val="0"/>
              </a:ext>
            </a:extLst>
          </a:blip>
          <a:stretch>
            <a:fillRect/>
          </a:stretch>
        </p:blipFill>
        <p:spPr bwMode="auto">
          <a:xfrm>
            <a:off x="5652120" y="2859782"/>
            <a:ext cx="1322728" cy="142167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6" name="Picture 2"/>
          <p:cNvPicPr>
            <a:picLocks noChangeAspect="1" noChangeArrowheads="1"/>
          </p:cNvPicPr>
          <p:nvPr/>
        </p:nvPicPr>
        <p:blipFill>
          <a:blip r:embed="rId12" cstate="print">
            <a:extLst>
              <a:ext uri="{28A0092B-C50C-407E-A947-70E740481C1C}">
                <a14:useLocalDpi xmlns:a14="http://schemas.microsoft.com/office/drawing/2010/main" val="0"/>
              </a:ext>
            </a:extLst>
          </a:blip>
          <a:stretch>
            <a:fillRect/>
          </a:stretch>
        </p:blipFill>
        <p:spPr bwMode="auto">
          <a:xfrm>
            <a:off x="7380312" y="771550"/>
            <a:ext cx="1404000" cy="1405462"/>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7" name="Picture 2"/>
          <p:cNvPicPr>
            <a:picLocks noChangeAspect="1" noChangeArrowheads="1"/>
          </p:cNvPicPr>
          <p:nvPr/>
        </p:nvPicPr>
        <p:blipFill>
          <a:blip r:embed="rId13" cstate="print">
            <a:extLst>
              <a:ext uri="{28A0092B-C50C-407E-A947-70E740481C1C}">
                <a14:useLocalDpi xmlns:a14="http://schemas.microsoft.com/office/drawing/2010/main" val="0"/>
              </a:ext>
            </a:extLst>
          </a:blip>
          <a:stretch>
            <a:fillRect/>
          </a:stretch>
        </p:blipFill>
        <p:spPr bwMode="auto">
          <a:xfrm>
            <a:off x="7380312" y="2452207"/>
            <a:ext cx="1404000" cy="1415687"/>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sp>
        <p:nvSpPr>
          <p:cNvPr id="34" name="TextovéPole 33"/>
          <p:cNvSpPr txBox="1"/>
          <p:nvPr/>
        </p:nvSpPr>
        <p:spPr>
          <a:xfrm>
            <a:off x="882593" y="4011910"/>
            <a:ext cx="603050"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lustig</a:t>
            </a:r>
            <a:endParaRPr lang="cs-CZ" sz="1400" b="1" dirty="0" smtClean="0">
              <a:solidFill>
                <a:srgbClr val="C00000"/>
              </a:solidFill>
              <a:latin typeface="Times New Roman" pitchFamily="18" charset="0"/>
              <a:cs typeface="Times New Roman" pitchFamily="18" charset="0"/>
            </a:endParaRPr>
          </a:p>
        </p:txBody>
      </p:sp>
      <p:sp>
        <p:nvSpPr>
          <p:cNvPr id="38" name="TextovéPole 37"/>
          <p:cNvSpPr txBox="1"/>
          <p:nvPr/>
        </p:nvSpPr>
        <p:spPr>
          <a:xfrm>
            <a:off x="2346837" y="4083918"/>
            <a:ext cx="732893"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traurig</a:t>
            </a:r>
            <a:endParaRPr lang="cs-CZ" sz="1400" b="1" dirty="0" smtClean="0">
              <a:solidFill>
                <a:srgbClr val="C00000"/>
              </a:solidFill>
              <a:latin typeface="Times New Roman" pitchFamily="18" charset="0"/>
              <a:cs typeface="Times New Roman" pitchFamily="18" charset="0"/>
            </a:endParaRPr>
          </a:p>
        </p:txBody>
      </p:sp>
      <p:sp>
        <p:nvSpPr>
          <p:cNvPr id="39" name="TextovéPole 38"/>
          <p:cNvSpPr txBox="1"/>
          <p:nvPr/>
        </p:nvSpPr>
        <p:spPr>
          <a:xfrm>
            <a:off x="5837687" y="4155926"/>
            <a:ext cx="793808"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hässlich</a:t>
            </a:r>
            <a:endParaRPr lang="cs-CZ" sz="1400" b="1" dirty="0" smtClean="0">
              <a:solidFill>
                <a:srgbClr val="C00000"/>
              </a:solidFill>
              <a:latin typeface="Times New Roman" pitchFamily="18" charset="0"/>
              <a:cs typeface="Times New Roman" pitchFamily="18" charset="0"/>
            </a:endParaRPr>
          </a:p>
        </p:txBody>
      </p:sp>
      <p:sp>
        <p:nvSpPr>
          <p:cNvPr id="40" name="TextovéPole 39"/>
          <p:cNvSpPr txBox="1"/>
          <p:nvPr/>
        </p:nvSpPr>
        <p:spPr>
          <a:xfrm>
            <a:off x="4338469" y="4083918"/>
            <a:ext cx="623890"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schön</a:t>
            </a:r>
            <a:endParaRPr lang="cs-CZ" sz="1400" b="1" dirty="0" smtClean="0">
              <a:solidFill>
                <a:srgbClr val="C00000"/>
              </a:solidFill>
              <a:latin typeface="Times New Roman" pitchFamily="18" charset="0"/>
              <a:cs typeface="Times New Roman" pitchFamily="18" charset="0"/>
            </a:endParaRPr>
          </a:p>
        </p:txBody>
      </p:sp>
      <p:sp>
        <p:nvSpPr>
          <p:cNvPr id="41" name="TextovéPole 40"/>
          <p:cNvSpPr txBox="1"/>
          <p:nvPr/>
        </p:nvSpPr>
        <p:spPr>
          <a:xfrm>
            <a:off x="7945536" y="3723878"/>
            <a:ext cx="383438"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smtClean="0">
                <a:solidFill>
                  <a:srgbClr val="C00000"/>
                </a:solidFill>
                <a:latin typeface="Times New Roman" pitchFamily="18" charset="0"/>
                <a:cs typeface="Times New Roman" pitchFamily="18" charset="0"/>
              </a:rPr>
              <a:t>alt</a:t>
            </a:r>
          </a:p>
        </p:txBody>
      </p:sp>
      <p:sp>
        <p:nvSpPr>
          <p:cNvPr id="42" name="TextovéPole 41"/>
          <p:cNvSpPr txBox="1"/>
          <p:nvPr/>
        </p:nvSpPr>
        <p:spPr>
          <a:xfrm>
            <a:off x="7798988" y="1995686"/>
            <a:ext cx="532518"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jung</a:t>
            </a:r>
            <a:endParaRPr lang="cs-CZ" sz="1400" b="1" dirty="0" smtClean="0">
              <a:solidFill>
                <a:srgbClr val="C00000"/>
              </a:solidFill>
              <a:latin typeface="Times New Roman" pitchFamily="18" charset="0"/>
              <a:cs typeface="Times New Roman" pitchFamily="18" charset="0"/>
            </a:endParaRPr>
          </a:p>
        </p:txBody>
      </p:sp>
      <p:sp>
        <p:nvSpPr>
          <p:cNvPr id="43" name="TextovéPole 42"/>
          <p:cNvSpPr txBox="1"/>
          <p:nvPr/>
        </p:nvSpPr>
        <p:spPr>
          <a:xfrm>
            <a:off x="4211960" y="1923678"/>
            <a:ext cx="562975"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klein</a:t>
            </a:r>
            <a:endParaRPr lang="cs-CZ" sz="1400" b="1" dirty="0" smtClean="0">
              <a:solidFill>
                <a:srgbClr val="C00000"/>
              </a:solidFill>
              <a:latin typeface="Times New Roman" pitchFamily="18" charset="0"/>
              <a:cs typeface="Times New Roman" pitchFamily="18" charset="0"/>
            </a:endParaRPr>
          </a:p>
        </p:txBody>
      </p:sp>
      <p:sp>
        <p:nvSpPr>
          <p:cNvPr id="44" name="TextovéPole 43"/>
          <p:cNvSpPr txBox="1"/>
          <p:nvPr/>
        </p:nvSpPr>
        <p:spPr>
          <a:xfrm>
            <a:off x="5940152" y="2263973"/>
            <a:ext cx="540469"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groß</a:t>
            </a:r>
            <a:endParaRPr lang="cs-CZ" sz="1400" b="1" dirty="0" smtClean="0">
              <a:solidFill>
                <a:srgbClr val="C00000"/>
              </a:solidFill>
              <a:latin typeface="Times New Roman" pitchFamily="18" charset="0"/>
              <a:cs typeface="Times New Roman" pitchFamily="18" charset="0"/>
            </a:endParaRPr>
          </a:p>
        </p:txBody>
      </p:sp>
      <p:sp>
        <p:nvSpPr>
          <p:cNvPr id="45" name="TextovéPole 44"/>
          <p:cNvSpPr txBox="1"/>
          <p:nvPr/>
        </p:nvSpPr>
        <p:spPr>
          <a:xfrm>
            <a:off x="780422" y="2355726"/>
            <a:ext cx="513282"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dick</a:t>
            </a:r>
            <a:endParaRPr lang="cs-CZ" sz="1400" b="1" dirty="0" smtClean="0">
              <a:solidFill>
                <a:srgbClr val="C00000"/>
              </a:solidFill>
              <a:latin typeface="Times New Roman" pitchFamily="18" charset="0"/>
              <a:cs typeface="Times New Roman" pitchFamily="18" charset="0"/>
            </a:endParaRPr>
          </a:p>
        </p:txBody>
      </p:sp>
      <p:sp>
        <p:nvSpPr>
          <p:cNvPr id="46" name="TextovéPole 45"/>
          <p:cNvSpPr txBox="1"/>
          <p:nvPr/>
        </p:nvSpPr>
        <p:spPr>
          <a:xfrm>
            <a:off x="2306763" y="2355726"/>
            <a:ext cx="772969"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schlank</a:t>
            </a:r>
            <a:endParaRPr lang="cs-CZ" sz="1400" b="1" dirty="0" smtClean="0">
              <a:solidFill>
                <a:srgbClr val="C00000"/>
              </a:solidFill>
              <a:latin typeface="Times New Roman" pitchFamily="18" charset="0"/>
              <a:cs typeface="Times New Roman" pitchFamily="18" charset="0"/>
            </a:endParaRPr>
          </a:p>
        </p:txBody>
      </p:sp>
      <p:sp>
        <p:nvSpPr>
          <p:cNvPr id="27"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txBox="1">
            <a:spLocks/>
          </p:cNvSpPr>
          <p:nvPr/>
        </p:nvSpPr>
        <p:spPr>
          <a:xfrm>
            <a:off x="20150" y="498603"/>
            <a:ext cx="3831769"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5</a:t>
            </a:r>
            <a:r>
              <a:rPr lang="cs-CZ" sz="2500" b="1" dirty="0" smtClean="0">
                <a:latin typeface="Times New Roman" pitchFamily="18" charset="0"/>
                <a:cs typeface="Times New Roman" pitchFamily="18" charset="0"/>
              </a:rPr>
              <a:t>.10 </a:t>
            </a:r>
            <a:r>
              <a:rPr lang="cs-CZ" sz="2500" b="1" dirty="0" err="1" smtClean="0">
                <a:latin typeface="Times New Roman" pitchFamily="18" charset="0"/>
                <a:cs typeface="Times New Roman" pitchFamily="18" charset="0"/>
              </a:rPr>
              <a:t>Annotation</a:t>
            </a:r>
            <a:endParaRPr lang="cs-CZ" sz="2500" b="1" dirty="0">
              <a:latin typeface="Times New Roman" pitchFamily="18" charset="0"/>
              <a:cs typeface="Times New Roman"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2302077779"/>
              </p:ext>
            </p:extLst>
          </p:nvPr>
        </p:nvGraphicFramePr>
        <p:xfrm>
          <a:off x="1043608" y="1275606"/>
          <a:ext cx="7272808" cy="3249978"/>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Times New Roman" pitchFamily="18" charset="0"/>
                          <a:cs typeface="Times New Roman" pitchFamily="18" charset="0"/>
                        </a:rPr>
                        <a:t>Mgr. </a:t>
                      </a:r>
                      <a:r>
                        <a:rPr lang="cs-CZ" smtClean="0">
                          <a:latin typeface="Times New Roman" pitchFamily="18" charset="0"/>
                          <a:cs typeface="Times New Roman" pitchFamily="18" charset="0"/>
                        </a:rPr>
                        <a:t>Alena</a:t>
                      </a:r>
                      <a:r>
                        <a:rPr lang="cs-CZ" baseline="0" smtClean="0">
                          <a:latin typeface="Times New Roman" pitchFamily="18" charset="0"/>
                          <a:cs typeface="Times New Roman" pitchFamily="18" charset="0"/>
                        </a:rPr>
                        <a:t> Horová</a:t>
                      </a:r>
                      <a:endParaRPr lang="cs-CZ" smtClean="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01</a:t>
                      </a:r>
                      <a:r>
                        <a:rPr lang="cs-CZ" baseline="0" dirty="0" smtClean="0">
                          <a:latin typeface="Times New Roman" pitchFamily="18" charset="0"/>
                          <a:cs typeface="Times New Roman" pitchFamily="18" charset="0"/>
                        </a:rPr>
                        <a:t> – 06/2013</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7. -</a:t>
                      </a:r>
                      <a:r>
                        <a:rPr lang="cs-CZ" baseline="0" dirty="0" smtClean="0">
                          <a:latin typeface="Times New Roman" pitchFamily="18" charset="0"/>
                          <a:cs typeface="Times New Roman" pitchFamily="18" charset="0"/>
                        </a:rPr>
                        <a:t> 9</a:t>
                      </a:r>
                      <a:r>
                        <a:rPr lang="cs-CZ" dirty="0" smtClean="0">
                          <a:latin typeface="Times New Roman" pitchFamily="18" charset="0"/>
                          <a:cs typeface="Times New Roman" pitchFamily="18" charset="0"/>
                        </a:rPr>
                        <a:t>. ročník</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Přídavná</a:t>
                      </a:r>
                      <a:r>
                        <a:rPr lang="cs-CZ" baseline="0" dirty="0" smtClean="0">
                          <a:latin typeface="Times New Roman" pitchFamily="18" charset="0"/>
                          <a:cs typeface="Times New Roman" pitchFamily="18" charset="0"/>
                        </a:rPr>
                        <a:t> jména, antonyma, skloňování přídavných jmen, první pád</a:t>
                      </a:r>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Prezentace</a:t>
                      </a:r>
                      <a:r>
                        <a:rPr lang="cs-CZ" baseline="0" dirty="0" smtClean="0">
                          <a:latin typeface="Times New Roman" pitchFamily="18" charset="0"/>
                          <a:cs typeface="Times New Roman" pitchFamily="18" charset="0"/>
                        </a:rPr>
                        <a:t> obsahující základní přídavná jména v NJ </a:t>
                      </a:r>
                    </a:p>
                    <a:p>
                      <a:r>
                        <a:rPr lang="cs-CZ" baseline="0" dirty="0" smtClean="0">
                          <a:latin typeface="Times New Roman" pitchFamily="18" charset="0"/>
                          <a:cs typeface="Times New Roman" pitchFamily="18" charset="0"/>
                        </a:rPr>
                        <a:t>a  pravidla pro jejich skloňování v 1. pádu.</a:t>
                      </a:r>
                      <a:endParaRPr lang="cs-CZ" dirty="0">
                        <a:latin typeface="Times New Roman" pitchFamily="18" charset="0"/>
                        <a:cs typeface="Times New Roman" pitchFamily="18" charset="0"/>
                      </a:endParaRPr>
                    </a:p>
                  </a:txBody>
                  <a:tcPr/>
                </a:tc>
              </a:tr>
            </a:tbl>
          </a:graphicData>
        </a:graphic>
      </p:graphicFrame>
      <p:sp>
        <p:nvSpPr>
          <p:cNvPr id="5"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37754810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6766" y="504000"/>
            <a:ext cx="3537122" cy="477054"/>
          </a:xfrm>
        </p:spPr>
        <p:txBody>
          <a:bodyPr wrap="none">
            <a:spAutoFit/>
          </a:bodyPr>
          <a:lstStyle/>
          <a:p>
            <a:pPr algn="l"/>
            <a:r>
              <a:rPr lang="cs-CZ" sz="2500" b="1" dirty="0">
                <a:latin typeface="Times New Roman" pitchFamily="18" charset="0"/>
                <a:cs typeface="Times New Roman" pitchFamily="18" charset="0"/>
              </a:rPr>
              <a:t>5</a:t>
            </a:r>
            <a:r>
              <a:rPr lang="cs-CZ" sz="2500" b="1" dirty="0" smtClean="0">
                <a:latin typeface="Times New Roman" pitchFamily="18" charset="0"/>
                <a:cs typeface="Times New Roman" pitchFamily="18" charset="0"/>
              </a:rPr>
              <a:t>.2 </a:t>
            </a:r>
            <a:r>
              <a:rPr lang="cs-CZ" sz="2500" b="1" dirty="0" err="1">
                <a:latin typeface="Times New Roman" pitchFamily="18" charset="0"/>
                <a:cs typeface="Times New Roman" pitchFamily="18" charset="0"/>
              </a:rPr>
              <a:t>Was</a:t>
            </a:r>
            <a:r>
              <a:rPr lang="cs-CZ" sz="2500" b="1" dirty="0">
                <a:latin typeface="Times New Roman" pitchFamily="18" charset="0"/>
                <a:cs typeface="Times New Roman" pitchFamily="18" charset="0"/>
              </a:rPr>
              <a:t> </a:t>
            </a:r>
            <a:r>
              <a:rPr lang="cs-CZ" sz="2500" b="1" dirty="0" err="1">
                <a:latin typeface="Times New Roman" pitchFamily="18" charset="0"/>
                <a:cs typeface="Times New Roman" pitchFamily="18" charset="0"/>
              </a:rPr>
              <a:t>weißt</a:t>
            </a:r>
            <a:r>
              <a:rPr lang="cs-CZ" sz="2500" b="1" dirty="0">
                <a:latin typeface="Times New Roman" pitchFamily="18" charset="0"/>
                <a:cs typeface="Times New Roman" pitchFamily="18" charset="0"/>
              </a:rPr>
              <a:t> </a:t>
            </a:r>
            <a:r>
              <a:rPr lang="cs-CZ" sz="2500" b="1" dirty="0" err="1">
                <a:latin typeface="Times New Roman" pitchFamily="18" charset="0"/>
                <a:cs typeface="Times New Roman" pitchFamily="18" charset="0"/>
              </a:rPr>
              <a:t>du</a:t>
            </a:r>
            <a:r>
              <a:rPr lang="cs-CZ" sz="2500" b="1" dirty="0">
                <a:latin typeface="Times New Roman" pitchFamily="18" charset="0"/>
                <a:cs typeface="Times New Roman" pitchFamily="18" charset="0"/>
              </a:rPr>
              <a:t> </a:t>
            </a:r>
            <a:r>
              <a:rPr lang="cs-CZ" sz="2500" b="1" dirty="0" err="1">
                <a:latin typeface="Times New Roman" pitchFamily="18" charset="0"/>
                <a:cs typeface="Times New Roman" pitchFamily="18" charset="0"/>
              </a:rPr>
              <a:t>schon</a:t>
            </a:r>
            <a:r>
              <a:rPr lang="cs-CZ" sz="2500" b="1" dirty="0" smtClean="0">
                <a:latin typeface="Times New Roman" pitchFamily="18" charset="0"/>
                <a:cs typeface="Times New Roman" pitchFamily="18" charset="0"/>
              </a:rPr>
              <a:t>?</a:t>
            </a:r>
            <a:endParaRPr lang="cs-CZ" sz="2500" b="1"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904304" y="3435846"/>
            <a:ext cx="1404000" cy="142167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7272464" y="3255990"/>
            <a:ext cx="1476000" cy="147600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4" name="Picture 3"/>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5076056" y="610805"/>
            <a:ext cx="1116000" cy="1168857"/>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21" name="Picture 3"/>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5580112" y="1851670"/>
            <a:ext cx="1080000" cy="1093545"/>
          </a:xfrm>
          <a:prstGeom prst="rect">
            <a:avLst/>
          </a:prstGeom>
          <a:solidFill>
            <a:schemeClr val="bg1"/>
          </a:solidFill>
          <a:ln w="31750">
            <a:solidFill>
              <a:srgbClr val="C00000"/>
            </a:solidFill>
          </a:ln>
          <a:extLst/>
        </p:spPr>
      </p:pic>
      <p:pic>
        <p:nvPicPr>
          <p:cNvPr id="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2915816" y="2715766"/>
            <a:ext cx="1386896" cy="142167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28" name="Picture 2"/>
          <p:cNvPicPr>
            <a:picLocks noChangeAspect="1" noChangeArrowheads="1"/>
          </p:cNvPicPr>
          <p:nvPr/>
        </p:nvPicPr>
        <p:blipFill>
          <a:blip r:embed="rId8" cstate="print">
            <a:extLst>
              <a:ext uri="{28A0092B-C50C-407E-A947-70E740481C1C}">
                <a14:useLocalDpi xmlns:a14="http://schemas.microsoft.com/office/drawing/2010/main" val="0"/>
              </a:ext>
            </a:extLst>
          </a:blip>
          <a:stretch>
            <a:fillRect/>
          </a:stretch>
        </p:blipFill>
        <p:spPr bwMode="auto">
          <a:xfrm>
            <a:off x="1403648" y="3507854"/>
            <a:ext cx="1404000" cy="1375835"/>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29" name="Picture 2"/>
          <p:cNvPicPr>
            <a:picLocks noChangeAspect="1" noChangeArrowheads="1"/>
          </p:cNvPicPr>
          <p:nvPr/>
        </p:nvPicPr>
        <p:blipFill>
          <a:blip r:embed="rId9" cstate="print">
            <a:extLst>
              <a:ext uri="{28A0092B-C50C-407E-A947-70E740481C1C}">
                <a14:useLocalDpi xmlns:a14="http://schemas.microsoft.com/office/drawing/2010/main" val="0"/>
              </a:ext>
            </a:extLst>
          </a:blip>
          <a:stretch>
            <a:fillRect/>
          </a:stretch>
        </p:blipFill>
        <p:spPr bwMode="auto">
          <a:xfrm>
            <a:off x="251520" y="2787774"/>
            <a:ext cx="1368197" cy="142167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1" name="Picture 2"/>
          <p:cNvPicPr>
            <a:picLocks noChangeAspect="1" noChangeArrowheads="1"/>
          </p:cNvPicPr>
          <p:nvPr/>
        </p:nvPicPr>
        <p:blipFill>
          <a:blip r:embed="rId10" cstate="print">
            <a:extLst>
              <a:ext uri="{28A0092B-C50C-407E-A947-70E740481C1C}">
                <a14:useLocalDpi xmlns:a14="http://schemas.microsoft.com/office/drawing/2010/main" val="0"/>
              </a:ext>
            </a:extLst>
          </a:blip>
          <a:stretch>
            <a:fillRect/>
          </a:stretch>
        </p:blipFill>
        <p:spPr bwMode="auto">
          <a:xfrm>
            <a:off x="4067944" y="3507854"/>
            <a:ext cx="1322728" cy="142167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6" name="Picture 2"/>
          <p:cNvPicPr>
            <a:picLocks noChangeAspect="1" noChangeArrowheads="1"/>
          </p:cNvPicPr>
          <p:nvPr/>
        </p:nvPicPr>
        <p:blipFill>
          <a:blip r:embed="rId11" cstate="print">
            <a:extLst>
              <a:ext uri="{28A0092B-C50C-407E-A947-70E740481C1C}">
                <a14:useLocalDpi xmlns:a14="http://schemas.microsoft.com/office/drawing/2010/main" val="0"/>
              </a:ext>
            </a:extLst>
          </a:blip>
          <a:stretch>
            <a:fillRect/>
          </a:stretch>
        </p:blipFill>
        <p:spPr bwMode="auto">
          <a:xfrm>
            <a:off x="6876256" y="699544"/>
            <a:ext cx="1260000" cy="1261313"/>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7" name="Picture 2"/>
          <p:cNvPicPr>
            <a:picLocks noChangeAspect="1" noChangeArrowheads="1"/>
          </p:cNvPicPr>
          <p:nvPr/>
        </p:nvPicPr>
        <p:blipFill>
          <a:blip r:embed="rId12" cstate="print">
            <a:extLst>
              <a:ext uri="{28A0092B-C50C-407E-A947-70E740481C1C}">
                <a14:useLocalDpi xmlns:a14="http://schemas.microsoft.com/office/drawing/2010/main" val="0"/>
              </a:ext>
            </a:extLst>
          </a:blip>
          <a:stretch>
            <a:fillRect/>
          </a:stretch>
        </p:blipFill>
        <p:spPr bwMode="auto">
          <a:xfrm>
            <a:off x="7884366" y="1779662"/>
            <a:ext cx="1178191" cy="118800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sp>
        <p:nvSpPr>
          <p:cNvPr id="34" name="TextovéPole 33"/>
          <p:cNvSpPr txBox="1"/>
          <p:nvPr/>
        </p:nvSpPr>
        <p:spPr>
          <a:xfrm>
            <a:off x="611560" y="4011910"/>
            <a:ext cx="603050"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lustig</a:t>
            </a:r>
            <a:endParaRPr lang="cs-CZ" sz="1400" b="1" dirty="0" smtClean="0">
              <a:solidFill>
                <a:srgbClr val="C00000"/>
              </a:solidFill>
              <a:latin typeface="Times New Roman" pitchFamily="18" charset="0"/>
              <a:cs typeface="Times New Roman" pitchFamily="18" charset="0"/>
            </a:endParaRPr>
          </a:p>
        </p:txBody>
      </p:sp>
      <p:sp>
        <p:nvSpPr>
          <p:cNvPr id="38" name="TextovéPole 37"/>
          <p:cNvSpPr txBox="1"/>
          <p:nvPr/>
        </p:nvSpPr>
        <p:spPr>
          <a:xfrm>
            <a:off x="1691680" y="4712245"/>
            <a:ext cx="732893"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traurig</a:t>
            </a:r>
            <a:endParaRPr lang="cs-CZ" sz="1400" b="1" dirty="0" smtClean="0">
              <a:solidFill>
                <a:srgbClr val="C00000"/>
              </a:solidFill>
              <a:latin typeface="Times New Roman" pitchFamily="18" charset="0"/>
              <a:cs typeface="Times New Roman" pitchFamily="18" charset="0"/>
            </a:endParaRPr>
          </a:p>
        </p:txBody>
      </p:sp>
      <p:sp>
        <p:nvSpPr>
          <p:cNvPr id="39" name="TextovéPole 38"/>
          <p:cNvSpPr txBox="1"/>
          <p:nvPr/>
        </p:nvSpPr>
        <p:spPr>
          <a:xfrm>
            <a:off x="4283968" y="4731990"/>
            <a:ext cx="793808"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hässlich</a:t>
            </a:r>
            <a:endParaRPr lang="cs-CZ" sz="1400" b="1" dirty="0" smtClean="0">
              <a:solidFill>
                <a:srgbClr val="C00000"/>
              </a:solidFill>
              <a:latin typeface="Times New Roman" pitchFamily="18" charset="0"/>
              <a:cs typeface="Times New Roman" pitchFamily="18" charset="0"/>
            </a:endParaRPr>
          </a:p>
        </p:txBody>
      </p:sp>
      <p:sp>
        <p:nvSpPr>
          <p:cNvPr id="40" name="TextovéPole 39"/>
          <p:cNvSpPr txBox="1"/>
          <p:nvPr/>
        </p:nvSpPr>
        <p:spPr>
          <a:xfrm>
            <a:off x="3275856" y="3939902"/>
            <a:ext cx="623890"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schön</a:t>
            </a:r>
            <a:endParaRPr lang="cs-CZ" sz="1400" b="1" dirty="0" smtClean="0">
              <a:solidFill>
                <a:srgbClr val="C00000"/>
              </a:solidFill>
              <a:latin typeface="Times New Roman" pitchFamily="18" charset="0"/>
              <a:cs typeface="Times New Roman" pitchFamily="18" charset="0"/>
            </a:endParaRPr>
          </a:p>
        </p:txBody>
      </p:sp>
      <p:sp>
        <p:nvSpPr>
          <p:cNvPr id="41" name="TextovéPole 40"/>
          <p:cNvSpPr txBox="1"/>
          <p:nvPr/>
        </p:nvSpPr>
        <p:spPr>
          <a:xfrm>
            <a:off x="8388424" y="2859782"/>
            <a:ext cx="383438"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smtClean="0">
                <a:solidFill>
                  <a:srgbClr val="C00000"/>
                </a:solidFill>
                <a:latin typeface="Times New Roman" pitchFamily="18" charset="0"/>
                <a:cs typeface="Times New Roman" pitchFamily="18" charset="0"/>
              </a:rPr>
              <a:t>alt</a:t>
            </a:r>
          </a:p>
        </p:txBody>
      </p:sp>
      <p:sp>
        <p:nvSpPr>
          <p:cNvPr id="42" name="TextovéPole 41"/>
          <p:cNvSpPr txBox="1"/>
          <p:nvPr/>
        </p:nvSpPr>
        <p:spPr>
          <a:xfrm>
            <a:off x="7207834" y="1779662"/>
            <a:ext cx="532518"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jung</a:t>
            </a:r>
            <a:endParaRPr lang="cs-CZ" sz="1400" b="1" dirty="0" smtClean="0">
              <a:solidFill>
                <a:srgbClr val="C00000"/>
              </a:solidFill>
              <a:latin typeface="Times New Roman" pitchFamily="18" charset="0"/>
              <a:cs typeface="Times New Roman" pitchFamily="18" charset="0"/>
            </a:endParaRPr>
          </a:p>
        </p:txBody>
      </p:sp>
      <p:sp>
        <p:nvSpPr>
          <p:cNvPr id="43" name="TextovéPole 42"/>
          <p:cNvSpPr txBox="1"/>
          <p:nvPr/>
        </p:nvSpPr>
        <p:spPr>
          <a:xfrm>
            <a:off x="5292080" y="1635646"/>
            <a:ext cx="562975"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klein</a:t>
            </a:r>
            <a:endParaRPr lang="cs-CZ" sz="1400" b="1" dirty="0" smtClean="0">
              <a:solidFill>
                <a:srgbClr val="C00000"/>
              </a:solidFill>
              <a:latin typeface="Times New Roman" pitchFamily="18" charset="0"/>
              <a:cs typeface="Times New Roman" pitchFamily="18" charset="0"/>
            </a:endParaRPr>
          </a:p>
        </p:txBody>
      </p:sp>
      <p:sp>
        <p:nvSpPr>
          <p:cNvPr id="44" name="TextovéPole 43"/>
          <p:cNvSpPr txBox="1"/>
          <p:nvPr/>
        </p:nvSpPr>
        <p:spPr>
          <a:xfrm>
            <a:off x="5868144" y="2859782"/>
            <a:ext cx="540469"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groß</a:t>
            </a:r>
            <a:endParaRPr lang="cs-CZ" sz="1400" b="1" dirty="0" smtClean="0">
              <a:solidFill>
                <a:srgbClr val="C00000"/>
              </a:solidFill>
              <a:latin typeface="Times New Roman" pitchFamily="18" charset="0"/>
              <a:cs typeface="Times New Roman" pitchFamily="18" charset="0"/>
            </a:endParaRPr>
          </a:p>
        </p:txBody>
      </p:sp>
      <p:sp>
        <p:nvSpPr>
          <p:cNvPr id="45" name="TextovéPole 44"/>
          <p:cNvSpPr txBox="1"/>
          <p:nvPr/>
        </p:nvSpPr>
        <p:spPr>
          <a:xfrm>
            <a:off x="6290966" y="4659982"/>
            <a:ext cx="513282"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dick</a:t>
            </a:r>
            <a:endParaRPr lang="cs-CZ" sz="1400" b="1" dirty="0" smtClean="0">
              <a:solidFill>
                <a:srgbClr val="C00000"/>
              </a:solidFill>
              <a:latin typeface="Times New Roman" pitchFamily="18" charset="0"/>
              <a:cs typeface="Times New Roman" pitchFamily="18" charset="0"/>
            </a:endParaRPr>
          </a:p>
        </p:txBody>
      </p:sp>
      <p:sp>
        <p:nvSpPr>
          <p:cNvPr id="46" name="TextovéPole 45"/>
          <p:cNvSpPr txBox="1"/>
          <p:nvPr/>
        </p:nvSpPr>
        <p:spPr>
          <a:xfrm>
            <a:off x="7596336" y="4568229"/>
            <a:ext cx="772969"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schlank</a:t>
            </a:r>
            <a:endParaRPr lang="cs-CZ" sz="1400" b="1" dirty="0" smtClean="0">
              <a:solidFill>
                <a:srgbClr val="C00000"/>
              </a:solidFill>
              <a:latin typeface="Times New Roman" pitchFamily="18" charset="0"/>
              <a:cs typeface="Times New Roman" pitchFamily="18" charset="0"/>
            </a:endParaRPr>
          </a:p>
        </p:txBody>
      </p:sp>
      <p:sp>
        <p:nvSpPr>
          <p:cNvPr id="27" name="TextovéPole 26"/>
          <p:cNvSpPr txBox="1"/>
          <p:nvPr/>
        </p:nvSpPr>
        <p:spPr>
          <a:xfrm>
            <a:off x="179512" y="1131590"/>
            <a:ext cx="4752528" cy="1461939"/>
          </a:xfrm>
          <a:prstGeom prst="rect">
            <a:avLst/>
          </a:prstGeom>
          <a:solidFill>
            <a:schemeClr val="bg1"/>
          </a:solidFill>
          <a:ln w="31750">
            <a:solidFill>
              <a:srgbClr val="C00000"/>
            </a:solidFill>
          </a:ln>
        </p:spPr>
        <p:txBody>
          <a:bodyPr wrap="square" rtlCol="0">
            <a:spAutoFit/>
          </a:bodyPr>
          <a:lstStyle/>
          <a:p>
            <a:pPr>
              <a:spcAft>
                <a:spcPts val="600"/>
              </a:spcAft>
            </a:pPr>
            <a:r>
              <a:rPr lang="cs-CZ" sz="1400" b="1" u="sng" dirty="0" smtClean="0">
                <a:solidFill>
                  <a:schemeClr val="accent3">
                    <a:lumMod val="50000"/>
                  </a:schemeClr>
                </a:solidFill>
                <a:latin typeface="Times New Roman" pitchFamily="18" charset="0"/>
                <a:cs typeface="Times New Roman" pitchFamily="18" charset="0"/>
              </a:rPr>
              <a:t>PRONOMEN / PŘÍDAVNÁ JMÉNA</a:t>
            </a:r>
            <a:endParaRPr lang="cs-CZ" sz="1400" dirty="0" smtClean="0">
              <a:solidFill>
                <a:schemeClr val="accent3">
                  <a:lumMod val="50000"/>
                </a:schemeClr>
              </a:solidFill>
              <a:latin typeface="Times New Roman" pitchFamily="18" charset="0"/>
              <a:cs typeface="Times New Roman" pitchFamily="18" charset="0"/>
            </a:endParaRPr>
          </a:p>
          <a:p>
            <a:r>
              <a:rPr lang="cs-CZ" sz="1400" dirty="0" smtClean="0">
                <a:solidFill>
                  <a:schemeClr val="accent3">
                    <a:lumMod val="50000"/>
                  </a:schemeClr>
                </a:solidFill>
                <a:latin typeface="Times New Roman" pitchFamily="18" charset="0"/>
                <a:cs typeface="Times New Roman" pitchFamily="18" charset="0"/>
              </a:rPr>
              <a:t>=  vyjadřují vlastnosti osob, zvířat a věcí</a:t>
            </a:r>
            <a:endParaRPr lang="cs-CZ" sz="1400" b="1" dirty="0" smtClean="0">
              <a:solidFill>
                <a:schemeClr val="accent3">
                  <a:lumMod val="50000"/>
                </a:schemeClr>
              </a:solidFill>
              <a:latin typeface="Times New Roman" pitchFamily="18" charset="0"/>
              <a:cs typeface="Times New Roman" pitchFamily="18" charset="0"/>
            </a:endParaRPr>
          </a:p>
          <a:p>
            <a:pPr marL="171450" indent="-171450">
              <a:buFont typeface="Wingdings" pitchFamily="2" charset="2"/>
              <a:buChar char="Ø"/>
            </a:pPr>
            <a:r>
              <a:rPr lang="cs-CZ" sz="1400" dirty="0" smtClean="0">
                <a:solidFill>
                  <a:schemeClr val="accent3">
                    <a:lumMod val="50000"/>
                  </a:schemeClr>
                </a:solidFill>
                <a:latin typeface="Times New Roman" pitchFamily="18" charset="0"/>
                <a:cs typeface="Times New Roman" pitchFamily="18" charset="0"/>
              </a:rPr>
              <a:t>přidávají se k podstatným jménům </a:t>
            </a:r>
          </a:p>
          <a:p>
            <a:pPr marL="171450" indent="-171450">
              <a:buFont typeface="Wingdings" pitchFamily="2" charset="2"/>
              <a:buChar char="Ø"/>
            </a:pPr>
            <a:r>
              <a:rPr lang="cs-CZ" sz="1400" dirty="0">
                <a:solidFill>
                  <a:schemeClr val="accent3">
                    <a:lumMod val="50000"/>
                  </a:schemeClr>
                </a:solidFill>
                <a:latin typeface="Times New Roman" pitchFamily="18" charset="0"/>
                <a:cs typeface="Times New Roman" pitchFamily="18" charset="0"/>
              </a:rPr>
              <a:t>j</a:t>
            </a:r>
            <a:r>
              <a:rPr lang="cs-CZ" sz="1400" dirty="0" smtClean="0">
                <a:solidFill>
                  <a:schemeClr val="accent3">
                    <a:lumMod val="50000"/>
                  </a:schemeClr>
                </a:solidFill>
                <a:latin typeface="Times New Roman" pitchFamily="18" charset="0"/>
                <a:cs typeface="Times New Roman" pitchFamily="18" charset="0"/>
              </a:rPr>
              <a:t>sou stejného rodu a čísla jako podstatné jméno, ke kterému náleží</a:t>
            </a:r>
            <a:r>
              <a:rPr lang="cs-CZ" sz="1400" b="1" dirty="0" smtClean="0">
                <a:solidFill>
                  <a:schemeClr val="accent3">
                    <a:lumMod val="50000"/>
                  </a:schemeClr>
                </a:solidFill>
                <a:latin typeface="Times New Roman" pitchFamily="18" charset="0"/>
                <a:cs typeface="Times New Roman" pitchFamily="18" charset="0"/>
              </a:rPr>
              <a:t> → podstatná jména se skloňují</a:t>
            </a:r>
          </a:p>
          <a:p>
            <a:pPr marL="171450" indent="-171450">
              <a:buFont typeface="Wingdings" pitchFamily="2" charset="2"/>
              <a:buChar char="Ø"/>
            </a:pPr>
            <a:r>
              <a:rPr lang="cs-CZ" sz="1400" b="1" dirty="0">
                <a:solidFill>
                  <a:schemeClr val="accent3">
                    <a:lumMod val="50000"/>
                  </a:schemeClr>
                </a:solidFill>
                <a:latin typeface="Times New Roman" pitchFamily="18" charset="0"/>
                <a:cs typeface="Times New Roman" pitchFamily="18" charset="0"/>
              </a:rPr>
              <a:t>t</a:t>
            </a:r>
            <a:r>
              <a:rPr lang="cs-CZ" sz="1400" b="1" dirty="0" smtClean="0">
                <a:solidFill>
                  <a:schemeClr val="accent3">
                    <a:lumMod val="50000"/>
                  </a:schemeClr>
                </a:solidFill>
                <a:latin typeface="Times New Roman" pitchFamily="18" charset="0"/>
                <a:cs typeface="Times New Roman" pitchFamily="18" charset="0"/>
              </a:rPr>
              <a:t>voří tzv. protiklady (opozita) → </a:t>
            </a:r>
            <a:r>
              <a:rPr lang="cs-CZ" sz="1400" b="1" dirty="0" err="1" smtClean="0">
                <a:solidFill>
                  <a:schemeClr val="accent3">
                    <a:lumMod val="50000"/>
                  </a:schemeClr>
                </a:solidFill>
                <a:latin typeface="Times New Roman" pitchFamily="18" charset="0"/>
                <a:cs typeface="Times New Roman" pitchFamily="18" charset="0"/>
              </a:rPr>
              <a:t>Gegenteile</a:t>
            </a:r>
            <a:endParaRPr lang="cs-CZ" sz="1400" b="1" dirty="0" smtClean="0">
              <a:solidFill>
                <a:schemeClr val="accent3">
                  <a:lumMod val="50000"/>
                </a:schemeClr>
              </a:solidFill>
              <a:latin typeface="Times New Roman" pitchFamily="18" charset="0"/>
              <a:cs typeface="Times New Roman" pitchFamily="18" charset="0"/>
            </a:endParaRPr>
          </a:p>
        </p:txBody>
      </p:sp>
      <p:sp>
        <p:nvSpPr>
          <p:cNvPr id="25"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2261794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83518"/>
            <a:ext cx="4119654" cy="477054"/>
          </a:xfrm>
        </p:spPr>
        <p:txBody>
          <a:bodyPr wrap="none">
            <a:spAutoFit/>
          </a:bodyPr>
          <a:lstStyle/>
          <a:p>
            <a:pPr algn="l"/>
            <a:r>
              <a:rPr lang="cs-CZ" sz="2500" b="1" dirty="0">
                <a:latin typeface="Times New Roman" pitchFamily="18" charset="0"/>
                <a:cs typeface="Times New Roman" pitchFamily="18" charset="0"/>
              </a:rPr>
              <a:t>5</a:t>
            </a:r>
            <a:r>
              <a:rPr lang="de-DE" sz="2500" b="1" dirty="0" smtClean="0">
                <a:latin typeface="Times New Roman" pitchFamily="18" charset="0"/>
                <a:cs typeface="Times New Roman" pitchFamily="18" charset="0"/>
              </a:rPr>
              <a:t>.3 W</a:t>
            </a:r>
            <a:r>
              <a:rPr lang="cs-CZ" sz="2500" b="1" dirty="0" smtClean="0">
                <a:latin typeface="Times New Roman" pitchFamily="18" charset="0"/>
                <a:cs typeface="Times New Roman" pitchFamily="18" charset="0"/>
              </a:rPr>
              <a:t>as </a:t>
            </a:r>
            <a:r>
              <a:rPr lang="cs-CZ" sz="2500" b="1" dirty="0" err="1">
                <a:latin typeface="Times New Roman" pitchFamily="18" charset="0"/>
                <a:cs typeface="Times New Roman" pitchFamily="18" charset="0"/>
              </a:rPr>
              <a:t>N</a:t>
            </a:r>
            <a:r>
              <a:rPr lang="cs-CZ" sz="2500" b="1" dirty="0" err="1" smtClean="0">
                <a:latin typeface="Times New Roman" pitchFamily="18" charset="0"/>
                <a:cs typeface="Times New Roman" pitchFamily="18" charset="0"/>
              </a:rPr>
              <a:t>eues</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erfahr</a:t>
            </a:r>
            <a:r>
              <a:rPr lang="de-DE" sz="2500" b="1" dirty="0" smtClean="0">
                <a:latin typeface="Times New Roman" pitchFamily="18" charset="0"/>
                <a:cs typeface="Times New Roman" pitchFamily="18" charset="0"/>
              </a:rPr>
              <a:t>en wir?</a:t>
            </a:r>
            <a:endParaRPr lang="cs-CZ" sz="2500" b="1" dirty="0">
              <a:latin typeface="Times New Roman" pitchFamily="18" charset="0"/>
              <a:cs typeface="Times New Roman" pitchFamily="18" charset="0"/>
            </a:endParaRPr>
          </a:p>
        </p:txBody>
      </p:sp>
      <p:cxnSp>
        <p:nvCxnSpPr>
          <p:cNvPr id="15" name="Přímá spojnice 14"/>
          <p:cNvCxnSpPr/>
          <p:nvPr/>
        </p:nvCxnSpPr>
        <p:spPr>
          <a:xfrm>
            <a:off x="7308304" y="2067694"/>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ovéPole 33"/>
          <p:cNvSpPr txBox="1"/>
          <p:nvPr/>
        </p:nvSpPr>
        <p:spPr>
          <a:xfrm>
            <a:off x="251520" y="1059582"/>
            <a:ext cx="5184576" cy="1985159"/>
          </a:xfrm>
          <a:prstGeom prst="rect">
            <a:avLst/>
          </a:prstGeom>
          <a:solidFill>
            <a:schemeClr val="bg1"/>
          </a:solidFill>
          <a:ln w="31750">
            <a:solidFill>
              <a:srgbClr val="C00000"/>
            </a:solidFill>
          </a:ln>
        </p:spPr>
        <p:txBody>
          <a:bodyPr wrap="square" rtlCol="0">
            <a:spAutoFit/>
          </a:bodyPr>
          <a:lstStyle/>
          <a:p>
            <a:pPr>
              <a:spcAft>
                <a:spcPts val="600"/>
              </a:spcAft>
            </a:pPr>
            <a:r>
              <a:rPr lang="cs-CZ" sz="1400" b="1" u="sng" dirty="0" smtClean="0">
                <a:solidFill>
                  <a:schemeClr val="accent3">
                    <a:lumMod val="50000"/>
                  </a:schemeClr>
                </a:solidFill>
                <a:latin typeface="Times New Roman" pitchFamily="18" charset="0"/>
                <a:cs typeface="Times New Roman" pitchFamily="18" charset="0"/>
              </a:rPr>
              <a:t>Skloňování přídavných jmen /</a:t>
            </a:r>
            <a:r>
              <a:rPr lang="cs-CZ" sz="1400" b="1" u="sng" dirty="0">
                <a:solidFill>
                  <a:schemeClr val="accent3">
                    <a:lumMod val="50000"/>
                  </a:schemeClr>
                </a:solidFill>
                <a:latin typeface="Times New Roman" pitchFamily="18" charset="0"/>
                <a:cs typeface="Times New Roman" pitchFamily="18" charset="0"/>
              </a:rPr>
              <a:t> </a:t>
            </a:r>
            <a:r>
              <a:rPr lang="cs-CZ" sz="1400" b="1" u="sng" dirty="0" err="1" smtClean="0">
                <a:solidFill>
                  <a:schemeClr val="accent3">
                    <a:lumMod val="50000"/>
                  </a:schemeClr>
                </a:solidFill>
                <a:latin typeface="Times New Roman" pitchFamily="18" charset="0"/>
                <a:cs typeface="Times New Roman" pitchFamily="18" charset="0"/>
              </a:rPr>
              <a:t>Deklination</a:t>
            </a:r>
            <a:r>
              <a:rPr lang="cs-CZ" sz="1400" b="1" u="sng" dirty="0" smtClean="0">
                <a:solidFill>
                  <a:schemeClr val="accent3">
                    <a:lumMod val="50000"/>
                  </a:schemeClr>
                </a:solidFill>
                <a:latin typeface="Times New Roman" pitchFamily="18" charset="0"/>
                <a:cs typeface="Times New Roman" pitchFamily="18" charset="0"/>
              </a:rPr>
              <a:t> der </a:t>
            </a:r>
            <a:r>
              <a:rPr lang="cs-CZ" sz="1400" b="1" u="sng" dirty="0" err="1" smtClean="0">
                <a:solidFill>
                  <a:schemeClr val="accent3">
                    <a:lumMod val="50000"/>
                  </a:schemeClr>
                </a:solidFill>
                <a:latin typeface="Times New Roman" pitchFamily="18" charset="0"/>
                <a:cs typeface="Times New Roman" pitchFamily="18" charset="0"/>
              </a:rPr>
              <a:t>Adjektive</a:t>
            </a:r>
            <a:endParaRPr lang="cs-CZ" sz="1400" dirty="0" smtClean="0">
              <a:solidFill>
                <a:schemeClr val="accent3">
                  <a:lumMod val="50000"/>
                </a:schemeClr>
              </a:solidFill>
              <a:latin typeface="Times New Roman" pitchFamily="18" charset="0"/>
              <a:cs typeface="Times New Roman" pitchFamily="18" charset="0"/>
            </a:endParaRPr>
          </a:p>
          <a:p>
            <a:r>
              <a:rPr lang="cs-CZ" sz="1300" b="1" dirty="0">
                <a:solidFill>
                  <a:schemeClr val="accent3">
                    <a:lumMod val="50000"/>
                  </a:schemeClr>
                </a:solidFill>
                <a:latin typeface="Times New Roman" pitchFamily="18" charset="0"/>
                <a:cs typeface="Times New Roman" pitchFamily="18" charset="0"/>
              </a:rPr>
              <a:t>Přídavná jména se skloňují třemi </a:t>
            </a:r>
            <a:r>
              <a:rPr lang="cs-CZ" sz="1300" b="1" dirty="0" smtClean="0">
                <a:solidFill>
                  <a:schemeClr val="accent3">
                    <a:lumMod val="50000"/>
                  </a:schemeClr>
                </a:solidFill>
                <a:latin typeface="Times New Roman" pitchFamily="18" charset="0"/>
                <a:cs typeface="Times New Roman" pitchFamily="18" charset="0"/>
              </a:rPr>
              <a:t>způsoby: </a:t>
            </a:r>
            <a:endParaRPr lang="cs-CZ" sz="1300" b="1" dirty="0">
              <a:solidFill>
                <a:schemeClr val="accent3">
                  <a:lumMod val="50000"/>
                </a:schemeClr>
              </a:solidFill>
              <a:latin typeface="Times New Roman" pitchFamily="18" charset="0"/>
              <a:cs typeface="Times New Roman" pitchFamily="18" charset="0"/>
            </a:endParaRPr>
          </a:p>
          <a:p>
            <a:r>
              <a:rPr lang="cs-CZ" sz="1300" dirty="0" smtClean="0">
                <a:solidFill>
                  <a:schemeClr val="accent3">
                    <a:lumMod val="50000"/>
                  </a:schemeClr>
                </a:solidFill>
                <a:latin typeface="Times New Roman" pitchFamily="18" charset="0"/>
                <a:cs typeface="Times New Roman" pitchFamily="18" charset="0"/>
              </a:rPr>
              <a:t>  </a:t>
            </a:r>
            <a:r>
              <a:rPr lang="cs-CZ" sz="1300" dirty="0" smtClean="0">
                <a:solidFill>
                  <a:schemeClr val="accent3">
                    <a:lumMod val="50000"/>
                  </a:schemeClr>
                </a:solidFill>
                <a:latin typeface="Times New Roman" pitchFamily="18" charset="0"/>
                <a:cs typeface="Times New Roman" pitchFamily="18" charset="0"/>
              </a:rPr>
              <a:t>a)</a:t>
            </a:r>
            <a:r>
              <a:rPr lang="cs-CZ" sz="1300" dirty="0" err="1" smtClean="0">
                <a:solidFill>
                  <a:schemeClr val="accent3">
                    <a:lumMod val="50000"/>
                  </a:schemeClr>
                </a:solidFill>
                <a:latin typeface="Times New Roman" pitchFamily="18" charset="0"/>
                <a:cs typeface="Times New Roman" pitchFamily="18" charset="0"/>
              </a:rPr>
              <a:t>pPřídavná</a:t>
            </a:r>
            <a:r>
              <a:rPr lang="cs-CZ" sz="1300" dirty="0" smtClean="0">
                <a:solidFill>
                  <a:schemeClr val="accent3">
                    <a:lumMod val="50000"/>
                  </a:schemeClr>
                </a:solidFill>
                <a:latin typeface="Times New Roman" pitchFamily="18" charset="0"/>
                <a:cs typeface="Times New Roman" pitchFamily="18" charset="0"/>
              </a:rPr>
              <a:t> </a:t>
            </a:r>
            <a:r>
              <a:rPr lang="cs-CZ" sz="1300" dirty="0">
                <a:solidFill>
                  <a:schemeClr val="accent3">
                    <a:lumMod val="50000"/>
                  </a:schemeClr>
                </a:solidFill>
                <a:latin typeface="Times New Roman" pitchFamily="18" charset="0"/>
                <a:cs typeface="Times New Roman" pitchFamily="18" charset="0"/>
              </a:rPr>
              <a:t>jména, která stojí za členem </a:t>
            </a:r>
            <a:r>
              <a:rPr lang="cs-CZ" sz="1300" dirty="0" smtClean="0">
                <a:solidFill>
                  <a:schemeClr val="accent3">
                    <a:lumMod val="50000"/>
                  </a:schemeClr>
                </a:solidFill>
                <a:latin typeface="Times New Roman" pitchFamily="18" charset="0"/>
                <a:cs typeface="Times New Roman" pitchFamily="18" charset="0"/>
              </a:rPr>
              <a:t>určitým</a:t>
            </a:r>
          </a:p>
          <a:p>
            <a:r>
              <a:rPr lang="cs-CZ" sz="1300" dirty="0">
                <a:solidFill>
                  <a:schemeClr val="accent3">
                    <a:lumMod val="50000"/>
                  </a:schemeClr>
                </a:solidFill>
                <a:latin typeface="Times New Roman" pitchFamily="18" charset="0"/>
                <a:cs typeface="Times New Roman" pitchFamily="18" charset="0"/>
              </a:rPr>
              <a:t> </a:t>
            </a:r>
            <a:r>
              <a:rPr lang="cs-CZ" sz="1300" dirty="0" smtClean="0">
                <a:solidFill>
                  <a:schemeClr val="accent3">
                    <a:lumMod val="50000"/>
                  </a:schemeClr>
                </a:solidFill>
                <a:latin typeface="Times New Roman" pitchFamily="18" charset="0"/>
                <a:cs typeface="Times New Roman" pitchFamily="18" charset="0"/>
              </a:rPr>
              <a:t>     → </a:t>
            </a:r>
            <a:r>
              <a:rPr lang="cs-CZ" sz="1300" b="1" dirty="0" smtClean="0">
                <a:solidFill>
                  <a:schemeClr val="accent3">
                    <a:lumMod val="50000"/>
                  </a:schemeClr>
                </a:solidFill>
                <a:latin typeface="Times New Roman" pitchFamily="18" charset="0"/>
                <a:cs typeface="Times New Roman" pitchFamily="18" charset="0"/>
              </a:rPr>
              <a:t>slabé skloňování </a:t>
            </a:r>
            <a:r>
              <a:rPr lang="cs-CZ" sz="1300" dirty="0" smtClean="0">
                <a:solidFill>
                  <a:schemeClr val="accent3">
                    <a:lumMod val="50000"/>
                  </a:schemeClr>
                </a:solidFill>
                <a:latin typeface="Times New Roman" pitchFamily="18" charset="0"/>
                <a:cs typeface="Times New Roman" pitchFamily="18" charset="0"/>
              </a:rPr>
              <a:t>(přídavné jméno přijímá koncovku </a:t>
            </a:r>
            <a:r>
              <a:rPr lang="cs-CZ" sz="1300" b="1" dirty="0" smtClean="0">
                <a:solidFill>
                  <a:srgbClr val="C00000"/>
                </a:solidFill>
                <a:latin typeface="Times New Roman" pitchFamily="18" charset="0"/>
                <a:cs typeface="Times New Roman" pitchFamily="18" charset="0"/>
              </a:rPr>
              <a:t>–e</a:t>
            </a:r>
            <a:r>
              <a:rPr lang="cs-CZ" sz="1300" dirty="0" smtClean="0">
                <a:solidFill>
                  <a:schemeClr val="accent3">
                    <a:lumMod val="50000"/>
                  </a:schemeClr>
                </a:solidFill>
                <a:latin typeface="Times New Roman" pitchFamily="18" charset="0"/>
                <a:cs typeface="Times New Roman" pitchFamily="18" charset="0"/>
              </a:rPr>
              <a:t>,  </a:t>
            </a:r>
            <a:r>
              <a:rPr lang="cs-CZ" sz="1300" dirty="0" err="1" smtClean="0">
                <a:solidFill>
                  <a:schemeClr val="accent3">
                    <a:lumMod val="50000"/>
                  </a:schemeClr>
                </a:solidFill>
                <a:latin typeface="Times New Roman" pitchFamily="18" charset="0"/>
                <a:cs typeface="Times New Roman" pitchFamily="18" charset="0"/>
              </a:rPr>
              <a:t>plural</a:t>
            </a:r>
            <a:r>
              <a:rPr lang="cs-CZ" sz="1300" dirty="0" smtClean="0">
                <a:solidFill>
                  <a:schemeClr val="accent3">
                    <a:lumMod val="50000"/>
                  </a:schemeClr>
                </a:solidFill>
                <a:latin typeface="Times New Roman" pitchFamily="18" charset="0"/>
                <a:cs typeface="Times New Roman" pitchFamily="18" charset="0"/>
              </a:rPr>
              <a:t> </a:t>
            </a:r>
            <a:r>
              <a:rPr lang="cs-CZ" sz="1300" b="1" dirty="0" smtClean="0">
                <a:solidFill>
                  <a:srgbClr val="C00000"/>
                </a:solidFill>
                <a:latin typeface="Times New Roman" pitchFamily="18" charset="0"/>
                <a:cs typeface="Times New Roman" pitchFamily="18" charset="0"/>
              </a:rPr>
              <a:t>-en</a:t>
            </a:r>
            <a:r>
              <a:rPr lang="cs-CZ" sz="1300" dirty="0" smtClean="0">
                <a:solidFill>
                  <a:schemeClr val="accent3">
                    <a:lumMod val="50000"/>
                  </a:schemeClr>
                </a:solidFill>
                <a:latin typeface="Times New Roman" pitchFamily="18" charset="0"/>
                <a:cs typeface="Times New Roman" pitchFamily="18" charset="0"/>
              </a:rPr>
              <a:t>)</a:t>
            </a:r>
          </a:p>
          <a:p>
            <a:r>
              <a:rPr lang="cs-CZ" sz="1300" dirty="0">
                <a:solidFill>
                  <a:schemeClr val="accent3">
                    <a:lumMod val="50000"/>
                  </a:schemeClr>
                </a:solidFill>
                <a:latin typeface="Times New Roman" pitchFamily="18" charset="0"/>
                <a:cs typeface="Times New Roman" pitchFamily="18" charset="0"/>
              </a:rPr>
              <a:t> </a:t>
            </a:r>
            <a:r>
              <a:rPr lang="cs-CZ" sz="1300" dirty="0" smtClean="0">
                <a:solidFill>
                  <a:schemeClr val="accent3">
                    <a:lumMod val="50000"/>
                  </a:schemeClr>
                </a:solidFill>
                <a:latin typeface="Times New Roman" pitchFamily="18" charset="0"/>
                <a:cs typeface="Times New Roman" pitchFamily="18" charset="0"/>
              </a:rPr>
              <a:t> b) </a:t>
            </a:r>
            <a:r>
              <a:rPr lang="cs-CZ" sz="1300" dirty="0" smtClean="0">
                <a:solidFill>
                  <a:schemeClr val="accent3">
                    <a:lumMod val="50000"/>
                  </a:schemeClr>
                </a:solidFill>
                <a:latin typeface="Times New Roman" pitchFamily="18" charset="0"/>
                <a:cs typeface="Times New Roman" pitchFamily="18" charset="0"/>
              </a:rPr>
              <a:t>přídavná </a:t>
            </a:r>
            <a:r>
              <a:rPr lang="cs-CZ" sz="1300" dirty="0">
                <a:solidFill>
                  <a:schemeClr val="accent3">
                    <a:lumMod val="50000"/>
                  </a:schemeClr>
                </a:solidFill>
                <a:latin typeface="Times New Roman" pitchFamily="18" charset="0"/>
                <a:cs typeface="Times New Roman" pitchFamily="18" charset="0"/>
              </a:rPr>
              <a:t>jména, která stojí za členem </a:t>
            </a:r>
            <a:r>
              <a:rPr lang="cs-CZ" sz="1300" dirty="0" smtClean="0">
                <a:solidFill>
                  <a:schemeClr val="accent3">
                    <a:lumMod val="50000"/>
                  </a:schemeClr>
                </a:solidFill>
                <a:latin typeface="Times New Roman" pitchFamily="18" charset="0"/>
                <a:cs typeface="Times New Roman" pitchFamily="18" charset="0"/>
              </a:rPr>
              <a:t>neurčitým</a:t>
            </a:r>
          </a:p>
          <a:p>
            <a:r>
              <a:rPr lang="cs-CZ" sz="1300" dirty="0">
                <a:solidFill>
                  <a:schemeClr val="accent3">
                    <a:lumMod val="50000"/>
                  </a:schemeClr>
                </a:solidFill>
                <a:latin typeface="Times New Roman" pitchFamily="18" charset="0"/>
                <a:cs typeface="Times New Roman" pitchFamily="18" charset="0"/>
              </a:rPr>
              <a:t> </a:t>
            </a:r>
            <a:r>
              <a:rPr lang="cs-CZ" sz="1300" dirty="0" smtClean="0">
                <a:solidFill>
                  <a:schemeClr val="accent3">
                    <a:lumMod val="50000"/>
                  </a:schemeClr>
                </a:solidFill>
                <a:latin typeface="Times New Roman" pitchFamily="18" charset="0"/>
                <a:cs typeface="Times New Roman" pitchFamily="18" charset="0"/>
              </a:rPr>
              <a:t>         → </a:t>
            </a:r>
            <a:r>
              <a:rPr lang="cs-CZ" sz="1300" b="1" dirty="0" smtClean="0">
                <a:solidFill>
                  <a:schemeClr val="accent3">
                    <a:lumMod val="50000"/>
                  </a:schemeClr>
                </a:solidFill>
                <a:latin typeface="Times New Roman" pitchFamily="18" charset="0"/>
                <a:cs typeface="Times New Roman" pitchFamily="18" charset="0"/>
              </a:rPr>
              <a:t>silné skloňování </a:t>
            </a:r>
            <a:r>
              <a:rPr lang="cs-CZ" sz="1300" dirty="0" smtClean="0">
                <a:solidFill>
                  <a:schemeClr val="accent3">
                    <a:lumMod val="50000"/>
                  </a:schemeClr>
                </a:solidFill>
                <a:latin typeface="Times New Roman" pitchFamily="18" charset="0"/>
                <a:cs typeface="Times New Roman" pitchFamily="18" charset="0"/>
              </a:rPr>
              <a:t>(koncovky: M</a:t>
            </a:r>
            <a:r>
              <a:rPr lang="cs-CZ" sz="1300" dirty="0" smtClean="0">
                <a:solidFill>
                  <a:srgbClr val="C00000"/>
                </a:solidFill>
                <a:latin typeface="Times New Roman" pitchFamily="18" charset="0"/>
                <a:cs typeface="Times New Roman" pitchFamily="18" charset="0"/>
              </a:rPr>
              <a:t> </a:t>
            </a:r>
            <a:r>
              <a:rPr lang="cs-CZ" sz="1300" b="1" dirty="0" smtClean="0">
                <a:solidFill>
                  <a:srgbClr val="C00000"/>
                </a:solidFill>
                <a:latin typeface="Times New Roman" pitchFamily="18" charset="0"/>
                <a:cs typeface="Times New Roman" pitchFamily="18" charset="0"/>
              </a:rPr>
              <a:t>–</a:t>
            </a:r>
            <a:r>
              <a:rPr lang="cs-CZ" sz="1300" b="1" dirty="0" err="1" smtClean="0">
                <a:solidFill>
                  <a:srgbClr val="C00000"/>
                </a:solidFill>
                <a:latin typeface="Times New Roman" pitchFamily="18" charset="0"/>
                <a:cs typeface="Times New Roman" pitchFamily="18" charset="0"/>
              </a:rPr>
              <a:t>er</a:t>
            </a:r>
            <a:r>
              <a:rPr lang="cs-CZ" sz="1300" dirty="0" smtClean="0">
                <a:solidFill>
                  <a:srgbClr val="C00000"/>
                </a:solidFill>
                <a:latin typeface="Times New Roman" pitchFamily="18" charset="0"/>
                <a:cs typeface="Times New Roman" pitchFamily="18" charset="0"/>
              </a:rPr>
              <a:t>, </a:t>
            </a:r>
            <a:r>
              <a:rPr lang="cs-CZ" sz="1300" dirty="0" smtClean="0">
                <a:solidFill>
                  <a:schemeClr val="accent3">
                    <a:lumMod val="50000"/>
                  </a:schemeClr>
                </a:solidFill>
                <a:latin typeface="Times New Roman" pitchFamily="18" charset="0"/>
                <a:cs typeface="Times New Roman" pitchFamily="18" charset="0"/>
              </a:rPr>
              <a:t>F</a:t>
            </a:r>
            <a:r>
              <a:rPr lang="cs-CZ" sz="1300" dirty="0" smtClean="0">
                <a:solidFill>
                  <a:srgbClr val="C00000"/>
                </a:solidFill>
                <a:latin typeface="Times New Roman" pitchFamily="18" charset="0"/>
                <a:cs typeface="Times New Roman" pitchFamily="18" charset="0"/>
              </a:rPr>
              <a:t> –</a:t>
            </a:r>
            <a:r>
              <a:rPr lang="cs-CZ" sz="1300" b="1" dirty="0" smtClean="0">
                <a:solidFill>
                  <a:srgbClr val="C00000"/>
                </a:solidFill>
                <a:latin typeface="Times New Roman" pitchFamily="18" charset="0"/>
                <a:cs typeface="Times New Roman" pitchFamily="18" charset="0"/>
              </a:rPr>
              <a:t>e, </a:t>
            </a:r>
            <a:r>
              <a:rPr lang="cs-CZ" sz="1300" dirty="0" smtClean="0">
                <a:solidFill>
                  <a:schemeClr val="accent3">
                    <a:lumMod val="50000"/>
                  </a:schemeClr>
                </a:solidFill>
                <a:latin typeface="Times New Roman" pitchFamily="18" charset="0"/>
                <a:cs typeface="Times New Roman" pitchFamily="18" charset="0"/>
              </a:rPr>
              <a:t>N</a:t>
            </a:r>
            <a:r>
              <a:rPr lang="cs-CZ" sz="1300" dirty="0" smtClean="0">
                <a:solidFill>
                  <a:srgbClr val="C00000"/>
                </a:solidFill>
                <a:latin typeface="Times New Roman" pitchFamily="18" charset="0"/>
                <a:cs typeface="Times New Roman" pitchFamily="18" charset="0"/>
              </a:rPr>
              <a:t> </a:t>
            </a:r>
            <a:r>
              <a:rPr lang="cs-CZ" sz="1300" b="1" dirty="0" smtClean="0">
                <a:solidFill>
                  <a:srgbClr val="C00000"/>
                </a:solidFill>
                <a:latin typeface="Times New Roman" pitchFamily="18" charset="0"/>
                <a:cs typeface="Times New Roman" pitchFamily="18" charset="0"/>
              </a:rPr>
              <a:t>–es</a:t>
            </a:r>
            <a:r>
              <a:rPr lang="cs-CZ" sz="1300" dirty="0" smtClean="0">
                <a:solidFill>
                  <a:schemeClr val="accent3">
                    <a:lumMod val="50000"/>
                  </a:schemeClr>
                </a:solidFill>
                <a:latin typeface="Times New Roman" pitchFamily="18" charset="0"/>
                <a:cs typeface="Times New Roman" pitchFamily="18" charset="0"/>
              </a:rPr>
              <a:t>/ </a:t>
            </a:r>
            <a:r>
              <a:rPr lang="cs-CZ" sz="1300" dirty="0" err="1" smtClean="0">
                <a:solidFill>
                  <a:schemeClr val="accent3">
                    <a:lumMod val="50000"/>
                  </a:schemeClr>
                </a:solidFill>
                <a:latin typeface="Times New Roman" pitchFamily="18" charset="0"/>
                <a:cs typeface="Times New Roman" pitchFamily="18" charset="0"/>
              </a:rPr>
              <a:t>plural</a:t>
            </a:r>
            <a:r>
              <a:rPr lang="cs-CZ" sz="1300" dirty="0" smtClean="0">
                <a:solidFill>
                  <a:schemeClr val="accent3">
                    <a:lumMod val="50000"/>
                  </a:schemeClr>
                </a:solidFill>
                <a:latin typeface="Times New Roman" pitchFamily="18" charset="0"/>
                <a:cs typeface="Times New Roman" pitchFamily="18" charset="0"/>
              </a:rPr>
              <a:t> </a:t>
            </a:r>
            <a:r>
              <a:rPr lang="cs-CZ" sz="1300" b="1" dirty="0" smtClean="0">
                <a:solidFill>
                  <a:srgbClr val="C00000"/>
                </a:solidFill>
                <a:latin typeface="Times New Roman" pitchFamily="18" charset="0"/>
                <a:cs typeface="Times New Roman" pitchFamily="18" charset="0"/>
              </a:rPr>
              <a:t>-e</a:t>
            </a:r>
            <a:r>
              <a:rPr lang="cs-CZ" sz="1300" dirty="0" smtClean="0">
                <a:solidFill>
                  <a:schemeClr val="accent3">
                    <a:lumMod val="50000"/>
                  </a:schemeClr>
                </a:solidFill>
                <a:latin typeface="Times New Roman" pitchFamily="18" charset="0"/>
                <a:cs typeface="Times New Roman" pitchFamily="18" charset="0"/>
              </a:rPr>
              <a:t>)</a:t>
            </a:r>
          </a:p>
          <a:p>
            <a:r>
              <a:rPr lang="cs-CZ" sz="1300" dirty="0">
                <a:solidFill>
                  <a:schemeClr val="accent3">
                    <a:lumMod val="50000"/>
                  </a:schemeClr>
                </a:solidFill>
                <a:latin typeface="Times New Roman" pitchFamily="18" charset="0"/>
                <a:cs typeface="Times New Roman" pitchFamily="18" charset="0"/>
              </a:rPr>
              <a:t>  </a:t>
            </a:r>
            <a:r>
              <a:rPr lang="cs-CZ" sz="1300" dirty="0" smtClean="0">
                <a:solidFill>
                  <a:schemeClr val="accent3">
                    <a:lumMod val="50000"/>
                  </a:schemeClr>
                </a:solidFill>
                <a:latin typeface="Times New Roman" pitchFamily="18" charset="0"/>
                <a:cs typeface="Times New Roman" pitchFamily="18" charset="0"/>
              </a:rPr>
              <a:t>c) </a:t>
            </a:r>
            <a:r>
              <a:rPr lang="cs-CZ" sz="1300" dirty="0" smtClean="0">
                <a:solidFill>
                  <a:schemeClr val="accent3">
                    <a:lumMod val="50000"/>
                  </a:schemeClr>
                </a:solidFill>
                <a:latin typeface="Times New Roman" pitchFamily="18" charset="0"/>
                <a:cs typeface="Times New Roman" pitchFamily="18" charset="0"/>
              </a:rPr>
              <a:t>přídavná </a:t>
            </a:r>
            <a:r>
              <a:rPr lang="cs-CZ" sz="1300" dirty="0">
                <a:solidFill>
                  <a:schemeClr val="accent3">
                    <a:lumMod val="50000"/>
                  </a:schemeClr>
                </a:solidFill>
                <a:latin typeface="Times New Roman" pitchFamily="18" charset="0"/>
                <a:cs typeface="Times New Roman" pitchFamily="18" charset="0"/>
              </a:rPr>
              <a:t>jména, kterým člen </a:t>
            </a:r>
            <a:r>
              <a:rPr lang="cs-CZ" sz="1300" dirty="0" smtClean="0">
                <a:solidFill>
                  <a:schemeClr val="accent3">
                    <a:lumMod val="50000"/>
                  </a:schemeClr>
                </a:solidFill>
                <a:latin typeface="Times New Roman" pitchFamily="18" charset="0"/>
                <a:cs typeface="Times New Roman" pitchFamily="18" charset="0"/>
              </a:rPr>
              <a:t>nepředchází</a:t>
            </a:r>
          </a:p>
          <a:p>
            <a:r>
              <a:rPr lang="cs-CZ" sz="1300" dirty="0" smtClean="0">
                <a:solidFill>
                  <a:schemeClr val="accent3">
                    <a:lumMod val="50000"/>
                  </a:schemeClr>
                </a:solidFill>
                <a:latin typeface="Times New Roman" pitchFamily="18" charset="0"/>
                <a:cs typeface="Times New Roman" pitchFamily="18" charset="0"/>
              </a:rPr>
              <a:t>              → </a:t>
            </a:r>
            <a:r>
              <a:rPr lang="cs-CZ" sz="1300" b="1" dirty="0" smtClean="0">
                <a:solidFill>
                  <a:schemeClr val="accent3">
                    <a:lumMod val="50000"/>
                  </a:schemeClr>
                </a:solidFill>
                <a:latin typeface="Times New Roman" pitchFamily="18" charset="0"/>
                <a:cs typeface="Times New Roman" pitchFamily="18" charset="0"/>
              </a:rPr>
              <a:t>smíšené skloňování </a:t>
            </a:r>
            <a:r>
              <a:rPr lang="cs-CZ" sz="1300" dirty="0" smtClean="0">
                <a:solidFill>
                  <a:schemeClr val="accent3">
                    <a:lumMod val="50000"/>
                  </a:schemeClr>
                </a:solidFill>
                <a:latin typeface="Times New Roman" pitchFamily="18" charset="0"/>
                <a:cs typeface="Times New Roman" pitchFamily="18" charset="0"/>
              </a:rPr>
              <a:t>(přídavné jméno zůstává ve tvaru </a:t>
            </a:r>
          </a:p>
          <a:p>
            <a:r>
              <a:rPr lang="cs-CZ" sz="1300" dirty="0">
                <a:solidFill>
                  <a:schemeClr val="accent3">
                    <a:lumMod val="50000"/>
                  </a:schemeClr>
                </a:solidFill>
                <a:latin typeface="Times New Roman" pitchFamily="18" charset="0"/>
                <a:cs typeface="Times New Roman" pitchFamily="18" charset="0"/>
              </a:rPr>
              <a:t> </a:t>
            </a:r>
            <a:r>
              <a:rPr lang="cs-CZ" sz="1300" dirty="0" smtClean="0">
                <a:solidFill>
                  <a:schemeClr val="accent3">
                    <a:lumMod val="50000"/>
                  </a:schemeClr>
                </a:solidFill>
                <a:latin typeface="Times New Roman" pitchFamily="18" charset="0"/>
                <a:cs typeface="Times New Roman" pitchFamily="18" charset="0"/>
              </a:rPr>
              <a:t>                                                      shodném se členem v příslušném pádu)</a:t>
            </a:r>
          </a:p>
        </p:txBody>
      </p:sp>
      <p:pic>
        <p:nvPicPr>
          <p:cNvPr id="39"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796136" y="843558"/>
            <a:ext cx="1296000" cy="133402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sp>
        <p:nvSpPr>
          <p:cNvPr id="54" name="TextovéPole 53"/>
          <p:cNvSpPr txBox="1"/>
          <p:nvPr/>
        </p:nvSpPr>
        <p:spPr>
          <a:xfrm>
            <a:off x="7183739" y="1707654"/>
            <a:ext cx="1492717"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a:solidFill>
                  <a:schemeClr val="accent3">
                    <a:lumMod val="50000"/>
                  </a:schemeClr>
                </a:solidFill>
                <a:latin typeface="Times New Roman" pitchFamily="18" charset="0"/>
                <a:cs typeface="Times New Roman" pitchFamily="18" charset="0"/>
              </a:rPr>
              <a:t>e</a:t>
            </a:r>
            <a:r>
              <a:rPr lang="cs-CZ" sz="1400" b="1" dirty="0" err="1" smtClean="0">
                <a:solidFill>
                  <a:schemeClr val="accent3">
                    <a:lumMod val="50000"/>
                  </a:schemeClr>
                </a:solidFill>
                <a:latin typeface="Times New Roman" pitchFamily="18" charset="0"/>
                <a:cs typeface="Times New Roman" pitchFamily="18" charset="0"/>
              </a:rPr>
              <a:t>in</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schönes</a:t>
            </a:r>
            <a:r>
              <a:rPr lang="cs-CZ" sz="1400" b="1" dirty="0" smtClean="0">
                <a:solidFill>
                  <a:schemeClr val="accent3">
                    <a:lumMod val="50000"/>
                  </a:schemeClr>
                </a:solidFill>
                <a:latin typeface="Times New Roman" pitchFamily="18" charset="0"/>
                <a:cs typeface="Times New Roman" pitchFamily="18" charset="0"/>
              </a:rPr>
              <a:t> Buch</a:t>
            </a:r>
          </a:p>
        </p:txBody>
      </p:sp>
      <p:sp>
        <p:nvSpPr>
          <p:cNvPr id="19" name="TextovéPole 18"/>
          <p:cNvSpPr txBox="1"/>
          <p:nvPr/>
        </p:nvSpPr>
        <p:spPr>
          <a:xfrm>
            <a:off x="7452320" y="699542"/>
            <a:ext cx="1474058" cy="523220"/>
          </a:xfrm>
          <a:prstGeom prst="rect">
            <a:avLst/>
          </a:prstGeom>
          <a:solidFill>
            <a:schemeClr val="bg1">
              <a:lumMod val="95000"/>
            </a:schemeClr>
          </a:solidFill>
          <a:ln w="31750">
            <a:solidFill>
              <a:schemeClr val="tx2">
                <a:lumMod val="50000"/>
              </a:schemeClr>
            </a:solidFill>
          </a:ln>
        </p:spPr>
        <p:txBody>
          <a:bodyPr wrap="none" rtlCol="0">
            <a:spAutoFit/>
          </a:bodyPr>
          <a:lstStyle/>
          <a:p>
            <a:pPr algn="ctr"/>
            <a:r>
              <a:rPr lang="cs-CZ" sz="2800" b="1" dirty="0" smtClean="0">
                <a:solidFill>
                  <a:schemeClr val="tx2">
                    <a:lumMod val="50000"/>
                  </a:schemeClr>
                </a:solidFill>
                <a:latin typeface="Times New Roman" pitchFamily="18" charset="0"/>
                <a:cs typeface="Times New Roman" pitchFamily="18" charset="0"/>
              </a:rPr>
              <a:t>1. FALL</a:t>
            </a:r>
          </a:p>
        </p:txBody>
      </p:sp>
      <p:sp>
        <p:nvSpPr>
          <p:cNvPr id="20"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2585450808"/>
              </p:ext>
            </p:extLst>
          </p:nvPr>
        </p:nvGraphicFramePr>
        <p:xfrm>
          <a:off x="395536" y="3507854"/>
          <a:ext cx="8209280" cy="1425702"/>
        </p:xfrm>
        <a:graphic>
          <a:graphicData uri="http://schemas.openxmlformats.org/drawingml/2006/table">
            <a:tbl>
              <a:tblPr firstRow="1" firstCol="1" bandRow="1"/>
              <a:tblGrid>
                <a:gridCol w="1871980"/>
                <a:gridCol w="1584325"/>
                <a:gridCol w="1584325"/>
                <a:gridCol w="1584325"/>
                <a:gridCol w="1584325"/>
              </a:tblGrid>
              <a:tr h="0">
                <a:tc gridSpan="5">
                  <a:txBody>
                    <a:bodyPr/>
                    <a:lstStyle/>
                    <a:p>
                      <a:pPr algn="ctr">
                        <a:lnSpc>
                          <a:spcPct val="115000"/>
                        </a:lnSpc>
                        <a:spcAft>
                          <a:spcPts val="0"/>
                        </a:spcAft>
                      </a:pPr>
                      <a:r>
                        <a:rPr lang="cs-CZ" sz="1600" b="1" dirty="0">
                          <a:solidFill>
                            <a:srgbClr val="4F6228"/>
                          </a:solidFill>
                          <a:effectLst/>
                          <a:latin typeface="Times New Roman"/>
                          <a:ea typeface="Calibri"/>
                          <a:cs typeface="Times New Roman"/>
                        </a:rPr>
                        <a:t>1. PÁD</a:t>
                      </a:r>
                      <a:endParaRPr lang="de-DE" sz="1100" dirty="0">
                        <a:effectLst/>
                        <a:latin typeface="Calibri"/>
                        <a:ea typeface="Calibri"/>
                        <a:cs typeface="Times New Roman"/>
                      </a:endParaRPr>
                    </a:p>
                  </a:txBody>
                  <a:tcPr marL="68580" marR="68580" marT="0" marB="0" anchor="ctr">
                    <a:lnL w="28575"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28575"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0">
                <a:tc>
                  <a:txBody>
                    <a:bodyPr/>
                    <a:lstStyle/>
                    <a:p>
                      <a:pPr algn="ctr">
                        <a:lnSpc>
                          <a:spcPct val="115000"/>
                        </a:lnSpc>
                        <a:spcAft>
                          <a:spcPts val="0"/>
                        </a:spcAft>
                      </a:pPr>
                      <a:r>
                        <a:rPr lang="cs-CZ" sz="1600" b="1" dirty="0">
                          <a:solidFill>
                            <a:srgbClr val="4F6228"/>
                          </a:solidFill>
                          <a:effectLst/>
                          <a:latin typeface="Times New Roman"/>
                          <a:ea typeface="Calibri"/>
                          <a:cs typeface="Times New Roman"/>
                        </a:rPr>
                        <a:t>Typ skloňování</a:t>
                      </a:r>
                      <a:endParaRPr lang="de-DE" sz="1100" dirty="0">
                        <a:effectLst/>
                        <a:latin typeface="Calibri"/>
                        <a:ea typeface="Calibri"/>
                        <a:cs typeface="Times New Roman"/>
                      </a:endParaRPr>
                    </a:p>
                  </a:txBody>
                  <a:tcPr marL="68580" marR="68580" marT="0" marB="0" anchor="ctr">
                    <a:lnL w="28575" cap="flat" cmpd="sng" algn="ctr">
                      <a:solidFill>
                        <a:srgbClr val="C00000"/>
                      </a:solidFill>
                      <a:prstDash val="solid"/>
                      <a:round/>
                      <a:headEnd type="none" w="med" len="med"/>
                      <a:tailEnd type="none" w="med" len="med"/>
                    </a:lnL>
                    <a:lnR w="57150" cap="flat" cmpd="dbl"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57150" cap="flat" cmpd="dbl"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b="1">
                          <a:solidFill>
                            <a:srgbClr val="4F6228"/>
                          </a:solidFill>
                          <a:effectLst/>
                          <a:latin typeface="Times New Roman"/>
                          <a:ea typeface="Calibri"/>
                          <a:cs typeface="Times New Roman"/>
                        </a:rPr>
                        <a:t>Masculinum</a:t>
                      </a:r>
                      <a:endParaRPr lang="de-DE" sz="1100">
                        <a:effectLst/>
                        <a:latin typeface="Calibri"/>
                        <a:ea typeface="Calibri"/>
                        <a:cs typeface="Times New Roman"/>
                      </a:endParaRPr>
                    </a:p>
                  </a:txBody>
                  <a:tcPr marL="68580" marR="68580" marT="0" marB="0" anchor="ctr">
                    <a:lnL w="57150" cap="flat" cmpd="dbl"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57150" cap="flat" cmpd="dbl"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b="1">
                          <a:solidFill>
                            <a:srgbClr val="4F6228"/>
                          </a:solidFill>
                          <a:effectLst/>
                          <a:latin typeface="Times New Roman"/>
                          <a:ea typeface="Calibri"/>
                          <a:cs typeface="Times New Roman"/>
                        </a:rPr>
                        <a:t>Femininum</a:t>
                      </a:r>
                      <a:endParaRPr lang="de-DE" sz="1100">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57150" cap="flat" cmpd="dbl"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b="1">
                          <a:solidFill>
                            <a:srgbClr val="4F6228"/>
                          </a:solidFill>
                          <a:effectLst/>
                          <a:latin typeface="Times New Roman"/>
                          <a:ea typeface="Calibri"/>
                          <a:cs typeface="Times New Roman"/>
                        </a:rPr>
                        <a:t>Neutrum</a:t>
                      </a:r>
                      <a:endParaRPr lang="de-DE" sz="1100">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57150" cap="flat" cmpd="dbl"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b="1">
                          <a:solidFill>
                            <a:srgbClr val="4F6228"/>
                          </a:solidFill>
                          <a:effectLst/>
                          <a:latin typeface="Times New Roman"/>
                          <a:ea typeface="Calibri"/>
                          <a:cs typeface="Times New Roman"/>
                        </a:rPr>
                        <a:t>Plural</a:t>
                      </a:r>
                      <a:endParaRPr lang="de-DE" sz="1100">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57150" cap="flat" cmpd="dbl" algn="ctr">
                      <a:solidFill>
                        <a:srgbClr val="C00000"/>
                      </a:solidFill>
                      <a:prstDash val="solid"/>
                      <a:round/>
                      <a:headEnd type="none" w="med" len="med"/>
                      <a:tailEnd type="none" w="med" len="med"/>
                    </a:lnB>
                    <a:solidFill>
                      <a:schemeClr val="bg1"/>
                    </a:solidFill>
                  </a:tcPr>
                </a:tc>
              </a:tr>
              <a:tr h="288290">
                <a:tc>
                  <a:txBody>
                    <a:bodyPr/>
                    <a:lstStyle/>
                    <a:p>
                      <a:pPr>
                        <a:lnSpc>
                          <a:spcPct val="115000"/>
                        </a:lnSpc>
                        <a:spcAft>
                          <a:spcPts val="0"/>
                        </a:spcAft>
                      </a:pPr>
                      <a:r>
                        <a:rPr lang="cs-CZ" sz="1600" b="1" dirty="0">
                          <a:solidFill>
                            <a:srgbClr val="4F6228"/>
                          </a:solidFill>
                          <a:effectLst/>
                          <a:latin typeface="Times New Roman"/>
                          <a:ea typeface="Calibri"/>
                          <a:cs typeface="Times New Roman"/>
                        </a:rPr>
                        <a:t>p</a:t>
                      </a:r>
                      <a:r>
                        <a:rPr lang="cs-CZ" sz="1600" b="1" dirty="0" smtClean="0">
                          <a:solidFill>
                            <a:srgbClr val="4F6228"/>
                          </a:solidFill>
                          <a:effectLst/>
                          <a:latin typeface="Times New Roman"/>
                          <a:ea typeface="Calibri"/>
                          <a:cs typeface="Times New Roman"/>
                        </a:rPr>
                        <a:t>o </a:t>
                      </a:r>
                      <a:r>
                        <a:rPr lang="cs-CZ" sz="1600" b="1" dirty="0">
                          <a:solidFill>
                            <a:srgbClr val="4F6228"/>
                          </a:solidFill>
                          <a:effectLst/>
                          <a:latin typeface="Times New Roman"/>
                          <a:ea typeface="Calibri"/>
                          <a:cs typeface="Times New Roman"/>
                        </a:rPr>
                        <a:t>členu určitém </a:t>
                      </a:r>
                      <a:endParaRPr lang="de-DE" sz="1100" dirty="0">
                        <a:effectLst/>
                        <a:latin typeface="Calibri"/>
                        <a:ea typeface="Calibri"/>
                        <a:cs typeface="Times New Roman"/>
                      </a:endParaRPr>
                    </a:p>
                  </a:txBody>
                  <a:tcPr marL="68580" marR="68580" marT="0" marB="0" anchor="ctr">
                    <a:lnL w="28575" cap="flat" cmpd="sng" algn="ctr">
                      <a:solidFill>
                        <a:srgbClr val="C00000"/>
                      </a:solidFill>
                      <a:prstDash val="solid"/>
                      <a:round/>
                      <a:headEnd type="none" w="med" len="med"/>
                      <a:tailEnd type="none" w="med" len="med"/>
                    </a:lnL>
                    <a:lnR w="57150" cap="flat" cmpd="dbl" algn="ctr">
                      <a:solidFill>
                        <a:srgbClr val="C00000"/>
                      </a:solidFill>
                      <a:prstDash val="solid"/>
                      <a:round/>
                      <a:headEnd type="none" w="med" len="med"/>
                      <a:tailEnd type="none" w="med" len="med"/>
                    </a:lnR>
                    <a:lnT w="57150" cap="flat" cmpd="dbl"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dirty="0">
                          <a:solidFill>
                            <a:srgbClr val="4F6228"/>
                          </a:solidFill>
                          <a:effectLst/>
                          <a:latin typeface="Times New Roman"/>
                          <a:ea typeface="Calibri"/>
                          <a:cs typeface="Times New Roman"/>
                        </a:rPr>
                        <a:t>der </a:t>
                      </a:r>
                      <a:r>
                        <a:rPr lang="cs-CZ" sz="1600" dirty="0" err="1">
                          <a:solidFill>
                            <a:srgbClr val="4F6228"/>
                          </a:solidFill>
                          <a:effectLst/>
                          <a:latin typeface="Times New Roman"/>
                          <a:ea typeface="Calibri"/>
                          <a:cs typeface="Times New Roman"/>
                        </a:rPr>
                        <a:t>neu</a:t>
                      </a:r>
                      <a:r>
                        <a:rPr lang="cs-CZ" sz="1600" b="1" dirty="0" err="1">
                          <a:solidFill>
                            <a:srgbClr val="C00000"/>
                          </a:solidFill>
                          <a:effectLst/>
                          <a:latin typeface="Times New Roman"/>
                          <a:ea typeface="Calibri"/>
                          <a:cs typeface="Times New Roman"/>
                        </a:rPr>
                        <a:t>e</a:t>
                      </a:r>
                      <a:r>
                        <a:rPr lang="cs-CZ" sz="1600" dirty="0">
                          <a:solidFill>
                            <a:srgbClr val="4F6228"/>
                          </a:solidFill>
                          <a:effectLst/>
                          <a:latin typeface="Times New Roman"/>
                          <a:ea typeface="Calibri"/>
                          <a:cs typeface="Times New Roman"/>
                        </a:rPr>
                        <a:t> </a:t>
                      </a:r>
                      <a:r>
                        <a:rPr lang="cs-CZ" sz="1600" dirty="0" err="1">
                          <a:solidFill>
                            <a:srgbClr val="4F6228"/>
                          </a:solidFill>
                          <a:effectLst/>
                          <a:latin typeface="Times New Roman"/>
                          <a:ea typeface="Calibri"/>
                          <a:cs typeface="Times New Roman"/>
                        </a:rPr>
                        <a:t>Mantel</a:t>
                      </a:r>
                      <a:endParaRPr lang="de-DE" sz="1100" dirty="0">
                        <a:effectLst/>
                        <a:latin typeface="Calibri"/>
                        <a:ea typeface="Calibri"/>
                        <a:cs typeface="Times New Roman"/>
                      </a:endParaRPr>
                    </a:p>
                  </a:txBody>
                  <a:tcPr marL="68580" marR="68580" marT="0" marB="0" anchor="ctr">
                    <a:lnL w="57150" cap="flat" cmpd="dbl"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57150" cap="flat" cmpd="dbl"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a:solidFill>
                            <a:srgbClr val="4F6228"/>
                          </a:solidFill>
                          <a:effectLst/>
                          <a:latin typeface="Times New Roman"/>
                          <a:ea typeface="Calibri"/>
                          <a:cs typeface="Times New Roman"/>
                        </a:rPr>
                        <a:t>die neu</a:t>
                      </a:r>
                      <a:r>
                        <a:rPr lang="cs-CZ" sz="1600" b="1">
                          <a:solidFill>
                            <a:srgbClr val="C00000"/>
                          </a:solidFill>
                          <a:effectLst/>
                          <a:latin typeface="Times New Roman"/>
                          <a:ea typeface="Calibri"/>
                          <a:cs typeface="Times New Roman"/>
                        </a:rPr>
                        <a:t>e</a:t>
                      </a:r>
                      <a:r>
                        <a:rPr lang="cs-CZ" sz="1600">
                          <a:solidFill>
                            <a:srgbClr val="4F6228"/>
                          </a:solidFill>
                          <a:effectLst/>
                          <a:latin typeface="Times New Roman"/>
                          <a:ea typeface="Calibri"/>
                          <a:cs typeface="Times New Roman"/>
                        </a:rPr>
                        <a:t> Bluse</a:t>
                      </a:r>
                      <a:endParaRPr lang="de-DE" sz="1100">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57150" cap="flat" cmpd="dbl"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a:solidFill>
                            <a:srgbClr val="4F6228"/>
                          </a:solidFill>
                          <a:effectLst/>
                          <a:latin typeface="Times New Roman"/>
                          <a:ea typeface="Calibri"/>
                          <a:cs typeface="Times New Roman"/>
                        </a:rPr>
                        <a:t>das neu</a:t>
                      </a:r>
                      <a:r>
                        <a:rPr lang="cs-CZ" sz="1600" b="1">
                          <a:solidFill>
                            <a:srgbClr val="C00000"/>
                          </a:solidFill>
                          <a:effectLst/>
                          <a:latin typeface="Times New Roman"/>
                          <a:ea typeface="Calibri"/>
                          <a:cs typeface="Times New Roman"/>
                        </a:rPr>
                        <a:t>e</a:t>
                      </a:r>
                      <a:r>
                        <a:rPr lang="cs-CZ" sz="1600">
                          <a:solidFill>
                            <a:srgbClr val="4F6228"/>
                          </a:solidFill>
                          <a:effectLst/>
                          <a:latin typeface="Times New Roman"/>
                          <a:ea typeface="Calibri"/>
                          <a:cs typeface="Times New Roman"/>
                        </a:rPr>
                        <a:t> Kleid</a:t>
                      </a:r>
                      <a:endParaRPr lang="de-DE" sz="1100">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57150" cap="flat" cmpd="dbl"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a:solidFill>
                            <a:srgbClr val="4F6228"/>
                          </a:solidFill>
                          <a:effectLst/>
                          <a:latin typeface="Times New Roman"/>
                          <a:ea typeface="Calibri"/>
                          <a:cs typeface="Times New Roman"/>
                        </a:rPr>
                        <a:t>die neu</a:t>
                      </a:r>
                      <a:r>
                        <a:rPr lang="cs-CZ" sz="1600" b="1">
                          <a:solidFill>
                            <a:srgbClr val="C00000"/>
                          </a:solidFill>
                          <a:effectLst/>
                          <a:latin typeface="Times New Roman"/>
                          <a:ea typeface="Calibri"/>
                          <a:cs typeface="Times New Roman"/>
                        </a:rPr>
                        <a:t>en</a:t>
                      </a:r>
                      <a:r>
                        <a:rPr lang="cs-CZ" sz="1600">
                          <a:solidFill>
                            <a:srgbClr val="4F6228"/>
                          </a:solidFill>
                          <a:effectLst/>
                          <a:latin typeface="Times New Roman"/>
                          <a:ea typeface="Calibri"/>
                          <a:cs typeface="Times New Roman"/>
                        </a:rPr>
                        <a:t> Schuhe</a:t>
                      </a:r>
                      <a:endParaRPr lang="de-DE" sz="1100">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57150" cap="flat" cmpd="dbl"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r>
              <a:tr h="288290">
                <a:tc>
                  <a:txBody>
                    <a:bodyPr/>
                    <a:lstStyle/>
                    <a:p>
                      <a:pPr>
                        <a:lnSpc>
                          <a:spcPct val="115000"/>
                        </a:lnSpc>
                        <a:spcAft>
                          <a:spcPts val="0"/>
                        </a:spcAft>
                      </a:pPr>
                      <a:r>
                        <a:rPr lang="cs-CZ" sz="1600" b="1" dirty="0">
                          <a:solidFill>
                            <a:srgbClr val="4F6228"/>
                          </a:solidFill>
                          <a:effectLst/>
                          <a:latin typeface="Times New Roman"/>
                          <a:ea typeface="Calibri"/>
                          <a:cs typeface="Times New Roman"/>
                        </a:rPr>
                        <a:t>p</a:t>
                      </a:r>
                      <a:r>
                        <a:rPr lang="cs-CZ" sz="1600" b="1" dirty="0" smtClean="0">
                          <a:solidFill>
                            <a:srgbClr val="4F6228"/>
                          </a:solidFill>
                          <a:effectLst/>
                          <a:latin typeface="Times New Roman"/>
                          <a:ea typeface="Calibri"/>
                          <a:cs typeface="Times New Roman"/>
                        </a:rPr>
                        <a:t>o </a:t>
                      </a:r>
                      <a:r>
                        <a:rPr lang="cs-CZ" sz="1600" b="1" dirty="0">
                          <a:solidFill>
                            <a:srgbClr val="4F6228"/>
                          </a:solidFill>
                          <a:effectLst/>
                          <a:latin typeface="Times New Roman"/>
                          <a:ea typeface="Calibri"/>
                          <a:cs typeface="Times New Roman"/>
                        </a:rPr>
                        <a:t>členu neurčitém</a:t>
                      </a:r>
                      <a:endParaRPr lang="de-DE" sz="1100" dirty="0">
                        <a:effectLst/>
                        <a:latin typeface="Calibri"/>
                        <a:ea typeface="Calibri"/>
                        <a:cs typeface="Times New Roman"/>
                      </a:endParaRPr>
                    </a:p>
                  </a:txBody>
                  <a:tcPr marL="68580" marR="68580" marT="0" marB="0" anchor="ctr">
                    <a:lnL w="28575" cap="flat" cmpd="sng" algn="ctr">
                      <a:solidFill>
                        <a:srgbClr val="C00000"/>
                      </a:solidFill>
                      <a:prstDash val="solid"/>
                      <a:round/>
                      <a:headEnd type="none" w="med" len="med"/>
                      <a:tailEnd type="none" w="med" len="med"/>
                    </a:lnL>
                    <a:lnR w="57150" cap="flat" cmpd="dbl"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dirty="0" err="1">
                          <a:solidFill>
                            <a:srgbClr val="4F6228"/>
                          </a:solidFill>
                          <a:effectLst/>
                          <a:latin typeface="Times New Roman"/>
                          <a:ea typeface="Calibri"/>
                          <a:cs typeface="Times New Roman"/>
                        </a:rPr>
                        <a:t>ein</a:t>
                      </a:r>
                      <a:r>
                        <a:rPr lang="cs-CZ" sz="1600" dirty="0">
                          <a:solidFill>
                            <a:srgbClr val="4F6228"/>
                          </a:solidFill>
                          <a:effectLst/>
                          <a:latin typeface="Times New Roman"/>
                          <a:ea typeface="Calibri"/>
                          <a:cs typeface="Times New Roman"/>
                        </a:rPr>
                        <a:t> </a:t>
                      </a:r>
                      <a:r>
                        <a:rPr lang="cs-CZ" sz="1600" dirty="0" err="1">
                          <a:solidFill>
                            <a:srgbClr val="4F6228"/>
                          </a:solidFill>
                          <a:effectLst/>
                          <a:latin typeface="Times New Roman"/>
                          <a:ea typeface="Calibri"/>
                          <a:cs typeface="Times New Roman"/>
                        </a:rPr>
                        <a:t>neu</a:t>
                      </a:r>
                      <a:r>
                        <a:rPr lang="cs-CZ" sz="1600" b="1" dirty="0" err="1">
                          <a:solidFill>
                            <a:srgbClr val="C00000"/>
                          </a:solidFill>
                          <a:effectLst/>
                          <a:latin typeface="Times New Roman"/>
                          <a:ea typeface="Calibri"/>
                          <a:cs typeface="Times New Roman"/>
                        </a:rPr>
                        <a:t>er</a:t>
                      </a:r>
                      <a:r>
                        <a:rPr lang="cs-CZ" sz="1600" dirty="0">
                          <a:solidFill>
                            <a:srgbClr val="4F6228"/>
                          </a:solidFill>
                          <a:effectLst/>
                          <a:latin typeface="Times New Roman"/>
                          <a:ea typeface="Calibri"/>
                          <a:cs typeface="Times New Roman"/>
                        </a:rPr>
                        <a:t> </a:t>
                      </a:r>
                      <a:r>
                        <a:rPr lang="cs-CZ" sz="1600" dirty="0" err="1">
                          <a:solidFill>
                            <a:srgbClr val="4F6228"/>
                          </a:solidFill>
                          <a:effectLst/>
                          <a:latin typeface="Times New Roman"/>
                          <a:ea typeface="Calibri"/>
                          <a:cs typeface="Times New Roman"/>
                        </a:rPr>
                        <a:t>Mantel</a:t>
                      </a:r>
                      <a:endParaRPr lang="de-DE" sz="1100" dirty="0">
                        <a:effectLst/>
                        <a:latin typeface="Calibri"/>
                        <a:ea typeface="Calibri"/>
                        <a:cs typeface="Times New Roman"/>
                      </a:endParaRPr>
                    </a:p>
                  </a:txBody>
                  <a:tcPr marL="68580" marR="68580" marT="0" marB="0" anchor="ctr">
                    <a:lnL w="57150" cap="flat" cmpd="dbl"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dirty="0" err="1">
                          <a:solidFill>
                            <a:srgbClr val="4F6228"/>
                          </a:solidFill>
                          <a:effectLst/>
                          <a:latin typeface="Times New Roman"/>
                          <a:ea typeface="Calibri"/>
                          <a:cs typeface="Times New Roman"/>
                        </a:rPr>
                        <a:t>eine</a:t>
                      </a:r>
                      <a:r>
                        <a:rPr lang="cs-CZ" sz="1600" dirty="0">
                          <a:solidFill>
                            <a:srgbClr val="4F6228"/>
                          </a:solidFill>
                          <a:effectLst/>
                          <a:latin typeface="Times New Roman"/>
                          <a:ea typeface="Calibri"/>
                          <a:cs typeface="Times New Roman"/>
                        </a:rPr>
                        <a:t> </a:t>
                      </a:r>
                      <a:r>
                        <a:rPr lang="cs-CZ" sz="1600" dirty="0" err="1">
                          <a:solidFill>
                            <a:srgbClr val="4F6228"/>
                          </a:solidFill>
                          <a:effectLst/>
                          <a:latin typeface="Times New Roman"/>
                          <a:ea typeface="Calibri"/>
                          <a:cs typeface="Times New Roman"/>
                        </a:rPr>
                        <a:t>neu</a:t>
                      </a:r>
                      <a:r>
                        <a:rPr lang="cs-CZ" sz="1600" b="1" dirty="0" err="1">
                          <a:solidFill>
                            <a:srgbClr val="C00000"/>
                          </a:solidFill>
                          <a:effectLst/>
                          <a:latin typeface="Times New Roman"/>
                          <a:ea typeface="Calibri"/>
                          <a:cs typeface="Times New Roman"/>
                        </a:rPr>
                        <a:t>e</a:t>
                      </a:r>
                      <a:r>
                        <a:rPr lang="cs-CZ" sz="1600" b="1" dirty="0">
                          <a:solidFill>
                            <a:srgbClr val="C00000"/>
                          </a:solidFill>
                          <a:effectLst/>
                          <a:latin typeface="Times New Roman"/>
                          <a:ea typeface="Calibri"/>
                          <a:cs typeface="Times New Roman"/>
                        </a:rPr>
                        <a:t> </a:t>
                      </a:r>
                      <a:r>
                        <a:rPr lang="cs-CZ" sz="1600" dirty="0" err="1">
                          <a:solidFill>
                            <a:srgbClr val="4F6228"/>
                          </a:solidFill>
                          <a:effectLst/>
                          <a:latin typeface="Times New Roman"/>
                          <a:ea typeface="Calibri"/>
                          <a:cs typeface="Times New Roman"/>
                        </a:rPr>
                        <a:t>Bluse</a:t>
                      </a:r>
                      <a:endParaRPr lang="de-DE" sz="1100" dirty="0">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a:solidFill>
                            <a:srgbClr val="4F6228"/>
                          </a:solidFill>
                          <a:effectLst/>
                          <a:latin typeface="Times New Roman"/>
                          <a:ea typeface="Calibri"/>
                          <a:cs typeface="Times New Roman"/>
                        </a:rPr>
                        <a:t>ein neu</a:t>
                      </a:r>
                      <a:r>
                        <a:rPr lang="cs-CZ" sz="1600" b="1">
                          <a:solidFill>
                            <a:srgbClr val="C00000"/>
                          </a:solidFill>
                          <a:effectLst/>
                          <a:latin typeface="Times New Roman"/>
                          <a:ea typeface="Calibri"/>
                          <a:cs typeface="Times New Roman"/>
                        </a:rPr>
                        <a:t>es</a:t>
                      </a:r>
                      <a:r>
                        <a:rPr lang="cs-CZ" sz="1600">
                          <a:solidFill>
                            <a:srgbClr val="4F6228"/>
                          </a:solidFill>
                          <a:effectLst/>
                          <a:latin typeface="Times New Roman"/>
                          <a:ea typeface="Calibri"/>
                          <a:cs typeface="Times New Roman"/>
                        </a:rPr>
                        <a:t> Kleid</a:t>
                      </a:r>
                      <a:endParaRPr lang="de-DE" sz="1100">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a:solidFill>
                            <a:srgbClr val="4F6228"/>
                          </a:solidFill>
                          <a:effectLst/>
                          <a:latin typeface="Times New Roman"/>
                          <a:ea typeface="Calibri"/>
                          <a:cs typeface="Times New Roman"/>
                        </a:rPr>
                        <a:t>neu</a:t>
                      </a:r>
                      <a:r>
                        <a:rPr lang="cs-CZ" sz="1600" b="1">
                          <a:solidFill>
                            <a:srgbClr val="C00000"/>
                          </a:solidFill>
                          <a:effectLst/>
                          <a:latin typeface="Times New Roman"/>
                          <a:ea typeface="Calibri"/>
                          <a:cs typeface="Times New Roman"/>
                        </a:rPr>
                        <a:t>e </a:t>
                      </a:r>
                      <a:r>
                        <a:rPr lang="cs-CZ" sz="1600">
                          <a:solidFill>
                            <a:srgbClr val="4F6228"/>
                          </a:solidFill>
                          <a:effectLst/>
                          <a:latin typeface="Times New Roman"/>
                          <a:ea typeface="Calibri"/>
                          <a:cs typeface="Times New Roman"/>
                        </a:rPr>
                        <a:t>Schuhe</a:t>
                      </a:r>
                      <a:endParaRPr lang="de-DE" sz="1100">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r>
              <a:tr h="288290">
                <a:tc>
                  <a:txBody>
                    <a:bodyPr/>
                    <a:lstStyle/>
                    <a:p>
                      <a:pPr>
                        <a:lnSpc>
                          <a:spcPct val="115000"/>
                        </a:lnSpc>
                        <a:spcAft>
                          <a:spcPts val="0"/>
                        </a:spcAft>
                      </a:pPr>
                      <a:r>
                        <a:rPr lang="cs-CZ" sz="1600" b="1" dirty="0">
                          <a:solidFill>
                            <a:srgbClr val="4F6228"/>
                          </a:solidFill>
                          <a:effectLst/>
                          <a:latin typeface="Times New Roman"/>
                          <a:ea typeface="Calibri"/>
                          <a:cs typeface="Times New Roman"/>
                        </a:rPr>
                        <a:t>b</a:t>
                      </a:r>
                      <a:r>
                        <a:rPr lang="cs-CZ" sz="1600" b="1" dirty="0" smtClean="0">
                          <a:solidFill>
                            <a:srgbClr val="4F6228"/>
                          </a:solidFill>
                          <a:effectLst/>
                          <a:latin typeface="Times New Roman"/>
                          <a:ea typeface="Calibri"/>
                          <a:cs typeface="Times New Roman"/>
                        </a:rPr>
                        <a:t>ez </a:t>
                      </a:r>
                      <a:r>
                        <a:rPr lang="cs-CZ" sz="1600" b="1" dirty="0">
                          <a:solidFill>
                            <a:srgbClr val="4F6228"/>
                          </a:solidFill>
                          <a:effectLst/>
                          <a:latin typeface="Times New Roman"/>
                          <a:ea typeface="Calibri"/>
                          <a:cs typeface="Times New Roman"/>
                        </a:rPr>
                        <a:t>členu</a:t>
                      </a:r>
                      <a:endParaRPr lang="de-DE" sz="1100" dirty="0">
                        <a:effectLst/>
                        <a:latin typeface="Calibri"/>
                        <a:ea typeface="Calibri"/>
                        <a:cs typeface="Times New Roman"/>
                      </a:endParaRPr>
                    </a:p>
                  </a:txBody>
                  <a:tcPr marL="68580" marR="68580" marT="0" marB="0" anchor="ctr">
                    <a:lnL w="28575" cap="flat" cmpd="sng" algn="ctr">
                      <a:solidFill>
                        <a:srgbClr val="C00000"/>
                      </a:solidFill>
                      <a:prstDash val="solid"/>
                      <a:round/>
                      <a:headEnd type="none" w="med" len="med"/>
                      <a:tailEnd type="none" w="med" len="med"/>
                    </a:lnL>
                    <a:lnR w="57150" cap="flat" cmpd="dbl"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28575"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dirty="0" err="1">
                          <a:solidFill>
                            <a:srgbClr val="4F6228"/>
                          </a:solidFill>
                          <a:effectLst/>
                          <a:latin typeface="Times New Roman"/>
                          <a:ea typeface="Calibri"/>
                          <a:cs typeface="Times New Roman"/>
                        </a:rPr>
                        <a:t>neu</a:t>
                      </a:r>
                      <a:r>
                        <a:rPr lang="cs-CZ" sz="1600" b="1" dirty="0" err="1">
                          <a:solidFill>
                            <a:srgbClr val="C00000"/>
                          </a:solidFill>
                          <a:effectLst/>
                          <a:latin typeface="Times New Roman"/>
                          <a:ea typeface="Calibri"/>
                          <a:cs typeface="Times New Roman"/>
                        </a:rPr>
                        <a:t>er</a:t>
                      </a:r>
                      <a:r>
                        <a:rPr lang="cs-CZ" sz="1600" dirty="0">
                          <a:solidFill>
                            <a:srgbClr val="4F6228"/>
                          </a:solidFill>
                          <a:effectLst/>
                          <a:latin typeface="Times New Roman"/>
                          <a:ea typeface="Calibri"/>
                          <a:cs typeface="Times New Roman"/>
                        </a:rPr>
                        <a:t> </a:t>
                      </a:r>
                      <a:r>
                        <a:rPr lang="cs-CZ" sz="1600" dirty="0" err="1">
                          <a:solidFill>
                            <a:srgbClr val="4F6228"/>
                          </a:solidFill>
                          <a:effectLst/>
                          <a:latin typeface="Times New Roman"/>
                          <a:ea typeface="Calibri"/>
                          <a:cs typeface="Times New Roman"/>
                        </a:rPr>
                        <a:t>Mantel</a:t>
                      </a:r>
                      <a:endParaRPr lang="de-DE" sz="1100" dirty="0">
                        <a:effectLst/>
                        <a:latin typeface="Calibri"/>
                        <a:ea typeface="Calibri"/>
                        <a:cs typeface="Times New Roman"/>
                      </a:endParaRPr>
                    </a:p>
                  </a:txBody>
                  <a:tcPr marL="68580" marR="68580" marT="0" marB="0" anchor="ctr">
                    <a:lnL w="57150" cap="flat" cmpd="dbl"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28575"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dirty="0" err="1">
                          <a:solidFill>
                            <a:srgbClr val="4F6228"/>
                          </a:solidFill>
                          <a:effectLst/>
                          <a:latin typeface="Times New Roman"/>
                          <a:ea typeface="Calibri"/>
                          <a:cs typeface="Times New Roman"/>
                        </a:rPr>
                        <a:t>neu</a:t>
                      </a:r>
                      <a:r>
                        <a:rPr lang="cs-CZ" sz="1600" b="1" dirty="0" err="1">
                          <a:solidFill>
                            <a:srgbClr val="C00000"/>
                          </a:solidFill>
                          <a:effectLst/>
                          <a:latin typeface="Times New Roman"/>
                          <a:ea typeface="Calibri"/>
                          <a:cs typeface="Times New Roman"/>
                        </a:rPr>
                        <a:t>e</a:t>
                      </a:r>
                      <a:r>
                        <a:rPr lang="cs-CZ" sz="1600" dirty="0">
                          <a:solidFill>
                            <a:srgbClr val="4F6228"/>
                          </a:solidFill>
                          <a:effectLst/>
                          <a:latin typeface="Times New Roman"/>
                          <a:ea typeface="Calibri"/>
                          <a:cs typeface="Times New Roman"/>
                        </a:rPr>
                        <a:t> </a:t>
                      </a:r>
                      <a:r>
                        <a:rPr lang="cs-CZ" sz="1600" dirty="0" err="1">
                          <a:solidFill>
                            <a:srgbClr val="4F6228"/>
                          </a:solidFill>
                          <a:effectLst/>
                          <a:latin typeface="Times New Roman"/>
                          <a:ea typeface="Calibri"/>
                          <a:cs typeface="Times New Roman"/>
                        </a:rPr>
                        <a:t>Bluse</a:t>
                      </a:r>
                      <a:endParaRPr lang="de-DE" sz="1100" dirty="0">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28575"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dirty="0" err="1">
                          <a:solidFill>
                            <a:srgbClr val="4F6228"/>
                          </a:solidFill>
                          <a:effectLst/>
                          <a:latin typeface="Times New Roman"/>
                          <a:ea typeface="Calibri"/>
                          <a:cs typeface="Times New Roman"/>
                        </a:rPr>
                        <a:t>neu</a:t>
                      </a:r>
                      <a:r>
                        <a:rPr lang="cs-CZ" sz="1600" b="1" dirty="0" err="1">
                          <a:solidFill>
                            <a:srgbClr val="C00000"/>
                          </a:solidFill>
                          <a:effectLst/>
                          <a:latin typeface="Times New Roman"/>
                          <a:ea typeface="Calibri"/>
                          <a:cs typeface="Times New Roman"/>
                        </a:rPr>
                        <a:t>es</a:t>
                      </a:r>
                      <a:r>
                        <a:rPr lang="cs-CZ" sz="1600" dirty="0">
                          <a:solidFill>
                            <a:srgbClr val="4F6228"/>
                          </a:solidFill>
                          <a:effectLst/>
                          <a:latin typeface="Times New Roman"/>
                          <a:ea typeface="Calibri"/>
                          <a:cs typeface="Times New Roman"/>
                        </a:rPr>
                        <a:t> </a:t>
                      </a:r>
                      <a:r>
                        <a:rPr lang="cs-CZ" sz="1600" dirty="0" err="1">
                          <a:solidFill>
                            <a:srgbClr val="4F6228"/>
                          </a:solidFill>
                          <a:effectLst/>
                          <a:latin typeface="Times New Roman"/>
                          <a:ea typeface="Calibri"/>
                          <a:cs typeface="Times New Roman"/>
                        </a:rPr>
                        <a:t>Kleid</a:t>
                      </a:r>
                      <a:endParaRPr lang="de-DE" sz="1100" dirty="0">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28575" cap="flat" cmpd="sng" algn="ctr">
                      <a:solidFill>
                        <a:srgbClr val="C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cs-CZ" sz="1600" dirty="0" err="1">
                          <a:solidFill>
                            <a:srgbClr val="4F6228"/>
                          </a:solidFill>
                          <a:effectLst/>
                          <a:latin typeface="Times New Roman"/>
                          <a:ea typeface="Calibri"/>
                          <a:cs typeface="Times New Roman"/>
                        </a:rPr>
                        <a:t>neu</a:t>
                      </a:r>
                      <a:r>
                        <a:rPr lang="cs-CZ" sz="1600" b="1" dirty="0" err="1">
                          <a:solidFill>
                            <a:srgbClr val="C00000"/>
                          </a:solidFill>
                          <a:effectLst/>
                          <a:latin typeface="Times New Roman"/>
                          <a:ea typeface="Calibri"/>
                          <a:cs typeface="Times New Roman"/>
                        </a:rPr>
                        <a:t>e</a:t>
                      </a:r>
                      <a:r>
                        <a:rPr lang="cs-CZ" sz="1600" dirty="0">
                          <a:solidFill>
                            <a:srgbClr val="4F6228"/>
                          </a:solidFill>
                          <a:effectLst/>
                          <a:latin typeface="Times New Roman"/>
                          <a:ea typeface="Calibri"/>
                          <a:cs typeface="Times New Roman"/>
                        </a:rPr>
                        <a:t> </a:t>
                      </a:r>
                      <a:r>
                        <a:rPr lang="cs-CZ" sz="1600" dirty="0" err="1">
                          <a:solidFill>
                            <a:srgbClr val="4F6228"/>
                          </a:solidFill>
                          <a:effectLst/>
                          <a:latin typeface="Times New Roman"/>
                          <a:ea typeface="Calibri"/>
                          <a:cs typeface="Times New Roman"/>
                        </a:rPr>
                        <a:t>Schuhe</a:t>
                      </a:r>
                      <a:endParaRPr lang="de-DE" sz="1100" dirty="0">
                        <a:effectLst/>
                        <a:latin typeface="Calibri"/>
                        <a:ea typeface="Calibri"/>
                        <a:cs typeface="Times New Roman"/>
                      </a:endParaRPr>
                    </a:p>
                  </a:txBody>
                  <a:tcPr marL="68580" marR="68580" marT="0" marB="0" anchor="ctr">
                    <a:lnL w="12700" cap="flat" cmpd="sng" algn="ctr">
                      <a:solidFill>
                        <a:srgbClr val="C00000"/>
                      </a:solidFill>
                      <a:prstDash val="solid"/>
                      <a:round/>
                      <a:headEnd type="none" w="med" len="med"/>
                      <a:tailEnd type="none" w="med" len="med"/>
                    </a:lnL>
                    <a:lnR w="1905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28575" cap="flat" cmpd="sng" algn="ctr">
                      <a:solidFill>
                        <a:srgbClr val="C00000"/>
                      </a:solidFill>
                      <a:prstDash val="solid"/>
                      <a:round/>
                      <a:headEnd type="none" w="med" len="med"/>
                      <a:tailEnd type="none" w="med" len="med"/>
                    </a:lnB>
                    <a:solidFill>
                      <a:schemeClr val="bg1"/>
                    </a:solidFill>
                  </a:tcPr>
                </a:tc>
              </a:tr>
            </a:tbl>
          </a:graphicData>
        </a:graphic>
      </p:graphicFrame>
      <p:sp>
        <p:nvSpPr>
          <p:cNvPr id="23" name="TextovéPole 22"/>
          <p:cNvSpPr txBox="1"/>
          <p:nvPr/>
        </p:nvSpPr>
        <p:spPr>
          <a:xfrm>
            <a:off x="7164288" y="1347614"/>
            <a:ext cx="1452642"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a:solidFill>
                  <a:schemeClr val="accent3">
                    <a:lumMod val="50000"/>
                  </a:schemeClr>
                </a:solidFill>
                <a:latin typeface="Times New Roman" pitchFamily="18" charset="0"/>
                <a:cs typeface="Times New Roman" pitchFamily="18" charset="0"/>
              </a:rPr>
              <a:t>d</a:t>
            </a:r>
            <a:r>
              <a:rPr lang="cs-CZ" sz="1400" b="1" dirty="0" err="1" smtClean="0">
                <a:solidFill>
                  <a:schemeClr val="accent3">
                    <a:lumMod val="50000"/>
                  </a:schemeClr>
                </a:solidFill>
                <a:latin typeface="Times New Roman" pitchFamily="18" charset="0"/>
                <a:cs typeface="Times New Roman" pitchFamily="18" charset="0"/>
              </a:rPr>
              <a:t>as</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schöne</a:t>
            </a:r>
            <a:r>
              <a:rPr lang="cs-CZ" sz="1400" b="1" dirty="0" smtClean="0">
                <a:solidFill>
                  <a:schemeClr val="accent3">
                    <a:lumMod val="50000"/>
                  </a:schemeClr>
                </a:solidFill>
                <a:latin typeface="Times New Roman" pitchFamily="18" charset="0"/>
                <a:cs typeface="Times New Roman" pitchFamily="18" charset="0"/>
              </a:rPr>
              <a:t> Buch</a:t>
            </a:r>
          </a:p>
        </p:txBody>
      </p:sp>
      <p:pic>
        <p:nvPicPr>
          <p:cNvPr id="24" name="Picture 3"/>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868144" y="2283718"/>
            <a:ext cx="948982" cy="1044000"/>
          </a:xfrm>
          <a:prstGeom prst="rect">
            <a:avLst/>
          </a:prstGeom>
          <a:solidFill>
            <a:schemeClr val="bg1"/>
          </a:solidFill>
          <a:ln w="31750">
            <a:solidFill>
              <a:srgbClr val="C00000"/>
            </a:solidFill>
          </a:ln>
          <a:extLst/>
        </p:spPr>
      </p:pic>
      <p:sp>
        <p:nvSpPr>
          <p:cNvPr id="25" name="TextovéPole 24"/>
          <p:cNvSpPr txBox="1"/>
          <p:nvPr/>
        </p:nvSpPr>
        <p:spPr>
          <a:xfrm>
            <a:off x="7196945" y="2067694"/>
            <a:ext cx="1263487"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schönes</a:t>
            </a:r>
            <a:r>
              <a:rPr lang="cs-CZ" sz="1400" b="1" dirty="0" smtClean="0">
                <a:solidFill>
                  <a:schemeClr val="accent3">
                    <a:lumMod val="50000"/>
                  </a:schemeClr>
                </a:solidFill>
                <a:latin typeface="Times New Roman" pitchFamily="18" charset="0"/>
                <a:cs typeface="Times New Roman" pitchFamily="18" charset="0"/>
              </a:rPr>
              <a:t> Buch</a:t>
            </a:r>
          </a:p>
        </p:txBody>
      </p:sp>
      <p:sp>
        <p:nvSpPr>
          <p:cNvPr id="26" name="TextovéPole 25"/>
          <p:cNvSpPr txBox="1"/>
          <p:nvPr/>
        </p:nvSpPr>
        <p:spPr>
          <a:xfrm>
            <a:off x="6922577" y="2571750"/>
            <a:ext cx="1681871"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chemeClr val="accent3">
                    <a:lumMod val="50000"/>
                  </a:schemeClr>
                </a:solidFill>
                <a:latin typeface="Times New Roman" pitchFamily="18" charset="0"/>
                <a:cs typeface="Times New Roman" pitchFamily="18" charset="0"/>
              </a:rPr>
              <a:t>die</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schönen</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Bücher</a:t>
            </a:r>
            <a:endParaRPr lang="cs-CZ" sz="1400" b="1" dirty="0" smtClean="0">
              <a:solidFill>
                <a:schemeClr val="accent3">
                  <a:lumMod val="50000"/>
                </a:schemeClr>
              </a:solidFill>
              <a:latin typeface="Times New Roman" pitchFamily="18" charset="0"/>
              <a:cs typeface="Times New Roman" pitchFamily="18" charset="0"/>
            </a:endParaRPr>
          </a:p>
        </p:txBody>
      </p:sp>
      <p:sp>
        <p:nvSpPr>
          <p:cNvPr id="27" name="TextovéPole 26"/>
          <p:cNvSpPr txBox="1"/>
          <p:nvPr/>
        </p:nvSpPr>
        <p:spPr>
          <a:xfrm>
            <a:off x="6936038" y="2931790"/>
            <a:ext cx="1308370"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chemeClr val="accent3">
                    <a:lumMod val="50000"/>
                  </a:schemeClr>
                </a:solidFill>
                <a:latin typeface="Times New Roman" pitchFamily="18" charset="0"/>
                <a:cs typeface="Times New Roman" pitchFamily="18" charset="0"/>
              </a:rPr>
              <a:t>schöne</a:t>
            </a:r>
            <a:r>
              <a:rPr lang="cs-CZ" sz="1400" b="1"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Bücher</a:t>
            </a:r>
            <a:endParaRPr lang="cs-CZ" sz="1400" b="1" dirty="0" smtClean="0">
              <a:solidFill>
                <a:schemeClr val="accent3">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33365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504000"/>
            <a:ext cx="5544146" cy="477054"/>
          </a:xfrm>
        </p:spPr>
        <p:txBody>
          <a:bodyPr wrap="none">
            <a:spAutoFit/>
          </a:bodyPr>
          <a:lstStyle/>
          <a:p>
            <a:pPr algn="l"/>
            <a:r>
              <a:rPr lang="cs-CZ" sz="2500" b="1" dirty="0" smtClean="0">
                <a:latin typeface="Times New Roman" pitchFamily="18" charset="0"/>
                <a:cs typeface="Times New Roman" pitchFamily="18" charset="0"/>
              </a:rPr>
              <a:t>5</a:t>
            </a:r>
            <a:r>
              <a:rPr lang="de-DE" sz="2500" b="1" dirty="0" smtClean="0">
                <a:latin typeface="Times New Roman" pitchFamily="18" charset="0"/>
                <a:cs typeface="Times New Roman" pitchFamily="18" charset="0"/>
              </a:rPr>
              <a:t>.4 </a:t>
            </a:r>
            <a:r>
              <a:rPr lang="de-DE" sz="2500" b="1" dirty="0">
                <a:latin typeface="Times New Roman" pitchFamily="18" charset="0"/>
                <a:cs typeface="Times New Roman" pitchFamily="18" charset="0"/>
              </a:rPr>
              <a:t>Welche neue Termine </a:t>
            </a:r>
            <a:r>
              <a:rPr lang="cs-CZ" sz="2500" b="1" dirty="0" err="1" smtClean="0">
                <a:latin typeface="Times New Roman" pitchFamily="18" charset="0"/>
                <a:cs typeface="Times New Roman" pitchFamily="18" charset="0"/>
              </a:rPr>
              <a:t>erlernen</a:t>
            </a:r>
            <a:r>
              <a:rPr lang="de-DE" sz="2500" b="1" dirty="0" smtClean="0">
                <a:latin typeface="Times New Roman" pitchFamily="18" charset="0"/>
                <a:cs typeface="Times New Roman" pitchFamily="18" charset="0"/>
              </a:rPr>
              <a:t> </a:t>
            </a:r>
            <a:r>
              <a:rPr lang="de-DE" sz="2500" b="1" dirty="0">
                <a:latin typeface="Times New Roman" pitchFamily="18" charset="0"/>
                <a:cs typeface="Times New Roman" pitchFamily="18" charset="0"/>
              </a:rPr>
              <a:t>wir</a:t>
            </a:r>
            <a:r>
              <a:rPr lang="de-DE" sz="2500" b="1" dirty="0" smtClean="0">
                <a:latin typeface="Times New Roman" pitchFamily="18" charset="0"/>
                <a:cs typeface="Times New Roman" pitchFamily="18" charset="0"/>
              </a:rPr>
              <a:t>?</a:t>
            </a:r>
            <a:endParaRPr lang="cs-CZ" sz="2500" b="1"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23528" y="1185230"/>
            <a:ext cx="1404000" cy="1314512"/>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691680" y="1347614"/>
            <a:ext cx="1476000" cy="147600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3744088" y="1255691"/>
            <a:ext cx="1620000" cy="1172043"/>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21" name="Picture 3"/>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5353149" y="945183"/>
            <a:ext cx="1883147" cy="1410543"/>
          </a:xfrm>
          <a:prstGeom prst="rect">
            <a:avLst/>
          </a:prstGeom>
          <a:solidFill>
            <a:schemeClr val="bg1"/>
          </a:solidFill>
          <a:ln w="31750">
            <a:solidFill>
              <a:srgbClr val="C00000"/>
            </a:solidFill>
          </a:ln>
          <a:extLst/>
        </p:spPr>
      </p:pic>
      <p:pic>
        <p:nvPicPr>
          <p:cNvPr id="28" name="Picture 2"/>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4283968" y="2643758"/>
            <a:ext cx="1392000" cy="208800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29" name="Picture 2"/>
          <p:cNvPicPr>
            <a:picLocks noChangeAspect="1" noChangeArrowheads="1"/>
          </p:cNvPicPr>
          <p:nvPr/>
        </p:nvPicPr>
        <p:blipFill>
          <a:blip r:embed="rId8" cstate="print">
            <a:extLst>
              <a:ext uri="{28A0092B-C50C-407E-A947-70E740481C1C}">
                <a14:useLocalDpi xmlns:a14="http://schemas.microsoft.com/office/drawing/2010/main" val="0"/>
              </a:ext>
            </a:extLst>
          </a:blip>
          <a:stretch>
            <a:fillRect/>
          </a:stretch>
        </p:blipFill>
        <p:spPr bwMode="auto">
          <a:xfrm>
            <a:off x="5868144" y="2859782"/>
            <a:ext cx="1006127" cy="2087952"/>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1" name="Picture 2"/>
          <p:cNvPicPr>
            <a:picLocks noChangeAspect="1" noChangeArrowheads="1"/>
          </p:cNvPicPr>
          <p:nvPr/>
        </p:nvPicPr>
        <p:blipFill>
          <a:blip r:embed="rId9" cstate="print">
            <a:extLst>
              <a:ext uri="{28A0092B-C50C-407E-A947-70E740481C1C}">
                <a14:useLocalDpi xmlns:a14="http://schemas.microsoft.com/office/drawing/2010/main" val="0"/>
              </a:ext>
            </a:extLst>
          </a:blip>
          <a:stretch>
            <a:fillRect/>
          </a:stretch>
        </p:blipFill>
        <p:spPr bwMode="auto">
          <a:xfrm>
            <a:off x="395536" y="3075806"/>
            <a:ext cx="1576512" cy="165600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6" name="Picture 2"/>
          <p:cNvPicPr>
            <a:picLocks noChangeAspect="1" noChangeArrowheads="1"/>
          </p:cNvPicPr>
          <p:nvPr/>
        </p:nvPicPr>
        <p:blipFill>
          <a:blip r:embed="rId10" cstate="print">
            <a:extLst>
              <a:ext uri="{28A0092B-C50C-407E-A947-70E740481C1C}">
                <a14:useLocalDpi xmlns:a14="http://schemas.microsoft.com/office/drawing/2010/main" val="0"/>
              </a:ext>
            </a:extLst>
          </a:blip>
          <a:stretch>
            <a:fillRect/>
          </a:stretch>
        </p:blipFill>
        <p:spPr bwMode="auto">
          <a:xfrm>
            <a:off x="7416472" y="2535902"/>
            <a:ext cx="1404000" cy="140400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7" name="Picture 2"/>
          <p:cNvPicPr>
            <a:picLocks noChangeAspect="1" noChangeArrowheads="1"/>
          </p:cNvPicPr>
          <p:nvPr/>
        </p:nvPicPr>
        <p:blipFill>
          <a:blip r:embed="rId11" cstate="print">
            <a:extLst>
              <a:ext uri="{28A0092B-C50C-407E-A947-70E740481C1C}">
                <a14:useLocalDpi xmlns:a14="http://schemas.microsoft.com/office/drawing/2010/main" val="0"/>
              </a:ext>
            </a:extLst>
          </a:blip>
          <a:stretch>
            <a:fillRect/>
          </a:stretch>
        </p:blipFill>
        <p:spPr bwMode="auto">
          <a:xfrm>
            <a:off x="7380312" y="1131590"/>
            <a:ext cx="1620000" cy="107603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sp>
        <p:nvSpPr>
          <p:cNvPr id="34" name="TextovéPole 33"/>
          <p:cNvSpPr txBox="1"/>
          <p:nvPr/>
        </p:nvSpPr>
        <p:spPr>
          <a:xfrm>
            <a:off x="6086699" y="4731990"/>
            <a:ext cx="513282"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lang</a:t>
            </a:r>
            <a:endParaRPr lang="cs-CZ" sz="1400" b="1" dirty="0" smtClean="0">
              <a:solidFill>
                <a:srgbClr val="C00000"/>
              </a:solidFill>
              <a:latin typeface="Times New Roman" pitchFamily="18" charset="0"/>
              <a:cs typeface="Times New Roman" pitchFamily="18" charset="0"/>
            </a:endParaRPr>
          </a:p>
        </p:txBody>
      </p:sp>
      <p:sp>
        <p:nvSpPr>
          <p:cNvPr id="38" name="TextovéPole 37"/>
          <p:cNvSpPr txBox="1"/>
          <p:nvPr/>
        </p:nvSpPr>
        <p:spPr>
          <a:xfrm>
            <a:off x="4716016" y="4587974"/>
            <a:ext cx="543739"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smtClean="0">
                <a:solidFill>
                  <a:srgbClr val="C00000"/>
                </a:solidFill>
                <a:latin typeface="Times New Roman" pitchFamily="18" charset="0"/>
                <a:cs typeface="Times New Roman" pitchFamily="18" charset="0"/>
              </a:rPr>
              <a:t>kurz</a:t>
            </a:r>
          </a:p>
        </p:txBody>
      </p:sp>
      <p:sp>
        <p:nvSpPr>
          <p:cNvPr id="40" name="TextovéPole 39"/>
          <p:cNvSpPr txBox="1"/>
          <p:nvPr/>
        </p:nvSpPr>
        <p:spPr>
          <a:xfrm>
            <a:off x="601943" y="4496221"/>
            <a:ext cx="513282"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hart</a:t>
            </a:r>
            <a:endParaRPr lang="cs-CZ" sz="1400" b="1" dirty="0" smtClean="0">
              <a:solidFill>
                <a:srgbClr val="C00000"/>
              </a:solidFill>
              <a:latin typeface="Times New Roman" pitchFamily="18" charset="0"/>
              <a:cs typeface="Times New Roman" pitchFamily="18" charset="0"/>
            </a:endParaRPr>
          </a:p>
        </p:txBody>
      </p:sp>
      <p:sp>
        <p:nvSpPr>
          <p:cNvPr id="41" name="TextovéPole 40"/>
          <p:cNvSpPr txBox="1"/>
          <p:nvPr/>
        </p:nvSpPr>
        <p:spPr>
          <a:xfrm>
            <a:off x="8149002" y="823813"/>
            <a:ext cx="383438"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smtClean="0">
                <a:solidFill>
                  <a:srgbClr val="C00000"/>
                </a:solidFill>
                <a:latin typeface="Times New Roman" pitchFamily="18" charset="0"/>
                <a:cs typeface="Times New Roman" pitchFamily="18" charset="0"/>
              </a:rPr>
              <a:t>alt</a:t>
            </a:r>
          </a:p>
        </p:txBody>
      </p:sp>
      <p:sp>
        <p:nvSpPr>
          <p:cNvPr id="42" name="TextovéPole 41"/>
          <p:cNvSpPr txBox="1"/>
          <p:nvPr/>
        </p:nvSpPr>
        <p:spPr>
          <a:xfrm>
            <a:off x="8483001" y="2479997"/>
            <a:ext cx="463588"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neu</a:t>
            </a:r>
            <a:endParaRPr lang="cs-CZ" sz="1400" b="1" dirty="0" smtClean="0">
              <a:solidFill>
                <a:srgbClr val="C00000"/>
              </a:solidFill>
              <a:latin typeface="Times New Roman" pitchFamily="18" charset="0"/>
              <a:cs typeface="Times New Roman" pitchFamily="18" charset="0"/>
            </a:endParaRPr>
          </a:p>
        </p:txBody>
      </p:sp>
      <p:sp>
        <p:nvSpPr>
          <p:cNvPr id="43" name="TextovéPole 42"/>
          <p:cNvSpPr txBox="1"/>
          <p:nvPr/>
        </p:nvSpPr>
        <p:spPr>
          <a:xfrm>
            <a:off x="4355976" y="2211710"/>
            <a:ext cx="522900"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klug</a:t>
            </a:r>
            <a:endParaRPr lang="cs-CZ" sz="1400" b="1" dirty="0" smtClean="0">
              <a:solidFill>
                <a:srgbClr val="C00000"/>
              </a:solidFill>
              <a:latin typeface="Times New Roman" pitchFamily="18" charset="0"/>
              <a:cs typeface="Times New Roman" pitchFamily="18" charset="0"/>
            </a:endParaRPr>
          </a:p>
        </p:txBody>
      </p:sp>
      <p:sp>
        <p:nvSpPr>
          <p:cNvPr id="44" name="TextovéPole 43"/>
          <p:cNvSpPr txBox="1"/>
          <p:nvPr/>
        </p:nvSpPr>
        <p:spPr>
          <a:xfrm>
            <a:off x="5814028" y="2155174"/>
            <a:ext cx="681598"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dumm</a:t>
            </a:r>
            <a:endParaRPr lang="cs-CZ" sz="1400" b="1" dirty="0" smtClean="0">
              <a:solidFill>
                <a:srgbClr val="C00000"/>
              </a:solidFill>
              <a:latin typeface="Times New Roman" pitchFamily="18" charset="0"/>
              <a:cs typeface="Times New Roman" pitchFamily="18" charset="0"/>
            </a:endParaRPr>
          </a:p>
        </p:txBody>
      </p:sp>
      <p:sp>
        <p:nvSpPr>
          <p:cNvPr id="45" name="TextovéPole 44"/>
          <p:cNvSpPr txBox="1"/>
          <p:nvPr/>
        </p:nvSpPr>
        <p:spPr>
          <a:xfrm>
            <a:off x="774811" y="2355726"/>
            <a:ext cx="524503"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böse</a:t>
            </a:r>
            <a:endParaRPr lang="cs-CZ" sz="1400" b="1" dirty="0" smtClean="0">
              <a:solidFill>
                <a:srgbClr val="C00000"/>
              </a:solidFill>
              <a:latin typeface="Times New Roman" pitchFamily="18" charset="0"/>
              <a:cs typeface="Times New Roman" pitchFamily="18" charset="0"/>
            </a:endParaRPr>
          </a:p>
        </p:txBody>
      </p:sp>
      <p:sp>
        <p:nvSpPr>
          <p:cNvPr id="46" name="TextovéPole 45"/>
          <p:cNvSpPr txBox="1"/>
          <p:nvPr/>
        </p:nvSpPr>
        <p:spPr>
          <a:xfrm>
            <a:off x="2123728" y="2643758"/>
            <a:ext cx="543740"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smtClean="0">
                <a:solidFill>
                  <a:srgbClr val="C00000"/>
                </a:solidFill>
                <a:latin typeface="Times New Roman" pitchFamily="18" charset="0"/>
                <a:cs typeface="Times New Roman" pitchFamily="18" charset="0"/>
              </a:rPr>
              <a:t>brav</a:t>
            </a:r>
          </a:p>
        </p:txBody>
      </p:sp>
      <p:pic>
        <p:nvPicPr>
          <p:cNvPr id="26" name="Picture 2"/>
          <p:cNvPicPr>
            <a:picLocks noChangeAspect="1" noChangeArrowheads="1"/>
          </p:cNvPicPr>
          <p:nvPr/>
        </p:nvPicPr>
        <p:blipFill>
          <a:blip r:embed="rId12">
            <a:extLst>
              <a:ext uri="{28A0092B-C50C-407E-A947-70E740481C1C}">
                <a14:useLocalDpi xmlns:a14="http://schemas.microsoft.com/office/drawing/2010/main" val="0"/>
              </a:ext>
            </a:extLst>
          </a:blip>
          <a:stretch>
            <a:fillRect/>
          </a:stretch>
        </p:blipFill>
        <p:spPr bwMode="auto">
          <a:xfrm>
            <a:off x="1851854" y="3507854"/>
            <a:ext cx="1640026" cy="133200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sp>
        <p:nvSpPr>
          <p:cNvPr id="39" name="TextovéPole 38"/>
          <p:cNvSpPr txBox="1"/>
          <p:nvPr/>
        </p:nvSpPr>
        <p:spPr>
          <a:xfrm>
            <a:off x="2771800" y="4659982"/>
            <a:ext cx="623890"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weich</a:t>
            </a:r>
            <a:endParaRPr lang="cs-CZ" sz="1400" b="1" dirty="0" smtClean="0">
              <a:solidFill>
                <a:srgbClr val="C00000"/>
              </a:solidFill>
              <a:latin typeface="Times New Roman" pitchFamily="18" charset="0"/>
              <a:cs typeface="Times New Roman" pitchFamily="18" charset="0"/>
            </a:endParaRPr>
          </a:p>
        </p:txBody>
      </p:sp>
      <p:sp>
        <p:nvSpPr>
          <p:cNvPr id="25"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599306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504000"/>
            <a:ext cx="3532955" cy="477054"/>
          </a:xfrm>
        </p:spPr>
        <p:txBody>
          <a:bodyPr wrap="none">
            <a:spAutoFit/>
          </a:bodyPr>
          <a:lstStyle/>
          <a:p>
            <a:pPr algn="l"/>
            <a:r>
              <a:rPr lang="cs-CZ" sz="2500" b="1" dirty="0">
                <a:latin typeface="Times New Roman" pitchFamily="18" charset="0"/>
                <a:cs typeface="Times New Roman" pitchFamily="18" charset="0"/>
              </a:rPr>
              <a:t>5</a:t>
            </a:r>
            <a:r>
              <a:rPr lang="cs-CZ" sz="2500" b="1" dirty="0" smtClean="0">
                <a:latin typeface="Times New Roman" pitchFamily="18" charset="0"/>
                <a:cs typeface="Times New Roman" pitchFamily="18" charset="0"/>
              </a:rPr>
              <a:t>.5 </a:t>
            </a:r>
            <a:r>
              <a:rPr lang="cs-CZ" sz="2500" b="1" dirty="0" err="1" smtClean="0">
                <a:latin typeface="Times New Roman" pitchFamily="18" charset="0"/>
                <a:cs typeface="Times New Roman" pitchFamily="18" charset="0"/>
              </a:rPr>
              <a:t>Was</a:t>
            </a:r>
            <a:r>
              <a:rPr lang="cs-CZ" sz="2500" b="1" dirty="0" smtClean="0">
                <a:latin typeface="Times New Roman" pitchFamily="18" charset="0"/>
                <a:cs typeface="Times New Roman" pitchFamily="18" charset="0"/>
              </a:rPr>
              <a:t> </a:t>
            </a:r>
            <a:r>
              <a:rPr lang="cs-CZ" sz="2500" b="1" smtClean="0">
                <a:latin typeface="Times New Roman" pitchFamily="18" charset="0"/>
                <a:cs typeface="Times New Roman" pitchFamily="18" charset="0"/>
              </a:rPr>
              <a:t>merkt</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ihr</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euch</a:t>
            </a:r>
            <a:r>
              <a:rPr lang="cs-CZ" sz="2500" b="1" dirty="0" smtClean="0">
                <a:latin typeface="Times New Roman" pitchFamily="18" charset="0"/>
                <a:cs typeface="Times New Roman" pitchFamily="18" charset="0"/>
              </a:rPr>
              <a:t>?</a:t>
            </a:r>
            <a:endParaRPr lang="cs-CZ" sz="2500" b="1" dirty="0">
              <a:latin typeface="Times New Roman" pitchFamily="18" charset="0"/>
              <a:cs typeface="Times New Roman" pitchFamily="18" charset="0"/>
            </a:endParaRPr>
          </a:p>
        </p:txBody>
      </p:sp>
      <p:sp>
        <p:nvSpPr>
          <p:cNvPr id="35" name="TextovéPole 34"/>
          <p:cNvSpPr txBox="1"/>
          <p:nvPr/>
        </p:nvSpPr>
        <p:spPr>
          <a:xfrm>
            <a:off x="251520" y="1491630"/>
            <a:ext cx="4248472" cy="2970044"/>
          </a:xfrm>
          <a:prstGeom prst="rect">
            <a:avLst/>
          </a:prstGeom>
          <a:solidFill>
            <a:schemeClr val="bg1"/>
          </a:solidFill>
          <a:ln w="25400">
            <a:solidFill>
              <a:srgbClr val="C00000"/>
            </a:solidFill>
          </a:ln>
        </p:spPr>
        <p:txBody>
          <a:bodyPr wrap="square" rtlCol="0">
            <a:spAutoFit/>
          </a:bodyPr>
          <a:lstStyle/>
          <a:p>
            <a:pPr>
              <a:spcAft>
                <a:spcPts val="600"/>
              </a:spcAft>
            </a:pPr>
            <a:r>
              <a:rPr lang="cs-CZ" sz="1400" b="1" u="sng" dirty="0" err="1" smtClean="0">
                <a:solidFill>
                  <a:schemeClr val="accent3">
                    <a:lumMod val="50000"/>
                  </a:schemeClr>
                </a:solidFill>
                <a:latin typeface="Times New Roman" pitchFamily="18" charset="0"/>
                <a:cs typeface="Times New Roman" pitchFamily="18" charset="0"/>
              </a:rPr>
              <a:t>Übersetz</a:t>
            </a:r>
            <a:r>
              <a:rPr lang="cs-CZ" sz="1400" b="1" u="sng" dirty="0" smtClean="0">
                <a:solidFill>
                  <a:schemeClr val="accent3">
                    <a:lumMod val="50000"/>
                  </a:schemeClr>
                </a:solidFill>
                <a:latin typeface="Times New Roman" pitchFamily="18" charset="0"/>
                <a:cs typeface="Times New Roman" pitchFamily="18" charset="0"/>
              </a:rPr>
              <a:t> </a:t>
            </a:r>
            <a:r>
              <a:rPr lang="cs-CZ" sz="1400" b="1" u="sng" dirty="0" err="1" smtClean="0">
                <a:solidFill>
                  <a:schemeClr val="accent3">
                    <a:lumMod val="50000"/>
                  </a:schemeClr>
                </a:solidFill>
                <a:latin typeface="Times New Roman" pitchFamily="18" charset="0"/>
                <a:cs typeface="Times New Roman" pitchFamily="18" charset="0"/>
              </a:rPr>
              <a:t>mal</a:t>
            </a:r>
            <a:r>
              <a:rPr lang="cs-CZ" sz="1400" b="1" u="sng" dirty="0">
                <a:solidFill>
                  <a:schemeClr val="accent3">
                    <a:lumMod val="50000"/>
                  </a:schemeClr>
                </a:solidFill>
                <a:latin typeface="Times New Roman" pitchFamily="18" charset="0"/>
                <a:cs typeface="Times New Roman" pitchFamily="18" charset="0"/>
              </a:rPr>
              <a:t> </a:t>
            </a:r>
            <a:r>
              <a:rPr lang="cs-CZ" sz="1400" b="1" u="sng" dirty="0" smtClean="0">
                <a:solidFill>
                  <a:schemeClr val="accent3">
                    <a:lumMod val="50000"/>
                  </a:schemeClr>
                </a:solidFill>
                <a:latin typeface="Times New Roman" pitchFamily="18" charset="0"/>
                <a:cs typeface="Times New Roman" pitchFamily="18" charset="0"/>
              </a:rPr>
              <a:t>/ Přelož:</a:t>
            </a:r>
          </a:p>
          <a:p>
            <a:r>
              <a:rPr lang="cs-CZ" sz="1400" dirty="0" err="1">
                <a:solidFill>
                  <a:schemeClr val="accent3">
                    <a:lumMod val="50000"/>
                  </a:schemeClr>
                </a:solidFill>
                <a:latin typeface="Times New Roman" pitchFamily="18" charset="0"/>
                <a:cs typeface="Times New Roman" pitchFamily="18" charset="0"/>
              </a:rPr>
              <a:t>d</a:t>
            </a:r>
            <a:r>
              <a:rPr lang="cs-CZ" sz="1400" dirty="0" err="1" smtClean="0">
                <a:solidFill>
                  <a:schemeClr val="accent3">
                    <a:lumMod val="50000"/>
                  </a:schemeClr>
                </a:solidFill>
                <a:latin typeface="Times New Roman" pitchFamily="18" charset="0"/>
                <a:cs typeface="Times New Roman" pitchFamily="18" charset="0"/>
              </a:rPr>
              <a:t>ie</a:t>
            </a:r>
            <a:r>
              <a:rPr lang="cs-CZ" sz="1400" dirty="0" smtClean="0">
                <a:solidFill>
                  <a:schemeClr val="accent3">
                    <a:lumMod val="50000"/>
                  </a:schemeClr>
                </a:solidFill>
                <a:latin typeface="Times New Roman" pitchFamily="18" charset="0"/>
                <a:cs typeface="Times New Roman" pitchFamily="18" charset="0"/>
              </a:rPr>
              <a:t> brave </a:t>
            </a:r>
            <a:r>
              <a:rPr lang="cs-CZ" sz="1400" dirty="0" err="1" smtClean="0">
                <a:solidFill>
                  <a:schemeClr val="accent3">
                    <a:lumMod val="50000"/>
                  </a:schemeClr>
                </a:solidFill>
                <a:latin typeface="Times New Roman" pitchFamily="18" charset="0"/>
                <a:cs typeface="Times New Roman" pitchFamily="18" charset="0"/>
              </a:rPr>
              <a:t>Oma</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ein</a:t>
            </a:r>
            <a:r>
              <a:rPr lang="cs-CZ" sz="1400" dirty="0" smtClean="0">
                <a:solidFill>
                  <a:schemeClr val="accent3">
                    <a:lumMod val="50000"/>
                  </a:schemeClr>
                </a:solidFill>
                <a:latin typeface="Times New Roman" pitchFamily="18" charset="0"/>
                <a:cs typeface="Times New Roman" pitchFamily="18" charset="0"/>
              </a:rPr>
              <a:t> alter Opa, </a:t>
            </a:r>
            <a:r>
              <a:rPr lang="cs-CZ" sz="1400" dirty="0" err="1" smtClean="0">
                <a:solidFill>
                  <a:schemeClr val="accent3">
                    <a:lumMod val="50000"/>
                  </a:schemeClr>
                </a:solidFill>
                <a:latin typeface="Times New Roman" pitchFamily="18" charset="0"/>
                <a:cs typeface="Times New Roman" pitchFamily="18" charset="0"/>
              </a:rPr>
              <a:t>die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nette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Mutti</a:t>
            </a:r>
            <a:r>
              <a:rPr lang="cs-CZ" sz="1400" dirty="0" smtClean="0">
                <a:solidFill>
                  <a:schemeClr val="accent3">
                    <a:lumMod val="50000"/>
                  </a:schemeClr>
                </a:solidFill>
                <a:latin typeface="Times New Roman" pitchFamily="18" charset="0"/>
                <a:cs typeface="Times New Roman" pitchFamily="18" charset="0"/>
              </a:rPr>
              <a:t>, </a:t>
            </a:r>
          </a:p>
          <a:p>
            <a:r>
              <a:rPr lang="cs-CZ" sz="1400" dirty="0" err="1" smtClean="0">
                <a:solidFill>
                  <a:schemeClr val="accent3">
                    <a:lumMod val="50000"/>
                  </a:schemeClr>
                </a:solidFill>
                <a:latin typeface="Times New Roman" pitchFamily="18" charset="0"/>
                <a:cs typeface="Times New Roman" pitchFamily="18" charset="0"/>
              </a:rPr>
              <a:t>junger</a:t>
            </a:r>
            <a:r>
              <a:rPr lang="cs-CZ" sz="1400" dirty="0" smtClean="0">
                <a:solidFill>
                  <a:schemeClr val="accent3">
                    <a:lumMod val="50000"/>
                  </a:schemeClr>
                </a:solidFill>
                <a:latin typeface="Times New Roman" pitchFamily="18" charset="0"/>
                <a:cs typeface="Times New Roman" pitchFamily="18" charset="0"/>
              </a:rPr>
              <a:t> Vater, </a:t>
            </a:r>
            <a:r>
              <a:rPr lang="cs-CZ" sz="1400" dirty="0" err="1" smtClean="0">
                <a:solidFill>
                  <a:schemeClr val="accent3">
                    <a:lumMod val="50000"/>
                  </a:schemeClr>
                </a:solidFill>
                <a:latin typeface="Times New Roman" pitchFamily="18" charset="0"/>
                <a:cs typeface="Times New Roman" pitchFamily="18" charset="0"/>
              </a:rPr>
              <a:t>ein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kluger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Sohn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die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böse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Schwester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schönes</a:t>
            </a:r>
            <a:r>
              <a:rPr lang="cs-CZ" sz="1400"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Mädchen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traurige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Tochter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die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kleine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Frau</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großer</a:t>
            </a:r>
            <a:r>
              <a:rPr lang="cs-CZ" sz="1400" dirty="0" smtClean="0">
                <a:solidFill>
                  <a:schemeClr val="accent3">
                    <a:lumMod val="50000"/>
                  </a:schemeClr>
                </a:solidFill>
                <a:latin typeface="Times New Roman" pitchFamily="18" charset="0"/>
                <a:cs typeface="Times New Roman" pitchFamily="18" charset="0"/>
              </a:rPr>
              <a:t> Mann, </a:t>
            </a:r>
            <a:r>
              <a:rPr lang="cs-CZ" sz="1400" dirty="0" err="1" smtClean="0">
                <a:solidFill>
                  <a:schemeClr val="accent3">
                    <a:lumMod val="50000"/>
                  </a:schemeClr>
                </a:solidFill>
                <a:latin typeface="Times New Roman" pitchFamily="18" charset="0"/>
                <a:cs typeface="Times New Roman" pitchFamily="18" charset="0"/>
              </a:rPr>
              <a:t>kluges</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Kind</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die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neuen</a:t>
            </a:r>
            <a:r>
              <a:rPr lang="cs-CZ" sz="1400" dirty="0" smtClean="0">
                <a:solidFill>
                  <a:schemeClr val="accent3">
                    <a:lumMod val="50000"/>
                  </a:schemeClr>
                </a:solidFill>
                <a:latin typeface="Times New Roman" pitchFamily="18" charset="0"/>
                <a:cs typeface="Times New Roman" pitchFamily="18" charset="0"/>
              </a:rPr>
              <a:t> </a:t>
            </a:r>
            <a:r>
              <a:rPr lang="cs-CZ" sz="1400" b="1" dirty="0" err="1" smtClean="0">
                <a:solidFill>
                  <a:schemeClr val="accent3">
                    <a:lumMod val="50000"/>
                  </a:schemeClr>
                </a:solidFill>
                <a:latin typeface="Times New Roman" pitchFamily="18" charset="0"/>
                <a:cs typeface="Times New Roman" pitchFamily="18" charset="0"/>
              </a:rPr>
              <a:t>Bücher</a:t>
            </a:r>
            <a:r>
              <a:rPr lang="cs-CZ" sz="1400" dirty="0" smtClean="0">
                <a:solidFill>
                  <a:schemeClr val="accent3">
                    <a:lumMod val="50000"/>
                  </a:schemeClr>
                </a:solidFill>
                <a:latin typeface="Times New Roman" pitchFamily="18" charset="0"/>
                <a:cs typeface="Times New Roman" pitchFamily="18" charset="0"/>
              </a:rPr>
              <a:t>, </a:t>
            </a:r>
          </a:p>
          <a:p>
            <a:r>
              <a:rPr lang="cs-CZ" sz="1400" dirty="0" err="1" smtClean="0">
                <a:solidFill>
                  <a:schemeClr val="accent3">
                    <a:lumMod val="50000"/>
                  </a:schemeClr>
                </a:solidFill>
                <a:latin typeface="Times New Roman" pitchFamily="18" charset="0"/>
                <a:cs typeface="Times New Roman" pitchFamily="18" charset="0"/>
              </a:rPr>
              <a:t>weiche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Torte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eine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junge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Familie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dummer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Junge</a:t>
            </a:r>
            <a:r>
              <a:rPr lang="cs-CZ" sz="1400" dirty="0" smtClean="0">
                <a:solidFill>
                  <a:schemeClr val="accent3">
                    <a:lumMod val="50000"/>
                  </a:schemeClr>
                </a:solidFill>
                <a:latin typeface="Times New Roman" pitchFamily="18" charset="0"/>
                <a:cs typeface="Times New Roman" pitchFamily="18" charset="0"/>
              </a:rPr>
              <a:t>, </a:t>
            </a:r>
          </a:p>
          <a:p>
            <a:r>
              <a:rPr lang="cs-CZ" sz="1400" dirty="0" err="1" smtClean="0">
                <a:solidFill>
                  <a:schemeClr val="accent3">
                    <a:lumMod val="50000"/>
                  </a:schemeClr>
                </a:solidFill>
                <a:latin typeface="Times New Roman" pitchFamily="18" charset="0"/>
                <a:cs typeface="Times New Roman" pitchFamily="18" charset="0"/>
              </a:rPr>
              <a:t>ein</a:t>
            </a:r>
            <a:r>
              <a:rPr lang="cs-CZ" sz="1400" dirty="0" smtClean="0">
                <a:solidFill>
                  <a:schemeClr val="accent3">
                    <a:lumMod val="50000"/>
                  </a:schemeClr>
                </a:solidFill>
                <a:latin typeface="Times New Roman" pitchFamily="18" charset="0"/>
                <a:cs typeface="Times New Roman" pitchFamily="18" charset="0"/>
              </a:rPr>
              <a:t> alter </a:t>
            </a:r>
            <a:r>
              <a:rPr lang="cs-CZ" sz="1400" dirty="0" err="1" smtClean="0">
                <a:solidFill>
                  <a:schemeClr val="accent3">
                    <a:lumMod val="50000"/>
                  </a:schemeClr>
                </a:solidFill>
                <a:latin typeface="Times New Roman" pitchFamily="18" charset="0"/>
                <a:cs typeface="Times New Roman" pitchFamily="18" charset="0"/>
              </a:rPr>
              <a:t>Enkel</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eine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junge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Enkelin</a:t>
            </a:r>
            <a:r>
              <a:rPr lang="cs-CZ" sz="1400" dirty="0" smtClean="0">
                <a:solidFill>
                  <a:schemeClr val="accent3">
                    <a:lumMod val="50000"/>
                  </a:schemeClr>
                </a:solidFill>
                <a:latin typeface="Times New Roman" pitchFamily="18" charset="0"/>
                <a:cs typeface="Times New Roman" pitchFamily="18" charset="0"/>
              </a:rPr>
              <a:t>  </a:t>
            </a:r>
          </a:p>
          <a:p>
            <a:endParaRPr lang="cs-CZ" sz="1400" dirty="0" smtClean="0">
              <a:solidFill>
                <a:schemeClr val="accent3">
                  <a:lumMod val="50000"/>
                </a:schemeClr>
              </a:solidFill>
              <a:latin typeface="Times New Roman" pitchFamily="18" charset="0"/>
              <a:cs typeface="Times New Roman" pitchFamily="18" charset="0"/>
            </a:endParaRPr>
          </a:p>
          <a:p>
            <a:r>
              <a:rPr lang="cs-CZ" sz="1400" dirty="0">
                <a:solidFill>
                  <a:schemeClr val="accent3">
                    <a:lumMod val="50000"/>
                  </a:schemeClr>
                </a:solidFill>
                <a:latin typeface="Times New Roman" pitchFamily="18" charset="0"/>
                <a:cs typeface="Times New Roman" pitchFamily="18" charset="0"/>
              </a:rPr>
              <a:t>t</a:t>
            </a:r>
            <a:r>
              <a:rPr lang="cs-CZ" sz="1400" dirty="0" smtClean="0">
                <a:solidFill>
                  <a:schemeClr val="accent3">
                    <a:lumMod val="50000"/>
                  </a:schemeClr>
                </a:solidFill>
                <a:latin typeface="Times New Roman" pitchFamily="18" charset="0"/>
                <a:cs typeface="Times New Roman" pitchFamily="18" charset="0"/>
              </a:rPr>
              <a:t>a hezká dívka, ty zlé děti, ten zelený penál, </a:t>
            </a:r>
          </a:p>
          <a:p>
            <a:r>
              <a:rPr lang="cs-CZ" sz="1400" dirty="0" smtClean="0">
                <a:solidFill>
                  <a:schemeClr val="accent3">
                    <a:lumMod val="50000"/>
                  </a:schemeClr>
                </a:solidFill>
                <a:latin typeface="Times New Roman" pitchFamily="18" charset="0"/>
                <a:cs typeface="Times New Roman" pitchFamily="18" charset="0"/>
              </a:rPr>
              <a:t>nějaký hodný pán, nějaká smutná dívka, </a:t>
            </a:r>
          </a:p>
          <a:p>
            <a:r>
              <a:rPr lang="cs-CZ" sz="1400" dirty="0" smtClean="0">
                <a:solidFill>
                  <a:schemeClr val="accent3">
                    <a:lumMod val="50000"/>
                  </a:schemeClr>
                </a:solidFill>
                <a:latin typeface="Times New Roman" pitchFamily="18" charset="0"/>
                <a:cs typeface="Times New Roman" pitchFamily="18" charset="0"/>
              </a:rPr>
              <a:t>nějaký chytrý chlapec, ta stará kniha, nějaký ošklivý pes, ten pěkný dům, ten vysoký muž, nějaký modrý míč, </a:t>
            </a:r>
          </a:p>
          <a:p>
            <a:r>
              <a:rPr lang="cs-CZ" sz="1400" dirty="0" smtClean="0">
                <a:solidFill>
                  <a:schemeClr val="accent3">
                    <a:lumMod val="50000"/>
                  </a:schemeClr>
                </a:solidFill>
                <a:latin typeface="Times New Roman" pitchFamily="18" charset="0"/>
                <a:cs typeface="Times New Roman" pitchFamily="18" charset="0"/>
              </a:rPr>
              <a:t>to bílé auto</a:t>
            </a:r>
          </a:p>
        </p:txBody>
      </p:sp>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156344" y="843559"/>
            <a:ext cx="1512000" cy="109390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488480" y="627537"/>
            <a:ext cx="1404000" cy="1051649"/>
          </a:xfrm>
          <a:prstGeom prst="rect">
            <a:avLst/>
          </a:prstGeom>
          <a:solidFill>
            <a:schemeClr val="bg1"/>
          </a:solidFill>
          <a:ln w="31750">
            <a:solidFill>
              <a:srgbClr val="C00000"/>
            </a:solidFill>
          </a:ln>
          <a:extLst/>
        </p:spPr>
      </p:pic>
      <p:pic>
        <p:nvPicPr>
          <p:cNvPr id="13"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4572128" y="722779"/>
            <a:ext cx="1152000" cy="1128891"/>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14" name="Picture 2"/>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4860032" y="1743790"/>
            <a:ext cx="1143308" cy="118800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15" name="Picture 2"/>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4716016" y="2859782"/>
            <a:ext cx="1116000" cy="1172269"/>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17" name="Picture 2"/>
          <p:cNvPicPr>
            <a:picLocks noChangeAspect="1" noChangeArrowheads="1"/>
          </p:cNvPicPr>
          <p:nvPr/>
        </p:nvPicPr>
        <p:blipFill>
          <a:blip r:embed="rId8" cstate="print">
            <a:extLst>
              <a:ext uri="{28A0092B-C50C-407E-A947-70E740481C1C}">
                <a14:useLocalDpi xmlns:a14="http://schemas.microsoft.com/office/drawing/2010/main" val="0"/>
              </a:ext>
            </a:extLst>
          </a:blip>
          <a:stretch>
            <a:fillRect/>
          </a:stretch>
        </p:blipFill>
        <p:spPr bwMode="auto">
          <a:xfrm>
            <a:off x="7524328" y="2067694"/>
            <a:ext cx="1440000" cy="116954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19" name="Picture 3"/>
          <p:cNvPicPr>
            <a:picLocks noChangeAspect="1" noChangeArrowheads="1"/>
          </p:cNvPicPr>
          <p:nvPr/>
        </p:nvPicPr>
        <p:blipFill>
          <a:blip r:embed="rId9" cstate="print">
            <a:extLst>
              <a:ext uri="{28A0092B-C50C-407E-A947-70E740481C1C}">
                <a14:useLocalDpi xmlns:a14="http://schemas.microsoft.com/office/drawing/2010/main" val="0"/>
              </a:ext>
            </a:extLst>
          </a:blip>
          <a:stretch>
            <a:fillRect/>
          </a:stretch>
        </p:blipFill>
        <p:spPr bwMode="auto">
          <a:xfrm>
            <a:off x="6156296" y="2198285"/>
            <a:ext cx="1080000" cy="1093545"/>
          </a:xfrm>
          <a:prstGeom prst="rect">
            <a:avLst/>
          </a:prstGeom>
          <a:solidFill>
            <a:schemeClr val="bg1"/>
          </a:solidFill>
          <a:ln w="31750">
            <a:solidFill>
              <a:srgbClr val="C00000"/>
            </a:solidFill>
          </a:ln>
          <a:extLst/>
        </p:spPr>
      </p:pic>
      <p:pic>
        <p:nvPicPr>
          <p:cNvPr id="18" name="Picture 3"/>
          <p:cNvPicPr>
            <a:picLocks noChangeAspect="1" noChangeArrowheads="1"/>
          </p:cNvPicPr>
          <p:nvPr/>
        </p:nvPicPr>
        <p:blipFill>
          <a:blip r:embed="rId10" cstate="print">
            <a:extLst>
              <a:ext uri="{28A0092B-C50C-407E-A947-70E740481C1C}">
                <a14:useLocalDpi xmlns:a14="http://schemas.microsoft.com/office/drawing/2010/main" val="0"/>
              </a:ext>
            </a:extLst>
          </a:blip>
          <a:stretch>
            <a:fillRect/>
          </a:stretch>
        </p:blipFill>
        <p:spPr bwMode="auto">
          <a:xfrm>
            <a:off x="5616240" y="3219822"/>
            <a:ext cx="1116000" cy="1168857"/>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sp>
        <p:nvSpPr>
          <p:cNvPr id="32" name="TextovéPole 31"/>
          <p:cNvSpPr txBox="1"/>
          <p:nvPr/>
        </p:nvSpPr>
        <p:spPr>
          <a:xfrm>
            <a:off x="5544417" y="4299942"/>
            <a:ext cx="3135537" cy="523220"/>
          </a:xfrm>
          <a:prstGeom prst="rect">
            <a:avLst/>
          </a:prstGeom>
          <a:solidFill>
            <a:schemeClr val="bg1"/>
          </a:solidFill>
          <a:ln w="2540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Wie</a:t>
            </a:r>
            <a:r>
              <a:rPr lang="cs-CZ" sz="1400" b="1" dirty="0" smtClean="0">
                <a:solidFill>
                  <a:srgbClr val="C00000"/>
                </a:solidFill>
                <a:latin typeface="Times New Roman" pitchFamily="18" charset="0"/>
                <a:cs typeface="Times New Roman" pitchFamily="18" charset="0"/>
              </a:rPr>
              <a:t> </a:t>
            </a:r>
            <a:r>
              <a:rPr lang="cs-CZ" sz="1400" b="1" dirty="0" err="1" smtClean="0">
                <a:solidFill>
                  <a:srgbClr val="C00000"/>
                </a:solidFill>
                <a:latin typeface="Times New Roman" pitchFamily="18" charset="0"/>
                <a:cs typeface="Times New Roman" pitchFamily="18" charset="0"/>
              </a:rPr>
              <a:t>ist</a:t>
            </a:r>
            <a:r>
              <a:rPr lang="cs-CZ" sz="1400" b="1" dirty="0" smtClean="0">
                <a:solidFill>
                  <a:srgbClr val="C00000"/>
                </a:solidFill>
                <a:latin typeface="Times New Roman" pitchFamily="18" charset="0"/>
                <a:cs typeface="Times New Roman" pitchFamily="18" charset="0"/>
              </a:rPr>
              <a:t> es?/ Jaké to je?</a:t>
            </a:r>
          </a:p>
          <a:p>
            <a:pPr algn="ctr"/>
            <a:r>
              <a:rPr lang="cs-CZ" sz="1400" b="1" dirty="0" err="1" smtClean="0">
                <a:solidFill>
                  <a:srgbClr val="C00000"/>
                </a:solidFill>
                <a:latin typeface="Times New Roman" pitchFamily="18" charset="0"/>
                <a:cs typeface="Times New Roman" pitchFamily="18" charset="0"/>
              </a:rPr>
              <a:t>Sag</a:t>
            </a:r>
            <a:r>
              <a:rPr lang="cs-CZ" sz="1400" b="1" dirty="0" smtClean="0">
                <a:solidFill>
                  <a:srgbClr val="C00000"/>
                </a:solidFill>
                <a:latin typeface="Times New Roman" pitchFamily="18" charset="0"/>
                <a:cs typeface="Times New Roman" pitchFamily="18" charset="0"/>
              </a:rPr>
              <a:t> es </a:t>
            </a:r>
            <a:r>
              <a:rPr lang="cs-CZ" sz="1400" b="1" dirty="0" err="1" smtClean="0">
                <a:solidFill>
                  <a:srgbClr val="C00000"/>
                </a:solidFill>
                <a:latin typeface="Times New Roman" pitchFamily="18" charset="0"/>
                <a:cs typeface="Times New Roman" pitchFamily="18" charset="0"/>
              </a:rPr>
              <a:t>auf</a:t>
            </a:r>
            <a:r>
              <a:rPr lang="cs-CZ" sz="1400" b="1" dirty="0" smtClean="0">
                <a:solidFill>
                  <a:srgbClr val="C00000"/>
                </a:solidFill>
                <a:latin typeface="Times New Roman" pitchFamily="18" charset="0"/>
                <a:cs typeface="Times New Roman" pitchFamily="18" charset="0"/>
              </a:rPr>
              <a:t> </a:t>
            </a:r>
            <a:r>
              <a:rPr lang="cs-CZ" sz="1400" b="1" dirty="0" err="1" smtClean="0">
                <a:solidFill>
                  <a:srgbClr val="C00000"/>
                </a:solidFill>
                <a:latin typeface="Times New Roman" pitchFamily="18" charset="0"/>
                <a:cs typeface="Times New Roman" pitchFamily="18" charset="0"/>
              </a:rPr>
              <a:t>deutsch</a:t>
            </a:r>
            <a:r>
              <a:rPr lang="cs-CZ" sz="1400" b="1" dirty="0" smtClean="0">
                <a:solidFill>
                  <a:srgbClr val="C00000"/>
                </a:solidFill>
                <a:latin typeface="Times New Roman" pitchFamily="18" charset="0"/>
                <a:cs typeface="Times New Roman" pitchFamily="18" charset="0"/>
              </a:rPr>
              <a:t>./ Řekni to </a:t>
            </a:r>
            <a:r>
              <a:rPr lang="cs-CZ" sz="1400" b="1" dirty="0" smtClean="0">
                <a:solidFill>
                  <a:srgbClr val="C00000"/>
                </a:solidFill>
                <a:latin typeface="Times New Roman" pitchFamily="18" charset="0"/>
                <a:cs typeface="Times New Roman" pitchFamily="18" charset="0"/>
              </a:rPr>
              <a:t>německy</a:t>
            </a:r>
            <a:r>
              <a:rPr lang="cs-CZ" sz="1400" b="1" dirty="0" smtClean="0">
                <a:solidFill>
                  <a:srgbClr val="C00000"/>
                </a:solidFill>
                <a:latin typeface="Times New Roman" pitchFamily="18" charset="0"/>
                <a:cs typeface="Times New Roman" pitchFamily="18" charset="0"/>
              </a:rPr>
              <a:t>.</a:t>
            </a:r>
            <a:endParaRPr lang="cs-CZ" sz="1400" b="1" dirty="0" smtClean="0">
              <a:solidFill>
                <a:srgbClr val="C00000"/>
              </a:solidFill>
            </a:endParaRPr>
          </a:p>
        </p:txBody>
      </p:sp>
      <p:pic>
        <p:nvPicPr>
          <p:cNvPr id="20" name="Picture 2"/>
          <p:cNvPicPr>
            <a:picLocks noChangeAspect="1" noChangeArrowheads="1"/>
          </p:cNvPicPr>
          <p:nvPr/>
        </p:nvPicPr>
        <p:blipFill>
          <a:blip r:embed="rId11" cstate="print">
            <a:extLst>
              <a:ext uri="{28A0092B-C50C-407E-A947-70E740481C1C}">
                <a14:useLocalDpi xmlns:a14="http://schemas.microsoft.com/office/drawing/2010/main" val="0"/>
              </a:ext>
            </a:extLst>
          </a:blip>
          <a:stretch>
            <a:fillRect/>
          </a:stretch>
        </p:blipFill>
        <p:spPr bwMode="auto">
          <a:xfrm>
            <a:off x="7092280" y="3219822"/>
            <a:ext cx="999718" cy="93600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sp>
        <p:nvSpPr>
          <p:cNvPr id="21"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
        <p:nvSpPr>
          <p:cNvPr id="12" name="TextovéPole 11"/>
          <p:cNvSpPr txBox="1"/>
          <p:nvPr/>
        </p:nvSpPr>
        <p:spPr>
          <a:xfrm>
            <a:off x="251520" y="1419622"/>
            <a:ext cx="4248472" cy="3108543"/>
          </a:xfrm>
          <a:prstGeom prst="rect">
            <a:avLst/>
          </a:prstGeom>
          <a:solidFill>
            <a:schemeClr val="bg1"/>
          </a:solidFill>
          <a:ln w="25400">
            <a:solidFill>
              <a:srgbClr val="C00000"/>
            </a:solidFill>
          </a:ln>
        </p:spPr>
        <p:txBody>
          <a:bodyPr wrap="square" rtlCol="0">
            <a:spAutoFit/>
          </a:bodyPr>
          <a:lstStyle/>
          <a:p>
            <a:r>
              <a:rPr lang="cs-CZ" sz="1400" b="1" u="sng" dirty="0" err="1" smtClean="0">
                <a:solidFill>
                  <a:schemeClr val="accent3">
                    <a:lumMod val="50000"/>
                  </a:schemeClr>
                </a:solidFill>
                <a:latin typeface="Times New Roman" pitchFamily="18" charset="0"/>
                <a:cs typeface="Times New Roman" pitchFamily="18" charset="0"/>
              </a:rPr>
              <a:t>Kontrolier</a:t>
            </a:r>
            <a:r>
              <a:rPr lang="cs-CZ" sz="1400" b="1" u="sng" dirty="0" smtClean="0">
                <a:solidFill>
                  <a:schemeClr val="accent3">
                    <a:lumMod val="50000"/>
                  </a:schemeClr>
                </a:solidFill>
                <a:latin typeface="Times New Roman" pitchFamily="18" charset="0"/>
                <a:cs typeface="Times New Roman" pitchFamily="18" charset="0"/>
              </a:rPr>
              <a:t> </a:t>
            </a:r>
            <a:r>
              <a:rPr lang="cs-CZ" sz="1400" b="1" u="sng" dirty="0" err="1">
                <a:solidFill>
                  <a:schemeClr val="accent3">
                    <a:lumMod val="50000"/>
                  </a:schemeClr>
                </a:solidFill>
                <a:latin typeface="Times New Roman" pitchFamily="18" charset="0"/>
                <a:cs typeface="Times New Roman" pitchFamily="18" charset="0"/>
              </a:rPr>
              <a:t>mal</a:t>
            </a:r>
            <a:r>
              <a:rPr lang="cs-CZ" sz="1400" b="1" u="sng" dirty="0">
                <a:solidFill>
                  <a:schemeClr val="accent3">
                    <a:lumMod val="50000"/>
                  </a:schemeClr>
                </a:solidFill>
                <a:latin typeface="Times New Roman" pitchFamily="18" charset="0"/>
                <a:cs typeface="Times New Roman" pitchFamily="18" charset="0"/>
              </a:rPr>
              <a:t> / Kontroluj si</a:t>
            </a:r>
            <a:r>
              <a:rPr lang="cs-CZ" sz="1400" b="1" u="sng" dirty="0" smtClean="0">
                <a:solidFill>
                  <a:schemeClr val="accent3">
                    <a:lumMod val="50000"/>
                  </a:schemeClr>
                </a:solidFill>
                <a:latin typeface="Times New Roman" pitchFamily="18" charset="0"/>
                <a:cs typeface="Times New Roman" pitchFamily="18" charset="0"/>
              </a:rPr>
              <a:t>:</a:t>
            </a:r>
          </a:p>
          <a:p>
            <a:endParaRPr lang="cs-CZ" sz="1400" b="1" u="sng" dirty="0" smtClean="0">
              <a:solidFill>
                <a:schemeClr val="accent3">
                  <a:lumMod val="50000"/>
                </a:schemeClr>
              </a:solidFill>
              <a:latin typeface="Times New Roman" pitchFamily="18" charset="0"/>
              <a:cs typeface="Times New Roman" pitchFamily="18" charset="0"/>
            </a:endParaRPr>
          </a:p>
          <a:p>
            <a:r>
              <a:rPr lang="cs-CZ" sz="1400" dirty="0">
                <a:solidFill>
                  <a:schemeClr val="accent3">
                    <a:lumMod val="50000"/>
                  </a:schemeClr>
                </a:solidFill>
                <a:latin typeface="Times New Roman" pitchFamily="18" charset="0"/>
                <a:cs typeface="Times New Roman" pitchFamily="18" charset="0"/>
              </a:rPr>
              <a:t>t</a:t>
            </a:r>
            <a:r>
              <a:rPr lang="cs-CZ" sz="1400" dirty="0" smtClean="0">
                <a:solidFill>
                  <a:schemeClr val="accent3">
                    <a:lumMod val="50000"/>
                  </a:schemeClr>
                </a:solidFill>
                <a:latin typeface="Times New Roman" pitchFamily="18" charset="0"/>
                <a:cs typeface="Times New Roman" pitchFamily="18" charset="0"/>
              </a:rPr>
              <a:t>a hodná babička, nějaký starý dědeček, ta milá maminka, mladý otec, nějaký chytrý syn, ta zlá sestra, hezká dívka, smutná dcera, ta malá paní, velký muž, chytré dítě, ty nové knihy, měkký dort, nějaká mladá rodina, hloupý chlapec, nějaký starý vnuk, nějaká mladá vnučka</a:t>
            </a:r>
          </a:p>
          <a:p>
            <a:endParaRPr lang="cs-CZ" sz="1400" dirty="0" smtClean="0">
              <a:solidFill>
                <a:schemeClr val="accent3">
                  <a:lumMod val="50000"/>
                </a:schemeClr>
              </a:solidFill>
              <a:latin typeface="Times New Roman" pitchFamily="18" charset="0"/>
              <a:cs typeface="Times New Roman" pitchFamily="18" charset="0"/>
            </a:endParaRPr>
          </a:p>
          <a:p>
            <a:r>
              <a:rPr lang="cs-CZ" sz="1400" dirty="0" err="1">
                <a:solidFill>
                  <a:schemeClr val="accent3">
                    <a:lumMod val="50000"/>
                  </a:schemeClr>
                </a:solidFill>
                <a:latin typeface="Times New Roman" pitchFamily="18" charset="0"/>
                <a:cs typeface="Times New Roman" pitchFamily="18" charset="0"/>
              </a:rPr>
              <a:t>d</a:t>
            </a:r>
            <a:r>
              <a:rPr lang="cs-CZ" sz="1400" dirty="0" err="1" smtClean="0">
                <a:solidFill>
                  <a:schemeClr val="accent3">
                    <a:lumMod val="50000"/>
                  </a:schemeClr>
                </a:solidFill>
                <a:latin typeface="Times New Roman" pitchFamily="18" charset="0"/>
                <a:cs typeface="Times New Roman" pitchFamily="18" charset="0"/>
              </a:rPr>
              <a:t>as</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schöne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Mädchen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die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bösen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Kinder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das</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grüne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Mäpchen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ein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dicker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Herr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ein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trauriges</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Mädchen</a:t>
            </a:r>
            <a:r>
              <a:rPr lang="cs-CZ" sz="1400" dirty="0" smtClean="0">
                <a:solidFill>
                  <a:schemeClr val="accent3">
                    <a:lumMod val="50000"/>
                  </a:schemeClr>
                </a:solidFill>
                <a:latin typeface="Times New Roman" pitchFamily="18" charset="0"/>
                <a:cs typeface="Times New Roman" pitchFamily="18" charset="0"/>
              </a:rPr>
              <a:t>, </a:t>
            </a:r>
          </a:p>
          <a:p>
            <a:r>
              <a:rPr lang="cs-CZ" sz="1400" dirty="0" smtClean="0">
                <a:solidFill>
                  <a:schemeClr val="accent3">
                    <a:lumMod val="50000"/>
                  </a:schemeClr>
                </a:solidFill>
                <a:latin typeface="Times New Roman" pitchFamily="18" charset="0"/>
                <a:cs typeface="Times New Roman" pitchFamily="18" charset="0"/>
              </a:rPr>
              <a:t>der </a:t>
            </a:r>
            <a:r>
              <a:rPr lang="cs-CZ" sz="1400" dirty="0" err="1" smtClean="0">
                <a:solidFill>
                  <a:schemeClr val="accent3">
                    <a:lumMod val="50000"/>
                  </a:schemeClr>
                </a:solidFill>
                <a:latin typeface="Times New Roman" pitchFamily="18" charset="0"/>
                <a:cs typeface="Times New Roman" pitchFamily="18" charset="0"/>
              </a:rPr>
              <a:t>kluge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Junge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das</a:t>
            </a:r>
            <a:r>
              <a:rPr lang="cs-CZ" sz="1400" dirty="0" smtClean="0">
                <a:solidFill>
                  <a:schemeClr val="accent3">
                    <a:lumMod val="50000"/>
                  </a:schemeClr>
                </a:solidFill>
                <a:latin typeface="Times New Roman" pitchFamily="18" charset="0"/>
                <a:cs typeface="Times New Roman" pitchFamily="18" charset="0"/>
              </a:rPr>
              <a:t> alte Buch, </a:t>
            </a:r>
            <a:r>
              <a:rPr lang="cs-CZ" sz="1400" dirty="0" err="1" smtClean="0">
                <a:solidFill>
                  <a:schemeClr val="accent3">
                    <a:lumMod val="50000"/>
                  </a:schemeClr>
                </a:solidFill>
                <a:latin typeface="Times New Roman" pitchFamily="18" charset="0"/>
                <a:cs typeface="Times New Roman" pitchFamily="18" charset="0"/>
              </a:rPr>
              <a:t>ein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hässliches</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Hund</a:t>
            </a:r>
            <a:r>
              <a:rPr lang="cs-CZ" sz="1400" dirty="0" smtClean="0">
                <a:solidFill>
                  <a:schemeClr val="accent3">
                    <a:lumMod val="50000"/>
                  </a:schemeClr>
                </a:solidFill>
                <a:latin typeface="Times New Roman" pitchFamily="18" charset="0"/>
                <a:cs typeface="Times New Roman" pitchFamily="18" charset="0"/>
              </a:rPr>
              <a:t>, </a:t>
            </a:r>
          </a:p>
          <a:p>
            <a:r>
              <a:rPr lang="cs-CZ" sz="1400" dirty="0" err="1" smtClean="0">
                <a:solidFill>
                  <a:schemeClr val="accent3">
                    <a:lumMod val="50000"/>
                  </a:schemeClr>
                </a:solidFill>
                <a:latin typeface="Times New Roman" pitchFamily="18" charset="0"/>
                <a:cs typeface="Times New Roman" pitchFamily="18" charset="0"/>
              </a:rPr>
              <a:t>das</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schöne</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Haus</a:t>
            </a:r>
            <a:r>
              <a:rPr lang="cs-CZ" sz="1400" dirty="0" smtClean="0">
                <a:solidFill>
                  <a:schemeClr val="accent3">
                    <a:lumMod val="50000"/>
                  </a:schemeClr>
                </a:solidFill>
                <a:latin typeface="Times New Roman" pitchFamily="18" charset="0"/>
                <a:cs typeface="Times New Roman" pitchFamily="18" charset="0"/>
              </a:rPr>
              <a:t>, </a:t>
            </a:r>
            <a:r>
              <a:rPr lang="cs-CZ" sz="1400" dirty="0" smtClean="0">
                <a:solidFill>
                  <a:schemeClr val="accent3">
                    <a:lumMod val="50000"/>
                  </a:schemeClr>
                </a:solidFill>
                <a:latin typeface="Times New Roman" pitchFamily="18" charset="0"/>
                <a:cs typeface="Times New Roman" pitchFamily="18" charset="0"/>
              </a:rPr>
              <a:t>der </a:t>
            </a:r>
            <a:r>
              <a:rPr lang="cs-CZ" sz="1400" dirty="0" err="1" smtClean="0">
                <a:solidFill>
                  <a:schemeClr val="accent3">
                    <a:lumMod val="50000"/>
                  </a:schemeClr>
                </a:solidFill>
                <a:latin typeface="Times New Roman" pitchFamily="18" charset="0"/>
                <a:cs typeface="Times New Roman" pitchFamily="18" charset="0"/>
              </a:rPr>
              <a:t>große</a:t>
            </a:r>
            <a:r>
              <a:rPr lang="cs-CZ" sz="1400" dirty="0" smtClean="0">
                <a:solidFill>
                  <a:schemeClr val="accent3">
                    <a:lumMod val="50000"/>
                  </a:schemeClr>
                </a:solidFill>
                <a:latin typeface="Times New Roman" pitchFamily="18" charset="0"/>
                <a:cs typeface="Times New Roman" pitchFamily="18" charset="0"/>
              </a:rPr>
              <a:t> Mann, </a:t>
            </a:r>
            <a:r>
              <a:rPr lang="cs-CZ" sz="1400" dirty="0" err="1" smtClean="0">
                <a:solidFill>
                  <a:schemeClr val="accent3">
                    <a:lumMod val="50000"/>
                  </a:schemeClr>
                </a:solidFill>
                <a:latin typeface="Times New Roman" pitchFamily="18" charset="0"/>
                <a:cs typeface="Times New Roman" pitchFamily="18" charset="0"/>
              </a:rPr>
              <a:t>ein</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blauer</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Ball</a:t>
            </a:r>
            <a:r>
              <a:rPr lang="cs-CZ" sz="1400" dirty="0" smtClean="0">
                <a:solidFill>
                  <a:schemeClr val="accent3">
                    <a:lumMod val="50000"/>
                  </a:schemeClr>
                </a:solidFill>
                <a:latin typeface="Times New Roman" pitchFamily="18" charset="0"/>
                <a:cs typeface="Times New Roman" pitchFamily="18" charset="0"/>
              </a:rPr>
              <a:t>, </a:t>
            </a:r>
          </a:p>
          <a:p>
            <a:r>
              <a:rPr lang="cs-CZ" sz="1400" dirty="0" err="1" smtClean="0">
                <a:solidFill>
                  <a:schemeClr val="accent3">
                    <a:lumMod val="50000"/>
                  </a:schemeClr>
                </a:solidFill>
                <a:latin typeface="Times New Roman" pitchFamily="18" charset="0"/>
                <a:cs typeface="Times New Roman" pitchFamily="18" charset="0"/>
              </a:rPr>
              <a:t>das</a:t>
            </a:r>
            <a:r>
              <a:rPr lang="cs-CZ" sz="1400" dirty="0" smtClean="0">
                <a:solidFill>
                  <a:schemeClr val="accent3">
                    <a:lumMod val="50000"/>
                  </a:schemeClr>
                </a:solidFill>
                <a:latin typeface="Times New Roman" pitchFamily="18" charset="0"/>
                <a:cs typeface="Times New Roman" pitchFamily="18" charset="0"/>
              </a:rPr>
              <a:t> </a:t>
            </a:r>
            <a:r>
              <a:rPr lang="cs-CZ" sz="1400" dirty="0" err="1" smtClean="0">
                <a:solidFill>
                  <a:schemeClr val="accent3">
                    <a:lumMod val="50000"/>
                  </a:schemeClr>
                </a:solidFill>
                <a:latin typeface="Times New Roman" pitchFamily="18" charset="0"/>
                <a:cs typeface="Times New Roman" pitchFamily="18" charset="0"/>
              </a:rPr>
              <a:t>weiße</a:t>
            </a:r>
            <a:r>
              <a:rPr lang="cs-CZ" sz="1400" dirty="0" smtClean="0">
                <a:solidFill>
                  <a:schemeClr val="accent3">
                    <a:lumMod val="50000"/>
                  </a:schemeClr>
                </a:solidFill>
                <a:latin typeface="Times New Roman" pitchFamily="18" charset="0"/>
                <a:cs typeface="Times New Roman" pitchFamily="18" charset="0"/>
              </a:rPr>
              <a:t> Auto</a:t>
            </a:r>
          </a:p>
        </p:txBody>
      </p:sp>
    </p:spTree>
    <p:extLst>
      <p:ext uri="{BB962C8B-B14F-4D97-AF65-F5344CB8AC3E}">
        <p14:creationId xmlns:p14="http://schemas.microsoft.com/office/powerpoint/2010/main" val="48753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3654" y="483518"/>
            <a:ext cx="6061916" cy="477054"/>
          </a:xfrm>
        </p:spPr>
        <p:txBody>
          <a:bodyPr wrap="none">
            <a:spAutoFit/>
          </a:bodyPr>
          <a:lstStyle/>
          <a:p>
            <a:pPr algn="l"/>
            <a:r>
              <a:rPr lang="cs-CZ" sz="2500" b="1" dirty="0">
                <a:latin typeface="Times New Roman" pitchFamily="18" charset="0"/>
                <a:cs typeface="Times New Roman" pitchFamily="18" charset="0"/>
              </a:rPr>
              <a:t>5</a:t>
            </a:r>
            <a:r>
              <a:rPr lang="cs-CZ" sz="2500" b="1" dirty="0" smtClean="0">
                <a:latin typeface="Times New Roman" pitchFamily="18" charset="0"/>
                <a:cs typeface="Times New Roman" pitchFamily="18" charset="0"/>
              </a:rPr>
              <a:t>.6 </a:t>
            </a:r>
            <a:r>
              <a:rPr lang="cs-CZ" sz="2500" b="1" dirty="0" err="1" smtClean="0">
                <a:latin typeface="Times New Roman" pitchFamily="18" charset="0"/>
                <a:cs typeface="Times New Roman" pitchFamily="18" charset="0"/>
              </a:rPr>
              <a:t>Etwas</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zusätzlich</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für</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geschickte</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Schüler</a:t>
            </a:r>
            <a:endParaRPr lang="cs-CZ" sz="2500" b="1" dirty="0">
              <a:latin typeface="Times New Roman" pitchFamily="18" charset="0"/>
              <a:cs typeface="Times New Roman" pitchFamily="18" charset="0"/>
            </a:endParaRPr>
          </a:p>
        </p:txBody>
      </p:sp>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86109" y="1276014"/>
            <a:ext cx="4578379" cy="3672000"/>
          </a:xfrm>
          <a:prstGeom prst="rect">
            <a:avLst/>
          </a:prstGeom>
          <a:ln w="25400">
            <a:solidFill>
              <a:srgbClr val="C00000"/>
            </a:solidFill>
          </a:ln>
        </p:spPr>
      </p:pic>
      <p:pic>
        <p:nvPicPr>
          <p:cNvPr id="5" name="Obrázek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83968" y="1131590"/>
            <a:ext cx="4735069" cy="3852000"/>
          </a:xfrm>
          <a:prstGeom prst="rect">
            <a:avLst/>
          </a:prstGeom>
          <a:ln w="25400">
            <a:solidFill>
              <a:srgbClr val="C00000"/>
            </a:solidFill>
          </a:ln>
        </p:spPr>
      </p:pic>
      <p:sp>
        <p:nvSpPr>
          <p:cNvPr id="9" name="TextovéPole 8"/>
          <p:cNvSpPr txBox="1"/>
          <p:nvPr/>
        </p:nvSpPr>
        <p:spPr>
          <a:xfrm>
            <a:off x="179512" y="3003798"/>
            <a:ext cx="1152128" cy="307777"/>
          </a:xfrm>
          <a:prstGeom prst="rect">
            <a:avLst/>
          </a:prstGeom>
          <a:solidFill>
            <a:schemeClr val="accent3">
              <a:lumMod val="60000"/>
              <a:lumOff val="40000"/>
            </a:schemeClr>
          </a:solidFill>
          <a:ln w="25400">
            <a:solidFill>
              <a:schemeClr val="accent3">
                <a:lumMod val="50000"/>
              </a:schemeClr>
            </a:solidFill>
          </a:ln>
        </p:spPr>
        <p:txBody>
          <a:bodyPr wrap="square" rtlCol="0">
            <a:spAutoFit/>
          </a:bodyPr>
          <a:lstStyle/>
          <a:p>
            <a:r>
              <a:rPr lang="cs-CZ" sz="1400" b="1" u="sng" dirty="0" err="1" smtClean="0">
                <a:solidFill>
                  <a:srgbClr val="C00000"/>
                </a:solidFill>
                <a:latin typeface="Times New Roman" pitchFamily="18" charset="0"/>
                <a:cs typeface="Times New Roman" pitchFamily="18" charset="0"/>
              </a:rPr>
              <a:t>horizontal</a:t>
            </a:r>
            <a:r>
              <a:rPr lang="cs-CZ" sz="1400" b="1" u="sng" dirty="0" smtClean="0">
                <a:solidFill>
                  <a:srgbClr val="C00000"/>
                </a:solidFill>
                <a:latin typeface="Times New Roman" pitchFamily="18" charset="0"/>
                <a:cs typeface="Times New Roman" pitchFamily="18" charset="0"/>
              </a:rPr>
              <a:t>:</a:t>
            </a:r>
            <a:endParaRPr lang="cs-CZ" sz="1400" b="1" u="sng" dirty="0">
              <a:solidFill>
                <a:srgbClr val="C00000"/>
              </a:solidFill>
              <a:latin typeface="Times New Roman" pitchFamily="18" charset="0"/>
              <a:cs typeface="Times New Roman" pitchFamily="18" charset="0"/>
            </a:endParaRPr>
          </a:p>
        </p:txBody>
      </p:sp>
      <p:sp>
        <p:nvSpPr>
          <p:cNvPr id="10" name="TextovéPole 9"/>
          <p:cNvSpPr txBox="1"/>
          <p:nvPr/>
        </p:nvSpPr>
        <p:spPr>
          <a:xfrm>
            <a:off x="259904" y="1203598"/>
            <a:ext cx="999728" cy="307777"/>
          </a:xfrm>
          <a:prstGeom prst="rect">
            <a:avLst/>
          </a:prstGeom>
          <a:solidFill>
            <a:schemeClr val="accent3">
              <a:lumMod val="60000"/>
              <a:lumOff val="40000"/>
            </a:schemeClr>
          </a:solidFill>
          <a:ln w="25400">
            <a:solidFill>
              <a:schemeClr val="accent3">
                <a:lumMod val="50000"/>
              </a:schemeClr>
            </a:solidFill>
          </a:ln>
        </p:spPr>
        <p:txBody>
          <a:bodyPr wrap="square" rtlCol="0">
            <a:spAutoFit/>
          </a:bodyPr>
          <a:lstStyle/>
          <a:p>
            <a:r>
              <a:rPr lang="cs-CZ" sz="1400" b="1" u="sng" dirty="0" err="1">
                <a:solidFill>
                  <a:srgbClr val="C00000"/>
                </a:solidFill>
                <a:latin typeface="Times New Roman" pitchFamily="18" charset="0"/>
                <a:cs typeface="Times New Roman" pitchFamily="18" charset="0"/>
              </a:rPr>
              <a:t>v</a:t>
            </a:r>
            <a:r>
              <a:rPr lang="cs-CZ" sz="1400" b="1" u="sng" dirty="0" err="1" smtClean="0">
                <a:solidFill>
                  <a:srgbClr val="C00000"/>
                </a:solidFill>
                <a:latin typeface="Times New Roman" pitchFamily="18" charset="0"/>
                <a:cs typeface="Times New Roman" pitchFamily="18" charset="0"/>
              </a:rPr>
              <a:t>ertikal</a:t>
            </a:r>
            <a:r>
              <a:rPr lang="cs-CZ" sz="1400" b="1" u="sng" dirty="0" smtClean="0">
                <a:solidFill>
                  <a:srgbClr val="C00000"/>
                </a:solidFill>
                <a:latin typeface="Times New Roman" pitchFamily="18" charset="0"/>
                <a:cs typeface="Times New Roman" pitchFamily="18" charset="0"/>
              </a:rPr>
              <a:t>:</a:t>
            </a:r>
            <a:endParaRPr lang="cs-CZ" sz="1400" b="1" u="sng" dirty="0">
              <a:solidFill>
                <a:srgbClr val="C00000"/>
              </a:solidFill>
              <a:latin typeface="Times New Roman" pitchFamily="18" charset="0"/>
              <a:cs typeface="Times New Roman" pitchFamily="18" charset="0"/>
            </a:endParaRPr>
          </a:p>
        </p:txBody>
      </p:sp>
      <p:sp>
        <p:nvSpPr>
          <p:cNvPr id="12" name="TextovéPole 11"/>
          <p:cNvSpPr txBox="1"/>
          <p:nvPr/>
        </p:nvSpPr>
        <p:spPr>
          <a:xfrm>
            <a:off x="7740352" y="1491630"/>
            <a:ext cx="1008112" cy="307777"/>
          </a:xfrm>
          <a:prstGeom prst="rect">
            <a:avLst/>
          </a:prstGeom>
          <a:solidFill>
            <a:schemeClr val="accent3">
              <a:lumMod val="60000"/>
              <a:lumOff val="40000"/>
            </a:schemeClr>
          </a:solidFill>
          <a:ln w="25400">
            <a:solidFill>
              <a:schemeClr val="accent3">
                <a:lumMod val="50000"/>
              </a:schemeClr>
            </a:solidFill>
          </a:ln>
        </p:spPr>
        <p:txBody>
          <a:bodyPr wrap="square" rtlCol="0">
            <a:spAutoFit/>
          </a:bodyPr>
          <a:lstStyle/>
          <a:p>
            <a:r>
              <a:rPr lang="cs-CZ" sz="1400" b="1" u="sng" dirty="0" err="1" smtClean="0">
                <a:solidFill>
                  <a:srgbClr val="C00000"/>
                </a:solidFill>
                <a:latin typeface="Times New Roman" pitchFamily="18" charset="0"/>
                <a:cs typeface="Times New Roman" pitchFamily="18" charset="0"/>
              </a:rPr>
              <a:t>Lösung</a:t>
            </a:r>
            <a:r>
              <a:rPr lang="cs-CZ" sz="1400" b="1" u="sng" dirty="0" smtClean="0">
                <a:solidFill>
                  <a:srgbClr val="C00000"/>
                </a:solidFill>
                <a:latin typeface="Times New Roman" pitchFamily="18" charset="0"/>
                <a:cs typeface="Times New Roman" pitchFamily="18" charset="0"/>
              </a:rPr>
              <a:t>:</a:t>
            </a:r>
            <a:endParaRPr lang="cs-CZ" sz="1400" b="1" u="sng" dirty="0">
              <a:solidFill>
                <a:srgbClr val="C00000"/>
              </a:solidFill>
              <a:latin typeface="Times New Roman" pitchFamily="18" charset="0"/>
              <a:cs typeface="Times New Roman" pitchFamily="18" charset="0"/>
            </a:endParaRPr>
          </a:p>
        </p:txBody>
      </p:sp>
      <p:pic>
        <p:nvPicPr>
          <p:cNvPr id="3" name="Obrázek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19672" y="3075806"/>
            <a:ext cx="1693825" cy="1800000"/>
          </a:xfrm>
          <a:prstGeom prst="rect">
            <a:avLst/>
          </a:prstGeom>
          <a:ln w="31750">
            <a:solidFill>
              <a:srgbClr val="C00000"/>
            </a:solidFill>
          </a:ln>
        </p:spPr>
      </p:pic>
      <p:pic>
        <p:nvPicPr>
          <p:cNvPr id="13" name="Obrázek 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75656" y="1131590"/>
            <a:ext cx="1485483" cy="1800000"/>
          </a:xfrm>
          <a:prstGeom prst="rect">
            <a:avLst/>
          </a:prstGeom>
          <a:ln w="31750">
            <a:solidFill>
              <a:srgbClr val="C00000"/>
            </a:solidFill>
          </a:ln>
        </p:spPr>
      </p:pic>
      <p:sp>
        <p:nvSpPr>
          <p:cNvPr id="14"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3625595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504000"/>
            <a:ext cx="1447832" cy="477054"/>
          </a:xfrm>
        </p:spPr>
        <p:txBody>
          <a:bodyPr wrap="none">
            <a:spAutoFit/>
          </a:bodyPr>
          <a:lstStyle/>
          <a:p>
            <a:pPr algn="l"/>
            <a:r>
              <a:rPr lang="cs-CZ" sz="2500" b="1" dirty="0" smtClean="0">
                <a:latin typeface="Times New Roman" pitchFamily="18" charset="0"/>
                <a:cs typeface="Times New Roman" pitchFamily="18" charset="0"/>
              </a:rPr>
              <a:t>5.7 CLIL</a:t>
            </a:r>
            <a:endParaRPr lang="cs-CZ" sz="2500" b="1"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23528" y="1131590"/>
            <a:ext cx="1404000" cy="142167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2051720" y="1059582"/>
            <a:ext cx="1476000" cy="1476000"/>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4" name="Picture 3"/>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3851920" y="919532"/>
            <a:ext cx="1440000" cy="1508202"/>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21" name="Picture 3"/>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5508104" y="987574"/>
            <a:ext cx="1440000" cy="1458056"/>
          </a:xfrm>
          <a:prstGeom prst="rect">
            <a:avLst/>
          </a:prstGeom>
          <a:solidFill>
            <a:schemeClr val="bg1"/>
          </a:solidFill>
          <a:ln w="31750">
            <a:solidFill>
              <a:srgbClr val="C00000"/>
            </a:solidFill>
          </a:ln>
          <a:extLst/>
        </p:spPr>
      </p:pic>
      <p:pic>
        <p:nvPicPr>
          <p:cNvPr id="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4067944" y="3166296"/>
            <a:ext cx="1386896" cy="142167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28" name="Picture 2"/>
          <p:cNvPicPr>
            <a:picLocks noChangeAspect="1" noChangeArrowheads="1"/>
          </p:cNvPicPr>
          <p:nvPr/>
        </p:nvPicPr>
        <p:blipFill>
          <a:blip r:embed="rId8" cstate="print">
            <a:extLst>
              <a:ext uri="{28A0092B-C50C-407E-A947-70E740481C1C}">
                <a14:useLocalDpi xmlns:a14="http://schemas.microsoft.com/office/drawing/2010/main" val="0"/>
              </a:ext>
            </a:extLst>
          </a:blip>
          <a:stretch>
            <a:fillRect/>
          </a:stretch>
        </p:blipFill>
        <p:spPr bwMode="auto">
          <a:xfrm>
            <a:off x="2123728" y="3212139"/>
            <a:ext cx="1404000" cy="1375835"/>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29" name="Picture 2"/>
          <p:cNvPicPr>
            <a:picLocks noChangeAspect="1" noChangeArrowheads="1"/>
          </p:cNvPicPr>
          <p:nvPr/>
        </p:nvPicPr>
        <p:blipFill>
          <a:blip r:embed="rId9" cstate="print">
            <a:extLst>
              <a:ext uri="{28A0092B-C50C-407E-A947-70E740481C1C}">
                <a14:useLocalDpi xmlns:a14="http://schemas.microsoft.com/office/drawing/2010/main" val="0"/>
              </a:ext>
            </a:extLst>
          </a:blip>
          <a:stretch>
            <a:fillRect/>
          </a:stretch>
        </p:blipFill>
        <p:spPr bwMode="auto">
          <a:xfrm>
            <a:off x="539552" y="3166296"/>
            <a:ext cx="1368197" cy="142167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1" name="Picture 2"/>
          <p:cNvPicPr>
            <a:picLocks noChangeAspect="1" noChangeArrowheads="1"/>
          </p:cNvPicPr>
          <p:nvPr/>
        </p:nvPicPr>
        <p:blipFill>
          <a:blip r:embed="rId10" cstate="print">
            <a:extLst>
              <a:ext uri="{28A0092B-C50C-407E-A947-70E740481C1C}">
                <a14:useLocalDpi xmlns:a14="http://schemas.microsoft.com/office/drawing/2010/main" val="0"/>
              </a:ext>
            </a:extLst>
          </a:blip>
          <a:stretch>
            <a:fillRect/>
          </a:stretch>
        </p:blipFill>
        <p:spPr bwMode="auto">
          <a:xfrm>
            <a:off x="5652120" y="3166296"/>
            <a:ext cx="1322728" cy="1421678"/>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6" name="Picture 2"/>
          <p:cNvPicPr>
            <a:picLocks noChangeAspect="1" noChangeArrowheads="1"/>
          </p:cNvPicPr>
          <p:nvPr/>
        </p:nvPicPr>
        <p:blipFill>
          <a:blip r:embed="rId11" cstate="print">
            <a:extLst>
              <a:ext uri="{28A0092B-C50C-407E-A947-70E740481C1C}">
                <a14:useLocalDpi xmlns:a14="http://schemas.microsoft.com/office/drawing/2010/main" val="0"/>
              </a:ext>
            </a:extLst>
          </a:blip>
          <a:stretch>
            <a:fillRect/>
          </a:stretch>
        </p:blipFill>
        <p:spPr bwMode="auto">
          <a:xfrm>
            <a:off x="7380312" y="1166288"/>
            <a:ext cx="1404000" cy="1405462"/>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pic>
        <p:nvPicPr>
          <p:cNvPr id="37" name="Picture 2"/>
          <p:cNvPicPr>
            <a:picLocks noChangeAspect="1" noChangeArrowheads="1"/>
          </p:cNvPicPr>
          <p:nvPr/>
        </p:nvPicPr>
        <p:blipFill>
          <a:blip r:embed="rId12" cstate="print">
            <a:extLst>
              <a:ext uri="{28A0092B-C50C-407E-A947-70E740481C1C}">
                <a14:useLocalDpi xmlns:a14="http://schemas.microsoft.com/office/drawing/2010/main" val="0"/>
              </a:ext>
            </a:extLst>
          </a:blip>
          <a:stretch>
            <a:fillRect/>
          </a:stretch>
        </p:blipFill>
        <p:spPr bwMode="auto">
          <a:xfrm>
            <a:off x="7380312" y="2956263"/>
            <a:ext cx="1404000" cy="1415687"/>
          </a:xfrm>
          <a:prstGeom prst="rect">
            <a:avLst/>
          </a:prstGeom>
          <a:noFill/>
          <a:ln w="31750">
            <a:solidFill>
              <a:srgbClr val="C00000"/>
            </a:solidFill>
          </a:ln>
          <a:extLst>
            <a:ext uri="{909E8E84-426E-40DD-AFC4-6F175D3DCCD1}">
              <a14:hiddenFill xmlns:a14="http://schemas.microsoft.com/office/drawing/2010/main">
                <a:solidFill>
                  <a:srgbClr val="FFFFFF"/>
                </a:solidFill>
              </a14:hiddenFill>
            </a:ext>
          </a:extLst>
        </p:spPr>
      </p:pic>
      <p:sp>
        <p:nvSpPr>
          <p:cNvPr id="34" name="TextovéPole 33"/>
          <p:cNvSpPr txBox="1"/>
          <p:nvPr/>
        </p:nvSpPr>
        <p:spPr>
          <a:xfrm>
            <a:off x="852937" y="4443958"/>
            <a:ext cx="662361"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smtClean="0">
                <a:solidFill>
                  <a:srgbClr val="C00000"/>
                </a:solidFill>
                <a:latin typeface="Times New Roman" pitchFamily="18" charset="0"/>
                <a:cs typeface="Times New Roman" pitchFamily="18" charset="0"/>
              </a:rPr>
              <a:t>happy</a:t>
            </a:r>
          </a:p>
        </p:txBody>
      </p:sp>
      <p:sp>
        <p:nvSpPr>
          <p:cNvPr id="38" name="TextovéPole 37"/>
          <p:cNvSpPr txBox="1"/>
          <p:nvPr/>
        </p:nvSpPr>
        <p:spPr>
          <a:xfrm>
            <a:off x="2491107" y="4424213"/>
            <a:ext cx="444352"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smtClean="0">
                <a:solidFill>
                  <a:srgbClr val="C00000"/>
                </a:solidFill>
                <a:latin typeface="Times New Roman" pitchFamily="18" charset="0"/>
                <a:cs typeface="Times New Roman" pitchFamily="18" charset="0"/>
              </a:rPr>
              <a:t>sad</a:t>
            </a:r>
          </a:p>
        </p:txBody>
      </p:sp>
      <p:sp>
        <p:nvSpPr>
          <p:cNvPr id="39" name="TextovéPole 38"/>
          <p:cNvSpPr txBox="1"/>
          <p:nvPr/>
        </p:nvSpPr>
        <p:spPr>
          <a:xfrm>
            <a:off x="5977950" y="4424213"/>
            <a:ext cx="513282"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ugly</a:t>
            </a:r>
            <a:endParaRPr lang="cs-CZ" sz="1400" b="1" dirty="0" smtClean="0">
              <a:solidFill>
                <a:srgbClr val="C00000"/>
              </a:solidFill>
              <a:latin typeface="Times New Roman" pitchFamily="18" charset="0"/>
              <a:cs typeface="Times New Roman" pitchFamily="18" charset="0"/>
            </a:endParaRPr>
          </a:p>
        </p:txBody>
      </p:sp>
      <p:sp>
        <p:nvSpPr>
          <p:cNvPr id="40" name="TextovéPole 39"/>
          <p:cNvSpPr txBox="1"/>
          <p:nvPr/>
        </p:nvSpPr>
        <p:spPr>
          <a:xfrm>
            <a:off x="4403390" y="4496221"/>
            <a:ext cx="494046"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smtClean="0">
                <a:solidFill>
                  <a:srgbClr val="C00000"/>
                </a:solidFill>
                <a:latin typeface="Times New Roman" pitchFamily="18" charset="0"/>
                <a:cs typeface="Times New Roman" pitchFamily="18" charset="0"/>
              </a:rPr>
              <a:t>nice</a:t>
            </a:r>
          </a:p>
        </p:txBody>
      </p:sp>
      <p:sp>
        <p:nvSpPr>
          <p:cNvPr id="41" name="TextovéPole 40"/>
          <p:cNvSpPr txBox="1"/>
          <p:nvPr/>
        </p:nvSpPr>
        <p:spPr>
          <a:xfrm>
            <a:off x="7925498" y="4208189"/>
            <a:ext cx="423514"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old</a:t>
            </a:r>
            <a:endParaRPr lang="cs-CZ" sz="1400" b="1" dirty="0" smtClean="0">
              <a:solidFill>
                <a:srgbClr val="C00000"/>
              </a:solidFill>
              <a:latin typeface="Times New Roman" pitchFamily="18" charset="0"/>
              <a:cs typeface="Times New Roman" pitchFamily="18" charset="0"/>
            </a:endParaRPr>
          </a:p>
        </p:txBody>
      </p:sp>
      <p:sp>
        <p:nvSpPr>
          <p:cNvPr id="42" name="TextovéPole 41"/>
          <p:cNvSpPr txBox="1"/>
          <p:nvPr/>
        </p:nvSpPr>
        <p:spPr>
          <a:xfrm>
            <a:off x="7738876" y="2479997"/>
            <a:ext cx="652743"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a:solidFill>
                  <a:srgbClr val="C00000"/>
                </a:solidFill>
                <a:latin typeface="Times New Roman" pitchFamily="18" charset="0"/>
                <a:cs typeface="Times New Roman" pitchFamily="18" charset="0"/>
              </a:rPr>
              <a:t>y</a:t>
            </a:r>
            <a:r>
              <a:rPr lang="cs-CZ" sz="1400" b="1" dirty="0" err="1" smtClean="0">
                <a:solidFill>
                  <a:srgbClr val="C00000"/>
                </a:solidFill>
                <a:latin typeface="Times New Roman" pitchFamily="18" charset="0"/>
                <a:cs typeface="Times New Roman" pitchFamily="18" charset="0"/>
              </a:rPr>
              <a:t>oung</a:t>
            </a:r>
            <a:endParaRPr lang="cs-CZ" sz="1400" b="1" dirty="0" smtClean="0">
              <a:solidFill>
                <a:srgbClr val="C00000"/>
              </a:solidFill>
              <a:latin typeface="Times New Roman" pitchFamily="18" charset="0"/>
              <a:cs typeface="Times New Roman" pitchFamily="18" charset="0"/>
            </a:endParaRPr>
          </a:p>
        </p:txBody>
      </p:sp>
      <p:sp>
        <p:nvSpPr>
          <p:cNvPr id="43" name="TextovéPole 42"/>
          <p:cNvSpPr txBox="1"/>
          <p:nvPr/>
        </p:nvSpPr>
        <p:spPr>
          <a:xfrm>
            <a:off x="4196732" y="2263973"/>
            <a:ext cx="593432"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small</a:t>
            </a:r>
            <a:endParaRPr lang="cs-CZ" sz="1400" b="1" dirty="0" smtClean="0">
              <a:solidFill>
                <a:srgbClr val="C00000"/>
              </a:solidFill>
              <a:latin typeface="Times New Roman" pitchFamily="18" charset="0"/>
              <a:cs typeface="Times New Roman" pitchFamily="18" charset="0"/>
            </a:endParaRPr>
          </a:p>
        </p:txBody>
      </p:sp>
      <p:sp>
        <p:nvSpPr>
          <p:cNvPr id="44" name="TextovéPole 43"/>
          <p:cNvSpPr txBox="1"/>
          <p:nvPr/>
        </p:nvSpPr>
        <p:spPr>
          <a:xfrm>
            <a:off x="5993820" y="2263973"/>
            <a:ext cx="433132"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tall</a:t>
            </a:r>
            <a:endParaRPr lang="cs-CZ" sz="1400" b="1" dirty="0" smtClean="0">
              <a:solidFill>
                <a:srgbClr val="C00000"/>
              </a:solidFill>
              <a:latin typeface="Times New Roman" pitchFamily="18" charset="0"/>
              <a:cs typeface="Times New Roman" pitchFamily="18" charset="0"/>
            </a:endParaRPr>
          </a:p>
        </p:txBody>
      </p:sp>
      <p:sp>
        <p:nvSpPr>
          <p:cNvPr id="45" name="TextovéPole 44"/>
          <p:cNvSpPr txBox="1"/>
          <p:nvPr/>
        </p:nvSpPr>
        <p:spPr>
          <a:xfrm>
            <a:off x="840534" y="2355726"/>
            <a:ext cx="393057"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a:solidFill>
                  <a:srgbClr val="C00000"/>
                </a:solidFill>
                <a:latin typeface="Times New Roman" pitchFamily="18" charset="0"/>
                <a:cs typeface="Times New Roman" pitchFamily="18" charset="0"/>
              </a:rPr>
              <a:t>f</a:t>
            </a:r>
            <a:r>
              <a:rPr lang="cs-CZ" sz="1400" b="1" dirty="0" smtClean="0">
                <a:solidFill>
                  <a:srgbClr val="C00000"/>
                </a:solidFill>
                <a:latin typeface="Times New Roman" pitchFamily="18" charset="0"/>
                <a:cs typeface="Times New Roman" pitchFamily="18" charset="0"/>
              </a:rPr>
              <a:t>at</a:t>
            </a:r>
          </a:p>
        </p:txBody>
      </p:sp>
      <p:sp>
        <p:nvSpPr>
          <p:cNvPr id="46" name="TextovéPole 45"/>
          <p:cNvSpPr txBox="1"/>
          <p:nvPr/>
        </p:nvSpPr>
        <p:spPr>
          <a:xfrm>
            <a:off x="2447026" y="2355726"/>
            <a:ext cx="492443" cy="307777"/>
          </a:xfrm>
          <a:prstGeom prst="rect">
            <a:avLst/>
          </a:prstGeom>
          <a:solidFill>
            <a:schemeClr val="bg1">
              <a:lumMod val="95000"/>
            </a:schemeClr>
          </a:solidFill>
          <a:ln w="31750">
            <a:solidFill>
              <a:srgbClr val="C00000"/>
            </a:solidFill>
          </a:ln>
        </p:spPr>
        <p:txBody>
          <a:bodyPr wrap="none" rtlCol="0">
            <a:spAutoFit/>
          </a:bodyPr>
          <a:lstStyle/>
          <a:p>
            <a:pPr algn="ctr"/>
            <a:r>
              <a:rPr lang="cs-CZ" sz="1400" b="1" dirty="0" err="1" smtClean="0">
                <a:solidFill>
                  <a:srgbClr val="C00000"/>
                </a:solidFill>
                <a:latin typeface="Times New Roman" pitchFamily="18" charset="0"/>
                <a:cs typeface="Times New Roman" pitchFamily="18" charset="0"/>
              </a:rPr>
              <a:t>thin</a:t>
            </a:r>
            <a:endParaRPr lang="cs-CZ" sz="1400" b="1" dirty="0" smtClean="0">
              <a:solidFill>
                <a:srgbClr val="C00000"/>
              </a:solidFill>
              <a:latin typeface="Times New Roman" pitchFamily="18" charset="0"/>
              <a:cs typeface="Times New Roman" pitchFamily="18" charset="0"/>
            </a:endParaRPr>
          </a:p>
        </p:txBody>
      </p:sp>
      <p:sp>
        <p:nvSpPr>
          <p:cNvPr id="25"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2899530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0151" y="498603"/>
            <a:ext cx="2916832" cy="594066"/>
          </a:xfrm>
        </p:spPr>
        <p:txBody>
          <a:bodyPr>
            <a:normAutofit/>
          </a:bodyPr>
          <a:lstStyle/>
          <a:p>
            <a:pPr algn="l"/>
            <a:r>
              <a:rPr lang="cs-CZ" sz="2500" b="1" dirty="0">
                <a:latin typeface="Times New Roman" pitchFamily="18" charset="0"/>
                <a:cs typeface="Times New Roman" pitchFamily="18" charset="0"/>
              </a:rPr>
              <a:t>5</a:t>
            </a:r>
            <a:r>
              <a:rPr lang="cs-CZ" sz="2500" b="1" smtClean="0">
                <a:latin typeface="Times New Roman" pitchFamily="18" charset="0"/>
                <a:cs typeface="Times New Roman" pitchFamily="18" charset="0"/>
              </a:rPr>
              <a:t>.8 </a:t>
            </a:r>
            <a:r>
              <a:rPr lang="cs-CZ" sz="2500" b="1" dirty="0" smtClean="0">
                <a:latin typeface="Times New Roman" pitchFamily="18" charset="0"/>
                <a:cs typeface="Times New Roman" pitchFamily="18" charset="0"/>
              </a:rPr>
              <a:t>Test</a:t>
            </a:r>
            <a:endParaRPr lang="cs-CZ" sz="2500" b="1" dirty="0">
              <a:latin typeface="Times New Roman" pitchFamily="18" charset="0"/>
              <a:cs typeface="Times New Roman" pitchFamily="18" charset="0"/>
            </a:endParaRPr>
          </a:p>
        </p:txBody>
      </p:sp>
      <p:sp>
        <p:nvSpPr>
          <p:cNvPr id="13" name="TextovéPole 12"/>
          <p:cNvSpPr txBox="1"/>
          <p:nvPr/>
        </p:nvSpPr>
        <p:spPr>
          <a:xfrm>
            <a:off x="7364691" y="1203598"/>
            <a:ext cx="1728192" cy="307777"/>
          </a:xfrm>
          <a:prstGeom prst="rect">
            <a:avLst/>
          </a:prstGeom>
          <a:noFill/>
        </p:spPr>
        <p:txBody>
          <a:bodyPr wrap="square" rtlCol="0">
            <a:spAutoFit/>
          </a:bodyPr>
          <a:lstStyle/>
          <a:p>
            <a:pPr algn="ctr"/>
            <a:r>
              <a:rPr lang="cs-CZ" sz="1400" b="1" dirty="0" smtClean="0">
                <a:solidFill>
                  <a:srgbClr val="813763"/>
                </a:solidFill>
                <a:latin typeface="Times New Roman" pitchFamily="18" charset="0"/>
                <a:cs typeface="Times New Roman" pitchFamily="18" charset="0"/>
              </a:rPr>
              <a:t>Správné odpovědi:</a:t>
            </a:r>
            <a:endParaRPr lang="cs-CZ" sz="1400" b="1" dirty="0">
              <a:solidFill>
                <a:srgbClr val="813763"/>
              </a:solidFill>
              <a:latin typeface="Times New Roman" pitchFamily="18" charset="0"/>
              <a:cs typeface="Times New Roman" pitchFamily="18" charset="0"/>
            </a:endParaRPr>
          </a:p>
        </p:txBody>
      </p:sp>
      <p:graphicFrame>
        <p:nvGraphicFramePr>
          <p:cNvPr id="15" name="Tabulka 14"/>
          <p:cNvGraphicFramePr>
            <a:graphicFrameLocks noGrp="1"/>
          </p:cNvGraphicFramePr>
          <p:nvPr>
            <p:extLst>
              <p:ext uri="{D42A27DB-BD31-4B8C-83A1-F6EECF244321}">
                <p14:modId xmlns:p14="http://schemas.microsoft.com/office/powerpoint/2010/main" val="354781947"/>
              </p:ext>
            </p:extLst>
          </p:nvPr>
        </p:nvGraphicFramePr>
        <p:xfrm>
          <a:off x="179510" y="1131590"/>
          <a:ext cx="7185180" cy="3665882"/>
        </p:xfrm>
        <a:graphic>
          <a:graphicData uri="http://schemas.openxmlformats.org/drawingml/2006/table">
            <a:tbl>
              <a:tblPr firstRow="1" bandRow="1">
                <a:effectLst>
                  <a:innerShdw blurRad="63500" dist="50800" dir="8100000">
                    <a:prstClr val="black">
                      <a:alpha val="50000"/>
                    </a:prstClr>
                  </a:innerShdw>
                </a:effectLst>
                <a:tableStyleId>{5C22544A-7EE6-4342-B048-85BDC9FD1C3A}</a:tableStyleId>
              </a:tblPr>
              <a:tblGrid>
                <a:gridCol w="3592590"/>
                <a:gridCol w="3592590"/>
              </a:tblGrid>
              <a:tr h="1776122">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cs-CZ" sz="14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Najdi správný ekvivalent pro daný výraz:   </a:t>
                      </a:r>
                      <a:r>
                        <a:rPr kumimoji="0" lang="cs-CZ" sz="140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měkký</a:t>
                      </a:r>
                    </a:p>
                    <a:p>
                      <a:pPr marL="342900" marR="0" lvl="0" indent="-342900" algn="l" defTabSz="914400" rtl="0" eaLnBrk="1" fontAlgn="auto" latinLnBrk="0" hangingPunct="1">
                        <a:lnSpc>
                          <a:spcPct val="100000"/>
                        </a:lnSpc>
                        <a:spcBef>
                          <a:spcPts val="0"/>
                        </a:spcBef>
                        <a:spcAft>
                          <a:spcPts val="0"/>
                        </a:spcAft>
                        <a:buClrTx/>
                        <a:buSzTx/>
                        <a:buFontTx/>
                        <a:buNone/>
                        <a:tabLst/>
                        <a:defRPr/>
                      </a:pPr>
                      <a:endParaRPr kumimoji="0" lang="cs-CZ" sz="14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weich</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groß</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schlank</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schön</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endParaRPr kumimoji="0" lang="cs-CZ" sz="120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txBody>
                  <a:tcPr>
                    <a:solidFill>
                      <a:srgbClr val="92D050"/>
                    </a:solidFill>
                  </a:tcPr>
                </a:tc>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startAt="3"/>
                        <a:tabLst/>
                        <a:defRPr/>
                      </a:pPr>
                      <a:r>
                        <a:rPr lang="cs-CZ" sz="1400" b="1" baseline="0" dirty="0" smtClean="0">
                          <a:solidFill>
                            <a:schemeClr val="tx1"/>
                          </a:solidFill>
                          <a:latin typeface="Times New Roman" pitchFamily="18" charset="0"/>
                          <a:cs typeface="Times New Roman" pitchFamily="18" charset="0"/>
                        </a:rPr>
                        <a:t>Najdi správný ekvivalent pro dané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400" b="1" baseline="0" dirty="0" smtClean="0">
                          <a:solidFill>
                            <a:schemeClr val="tx1"/>
                          </a:solidFill>
                          <a:latin typeface="Times New Roman" pitchFamily="18" charset="0"/>
                          <a:cs typeface="Times New Roman" pitchFamily="18" charset="0"/>
                        </a:rPr>
                        <a:t>        slovní spojení:         </a:t>
                      </a:r>
                      <a:r>
                        <a:rPr lang="cs-CZ" sz="1400" b="0" baseline="0" dirty="0" smtClean="0">
                          <a:solidFill>
                            <a:schemeClr val="tx1"/>
                          </a:solidFill>
                          <a:latin typeface="Times New Roman" pitchFamily="18" charset="0"/>
                          <a:cs typeface="Times New Roman" pitchFamily="18" charset="0"/>
                        </a:rPr>
                        <a:t>ten modrý sešit</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400" b="1" baseline="0" dirty="0" smtClean="0">
                          <a:solidFill>
                            <a:schemeClr val="tx1"/>
                          </a:solidFill>
                          <a:latin typeface="Times New Roman" pitchFamily="18" charset="0"/>
                          <a:cs typeface="Times New Roman" pitchFamily="18" charset="0"/>
                        </a:rPr>
                        <a:t>         </a:t>
                      </a: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der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blaue</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Heft</a:t>
                      </a: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ein</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blaues</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Heft</a:t>
                      </a: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blaues</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Heft</a:t>
                      </a: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das</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blaue</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Heft</a:t>
                      </a:r>
                    </a:p>
                    <a:p>
                      <a:pPr marL="342900" indent="-342900" algn="l">
                        <a:buNone/>
                      </a:pPr>
                      <a:endParaRPr lang="cs-CZ" sz="1400" b="1" baseline="0" dirty="0" smtClean="0">
                        <a:solidFill>
                          <a:schemeClr val="tx1"/>
                        </a:solidFill>
                        <a:latin typeface="Times New Roman" pitchFamily="18" charset="0"/>
                        <a:cs typeface="Times New Roman" pitchFamily="18" charset="0"/>
                      </a:endParaRPr>
                    </a:p>
                  </a:txBody>
                  <a:tcPr>
                    <a:solidFill>
                      <a:srgbClr val="92D050"/>
                    </a:solidFill>
                  </a:tcPr>
                </a:tc>
              </a:tr>
              <a:tr h="1776122">
                <a:tc>
                  <a:txBody>
                    <a:bodyPr/>
                    <a:lstStyle/>
                    <a:p>
                      <a:pPr marL="342900" marR="0" lvl="0" indent="-342900" algn="l" defTabSz="914400" rtl="0" eaLnBrk="1" fontAlgn="auto" latinLnBrk="0" hangingPunct="1">
                        <a:lnSpc>
                          <a:spcPct val="100000"/>
                        </a:lnSpc>
                        <a:spcBef>
                          <a:spcPts val="0"/>
                        </a:spcBef>
                        <a:spcAft>
                          <a:spcPts val="0"/>
                        </a:spcAft>
                        <a:buClrTx/>
                        <a:buSzTx/>
                        <a:buFontTx/>
                        <a:buAutoNum type="arabicPeriod" startAt="2"/>
                        <a:tabLst/>
                        <a:defRPr/>
                      </a:pPr>
                      <a:r>
                        <a:rPr lang="cs-CZ" sz="1400" b="1" baseline="0" dirty="0" smtClean="0">
                          <a:solidFill>
                            <a:schemeClr val="tx1"/>
                          </a:solidFill>
                          <a:latin typeface="Times New Roman" pitchFamily="18" charset="0"/>
                          <a:cs typeface="Times New Roman" pitchFamily="18" charset="0"/>
                        </a:rPr>
                        <a:t>Najdi správný ekvivalent pro daný výraz:    </a:t>
                      </a:r>
                      <a:r>
                        <a:rPr lang="cs-CZ" sz="1400" b="0" baseline="0" dirty="0" err="1" smtClean="0">
                          <a:solidFill>
                            <a:schemeClr val="tx1"/>
                          </a:solidFill>
                          <a:latin typeface="Times New Roman" pitchFamily="18" charset="0"/>
                          <a:cs typeface="Times New Roman" pitchFamily="18" charset="0"/>
                        </a:rPr>
                        <a:t>böse</a:t>
                      </a:r>
                      <a:endParaRPr lang="cs-CZ" sz="1400" b="0" baseline="0" dirty="0" smtClean="0">
                        <a:solidFill>
                          <a:schemeClr val="tx1"/>
                        </a:solidFill>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400" b="1" baseline="0" dirty="0" smtClean="0">
                        <a:solidFill>
                          <a:schemeClr val="tx1"/>
                        </a:solidFill>
                        <a:latin typeface="Times New Roman" pitchFamily="18" charset="0"/>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chytrý</a:t>
                      </a: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malý</a:t>
                      </a: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zlý</a:t>
                      </a: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mladý</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4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400" b="1" baseline="0" dirty="0" smtClean="0">
                          <a:solidFill>
                            <a:schemeClr val="tx1"/>
                          </a:solidFill>
                          <a:latin typeface="Times New Roman" pitchFamily="18" charset="0"/>
                          <a:cs typeface="Times New Roman" pitchFamily="18" charset="0"/>
                        </a:rPr>
                        <a:t>4.     Najdi správný ekvivalent pro dané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400" b="1" baseline="0" dirty="0" smtClean="0">
                          <a:solidFill>
                            <a:schemeClr val="tx1"/>
                          </a:solidFill>
                          <a:latin typeface="Times New Roman" pitchFamily="18" charset="0"/>
                          <a:cs typeface="Times New Roman" pitchFamily="18" charset="0"/>
                        </a:rPr>
                        <a:t>        slovní spojení:         </a:t>
                      </a:r>
                      <a:r>
                        <a:rPr lang="cs-CZ" sz="1400" b="0" baseline="0" dirty="0" smtClean="0">
                          <a:solidFill>
                            <a:schemeClr val="tx1"/>
                          </a:solidFill>
                          <a:latin typeface="Times New Roman" pitchFamily="18" charset="0"/>
                          <a:cs typeface="Times New Roman" pitchFamily="18" charset="0"/>
                        </a:rPr>
                        <a:t>nějaká pěkná žena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4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4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eine</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schöne</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Frau</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die</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schöne</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Frau</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ein</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schöner</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Frau</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schöne</a:t>
                      </a:r>
                      <a:r>
                        <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 </a:t>
                      </a:r>
                      <a:r>
                        <a:rPr kumimoji="0" lang="cs-CZ" sz="1200" b="1" i="0" u="none" strike="noStrike" kern="1200" cap="none" spc="0" normalizeH="0" baseline="0" noProof="0" dirty="0" err="1" smtClean="0">
                          <a:ln>
                            <a:noFill/>
                          </a:ln>
                          <a:solidFill>
                            <a:prstClr val="black"/>
                          </a:solidFill>
                          <a:effectLst/>
                          <a:uLnTx/>
                          <a:uFillTx/>
                          <a:latin typeface="Times New Roman" pitchFamily="18" charset="0"/>
                          <a:ea typeface="+mn-ea"/>
                          <a:cs typeface="Times New Roman" pitchFamily="18" charset="0"/>
                        </a:rPr>
                        <a:t>Frau</a:t>
                      </a:r>
                      <a:endParaRPr kumimoji="0" lang="cs-CZ" sz="12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ts val="0"/>
                        </a:spcBef>
                        <a:spcAft>
                          <a:spcPts val="0"/>
                        </a:spcAft>
                        <a:buClrTx/>
                        <a:buSzTx/>
                        <a:buFontTx/>
                        <a:buNone/>
                        <a:tabLst/>
                        <a:defRPr/>
                      </a:pPr>
                      <a:endParaRPr kumimoji="0" lang="cs-CZ" sz="1400" b="1"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a:txBody>
                  <a:tcPr>
                    <a:solidFill>
                      <a:srgbClr val="92D050"/>
                    </a:solidFill>
                  </a:tcPr>
                </a:tc>
              </a:tr>
            </a:tbl>
          </a:graphicData>
        </a:graphic>
      </p:graphicFrame>
      <p:sp>
        <p:nvSpPr>
          <p:cNvPr id="16" name="TextovéPole 15"/>
          <p:cNvSpPr txBox="1"/>
          <p:nvPr/>
        </p:nvSpPr>
        <p:spPr>
          <a:xfrm>
            <a:off x="7976759" y="1511375"/>
            <a:ext cx="504056" cy="1815882"/>
          </a:xfrm>
          <a:prstGeom prst="rect">
            <a:avLst/>
          </a:prstGeom>
          <a:noFill/>
        </p:spPr>
        <p:txBody>
          <a:bodyPr wrap="square" rtlCol="0">
            <a:spAutoFit/>
          </a:bodyPr>
          <a:lstStyle/>
          <a:p>
            <a:pPr marL="228600" indent="-228600">
              <a:buAutoNum type="arabicPeriod"/>
            </a:pPr>
            <a:endParaRPr lang="cs-CZ" sz="1600" dirty="0" smtClean="0">
              <a:latin typeface="Times New Roman" pitchFamily="18" charset="0"/>
              <a:cs typeface="Times New Roman" pitchFamily="18" charset="0"/>
            </a:endParaRPr>
          </a:p>
          <a:p>
            <a:pPr marL="228600" indent="-228600">
              <a:buAutoNum type="arabicPeriod"/>
            </a:pPr>
            <a:r>
              <a:rPr lang="cs-CZ" sz="1600" dirty="0">
                <a:latin typeface="Times New Roman" pitchFamily="18" charset="0"/>
                <a:cs typeface="Times New Roman" pitchFamily="18" charset="0"/>
              </a:rPr>
              <a:t>a</a:t>
            </a:r>
            <a:endParaRPr lang="cs-CZ" sz="1600" dirty="0" smtClean="0">
              <a:latin typeface="Times New Roman" pitchFamily="18" charset="0"/>
              <a:cs typeface="Times New Roman" pitchFamily="18" charset="0"/>
            </a:endParaRPr>
          </a:p>
          <a:p>
            <a:pPr marL="228600" indent="-228600">
              <a:buAutoNum type="arabicPeriod"/>
            </a:pPr>
            <a:r>
              <a:rPr lang="cs-CZ" sz="1600" dirty="0">
                <a:latin typeface="Times New Roman" pitchFamily="18" charset="0"/>
                <a:cs typeface="Times New Roman" pitchFamily="18" charset="0"/>
              </a:rPr>
              <a:t>c</a:t>
            </a:r>
            <a:endParaRPr lang="cs-CZ" sz="1600" dirty="0" smtClean="0">
              <a:latin typeface="Times New Roman" pitchFamily="18" charset="0"/>
              <a:cs typeface="Times New Roman" pitchFamily="18" charset="0"/>
            </a:endParaRPr>
          </a:p>
          <a:p>
            <a:pPr marL="228600" indent="-228600">
              <a:buAutoNum type="arabicPeriod"/>
            </a:pPr>
            <a:r>
              <a:rPr lang="cs-CZ" sz="1600" dirty="0">
                <a:latin typeface="Times New Roman" pitchFamily="18" charset="0"/>
                <a:cs typeface="Times New Roman" pitchFamily="18" charset="0"/>
              </a:rPr>
              <a:t>d</a:t>
            </a:r>
            <a:endParaRPr lang="cs-CZ" sz="1600" dirty="0" smtClean="0">
              <a:latin typeface="Times New Roman" pitchFamily="18" charset="0"/>
              <a:cs typeface="Times New Roman" pitchFamily="18" charset="0"/>
            </a:endParaRPr>
          </a:p>
          <a:p>
            <a:pPr marL="228600" indent="-228600">
              <a:buAutoNum type="arabicPeriod"/>
            </a:pPr>
            <a:r>
              <a:rPr lang="cs-CZ" sz="1600" dirty="0">
                <a:latin typeface="Times New Roman" pitchFamily="18" charset="0"/>
                <a:cs typeface="Times New Roman" pitchFamily="18" charset="0"/>
              </a:rPr>
              <a:t>a</a:t>
            </a:r>
            <a:endParaRPr lang="cs-CZ" sz="1600" dirty="0" smtClean="0">
              <a:latin typeface="Times New Roman" pitchFamily="18" charset="0"/>
              <a:cs typeface="Times New Roman" pitchFamily="18" charset="0"/>
            </a:endParaRPr>
          </a:p>
          <a:p>
            <a:pPr marL="228600" indent="-228600">
              <a:buAutoNum type="arabicPeriod"/>
            </a:pPr>
            <a:endParaRPr lang="cs-CZ" sz="1600" dirty="0" smtClean="0">
              <a:latin typeface="Times New Roman" pitchFamily="18" charset="0"/>
              <a:cs typeface="Times New Roman" pitchFamily="18" charset="0"/>
            </a:endParaRPr>
          </a:p>
          <a:p>
            <a:pPr marL="228600" indent="-228600"/>
            <a:endParaRPr lang="cs-CZ" sz="1600" dirty="0">
              <a:latin typeface="Times New Roman" pitchFamily="18" charset="0"/>
              <a:cs typeface="Times New Roman" pitchFamily="18" charset="0"/>
            </a:endParaRPr>
          </a:p>
        </p:txBody>
      </p:sp>
      <p:sp>
        <p:nvSpPr>
          <p:cNvPr id="17" name="TextovéPole 16"/>
          <p:cNvSpPr txBox="1"/>
          <p:nvPr/>
        </p:nvSpPr>
        <p:spPr>
          <a:xfrm>
            <a:off x="7532712" y="4236318"/>
            <a:ext cx="1440160" cy="307777"/>
          </a:xfrm>
          <a:prstGeom prst="rect">
            <a:avLst/>
          </a:prstGeom>
          <a:noFill/>
        </p:spPr>
        <p:txBody>
          <a:bodyPr wrap="square" rtlCol="0">
            <a:spAutoFit/>
          </a:bodyPr>
          <a:lstStyle/>
          <a:p>
            <a:r>
              <a:rPr lang="cs-CZ" sz="1400" b="1" dirty="0" smtClean="0">
                <a:solidFill>
                  <a:srgbClr val="008000"/>
                </a:solidFill>
                <a:latin typeface="Times New Roman" pitchFamily="18" charset="0"/>
                <a:cs typeface="Times New Roman" pitchFamily="18" charset="0"/>
              </a:rPr>
              <a:t>Test  na známku</a:t>
            </a:r>
            <a:endParaRPr lang="cs-CZ" sz="1400" b="1" dirty="0">
              <a:solidFill>
                <a:srgbClr val="008000"/>
              </a:solidFill>
              <a:latin typeface="Times New Roman" pitchFamily="18" charset="0"/>
              <a:cs typeface="Times New Roman" pitchFamily="18" charset="0"/>
            </a:endParaRPr>
          </a:p>
        </p:txBody>
      </p:sp>
      <p:sp>
        <p:nvSpPr>
          <p:cNvPr id="8"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1257118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7" presetClass="entr" presetSubtype="4"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5000" fill="hold"/>
                                        <p:tgtEl>
                                          <p:spTgt spid="16"/>
                                        </p:tgtEl>
                                        <p:attrNameLst>
                                          <p:attrName>ppt_x</p:attrName>
                                        </p:attrNameLst>
                                      </p:cBhvr>
                                      <p:tavLst>
                                        <p:tav tm="0">
                                          <p:val>
                                            <p:strVal val="#ppt_x"/>
                                          </p:val>
                                        </p:tav>
                                        <p:tav tm="100000">
                                          <p:val>
                                            <p:strVal val="#ppt_x"/>
                                          </p:val>
                                        </p:tav>
                                      </p:tavLst>
                                    </p:anim>
                                    <p:anim calcmode="lin" valueType="num">
                                      <p:cBhvr additive="base">
                                        <p:cTn id="15"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20150" y="498603"/>
            <a:ext cx="5381601" cy="477054"/>
          </a:xfrm>
          <a:prstGeom prst="rect">
            <a:avLst/>
          </a:prstGeom>
        </p:spPr>
        <p:txBody>
          <a:bodyPr wrap="none">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5</a:t>
            </a:r>
            <a:r>
              <a:rPr lang="cs-CZ" sz="2500" b="1" dirty="0" smtClean="0">
                <a:latin typeface="Times New Roman" pitchFamily="18" charset="0"/>
                <a:cs typeface="Times New Roman" pitchFamily="18" charset="0"/>
              </a:rPr>
              <a:t>.9 </a:t>
            </a:r>
            <a:r>
              <a:rPr lang="cs-CZ" sz="2500" b="1" dirty="0" err="1" smtClean="0">
                <a:latin typeface="Times New Roman" pitchFamily="18" charset="0"/>
                <a:cs typeface="Times New Roman" pitchFamily="18" charset="0"/>
              </a:rPr>
              <a:t>Gebrauchtene</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Quelle</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und</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Zitation</a:t>
            </a:r>
            <a:endParaRPr lang="cs-CZ" sz="2500" b="1" dirty="0">
              <a:latin typeface="Times New Roman" pitchFamily="18" charset="0"/>
              <a:cs typeface="Times New Roman" pitchFamily="18" charset="0"/>
            </a:endParaRPr>
          </a:p>
        </p:txBody>
      </p:sp>
      <p:sp>
        <p:nvSpPr>
          <p:cNvPr id="5" name="Obdélník 4"/>
          <p:cNvSpPr/>
          <p:nvPr/>
        </p:nvSpPr>
        <p:spPr>
          <a:xfrm>
            <a:off x="251520" y="1131590"/>
            <a:ext cx="8640960" cy="3528392"/>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endParaRPr lang="cs-CZ" sz="1100" dirty="0" smtClean="0">
              <a:latin typeface="Times New Roman" pitchFamily="18" charset="0"/>
              <a:cs typeface="Times New Roman" pitchFamily="18" charset="0"/>
            </a:endParaRPr>
          </a:p>
          <a:p>
            <a:pPr marL="342900" indent="-342900">
              <a:buAutoNum type="arabicPeriod"/>
            </a:pPr>
            <a:r>
              <a:rPr lang="cs-CZ" sz="1100" dirty="0" smtClean="0">
                <a:latin typeface="Times New Roman" pitchFamily="18" charset="0"/>
                <a:cs typeface="Times New Roman" pitchFamily="18" charset="0"/>
              </a:rPr>
              <a:t>Obrázky z osobní databáze</a:t>
            </a:r>
          </a:p>
          <a:p>
            <a:pPr marL="342900" indent="-342900">
              <a:buAutoNum type="arabicPeriod"/>
            </a:pPr>
            <a:r>
              <a:rPr lang="cs-CZ" sz="1100" dirty="0">
                <a:latin typeface="Times New Roman" pitchFamily="18" charset="0"/>
                <a:cs typeface="Times New Roman" pitchFamily="18" charset="0"/>
                <a:hlinkClick r:id="rId2"/>
              </a:rPr>
              <a:t>http://</a:t>
            </a:r>
            <a:r>
              <a:rPr lang="cs-CZ" sz="1100" dirty="0" smtClean="0">
                <a:latin typeface="Times New Roman" pitchFamily="18" charset="0"/>
                <a:cs typeface="Times New Roman" pitchFamily="18" charset="0"/>
                <a:hlinkClick r:id="rId2"/>
              </a:rPr>
              <a:t>www.nasedetatko.com/img/poradna/uzitecne_rady/dite_a_pes.jpg</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4)</a:t>
            </a:r>
          </a:p>
          <a:p>
            <a:pPr marL="342900" indent="-342900">
              <a:buAutoNum type="arabicPeriod"/>
            </a:pPr>
            <a:r>
              <a:rPr lang="cs-CZ" sz="1100" dirty="0">
                <a:latin typeface="Times New Roman" pitchFamily="18" charset="0"/>
                <a:cs typeface="Times New Roman" pitchFamily="18" charset="0"/>
                <a:hlinkClick r:id="rId3"/>
              </a:rPr>
              <a:t>http://</a:t>
            </a:r>
            <a:r>
              <a:rPr lang="cs-CZ" sz="1100" dirty="0" smtClean="0">
                <a:latin typeface="Times New Roman" pitchFamily="18" charset="0"/>
                <a:cs typeface="Times New Roman" pitchFamily="18" charset="0"/>
                <a:hlinkClick r:id="rId3"/>
              </a:rPr>
              <a:t>www.tyden.cz/obrazek/201207/500e9664c2585/crop-229678-1_520x250.jpg</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4,5)</a:t>
            </a:r>
          </a:p>
          <a:p>
            <a:pPr marL="342900" indent="-342900">
              <a:buAutoNum type="arabicPeriod"/>
            </a:pPr>
            <a:r>
              <a:rPr lang="cs-CZ" sz="1100" dirty="0">
                <a:latin typeface="Times New Roman" pitchFamily="18" charset="0"/>
                <a:cs typeface="Times New Roman" pitchFamily="18" charset="0"/>
                <a:hlinkClick r:id="rId4"/>
              </a:rPr>
              <a:t>http://</a:t>
            </a:r>
            <a:r>
              <a:rPr lang="cs-CZ" sz="1100" dirty="0" smtClean="0">
                <a:latin typeface="Times New Roman" pitchFamily="18" charset="0"/>
                <a:cs typeface="Times New Roman" pitchFamily="18" charset="0"/>
                <a:hlinkClick r:id="rId4"/>
              </a:rPr>
              <a:t>jana-m.ic.cz/projekt_soubory/image006.jpg</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4,5)</a:t>
            </a:r>
          </a:p>
          <a:p>
            <a:pPr marL="342900" indent="-342900">
              <a:buAutoNum type="arabicPeriod"/>
            </a:pPr>
            <a:r>
              <a:rPr lang="cs-CZ" sz="1100" dirty="0">
                <a:latin typeface="Times New Roman" pitchFamily="18" charset="0"/>
                <a:cs typeface="Times New Roman" pitchFamily="18" charset="0"/>
                <a:hlinkClick r:id="rId5"/>
              </a:rPr>
              <a:t>http://</a:t>
            </a:r>
            <a:r>
              <a:rPr lang="cs-CZ" sz="1100" dirty="0" smtClean="0">
                <a:latin typeface="Times New Roman" pitchFamily="18" charset="0"/>
                <a:cs typeface="Times New Roman" pitchFamily="18" charset="0"/>
                <a:hlinkClick r:id="rId5"/>
              </a:rPr>
              <a:t>www.hybrid.cz/obrazky/alternativni-doprava/osel.jpg</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4,5)</a:t>
            </a:r>
          </a:p>
          <a:p>
            <a:pPr marL="342900" indent="-342900">
              <a:buAutoNum type="arabicPeriod"/>
            </a:pPr>
            <a:r>
              <a:rPr lang="cs-CZ" sz="1100" dirty="0">
                <a:latin typeface="Times New Roman" pitchFamily="18" charset="0"/>
                <a:cs typeface="Times New Roman" pitchFamily="18" charset="0"/>
                <a:hlinkClick r:id="rId6"/>
              </a:rPr>
              <a:t>http://</a:t>
            </a:r>
            <a:r>
              <a:rPr lang="cs-CZ" sz="1100" dirty="0" smtClean="0">
                <a:latin typeface="Times New Roman" pitchFamily="18" charset="0"/>
                <a:cs typeface="Times New Roman" pitchFamily="18" charset="0"/>
                <a:hlinkClick r:id="rId6"/>
              </a:rPr>
              <a:t>zapakatel.cz/static/deal/41085-5258b.jpg</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4)</a:t>
            </a:r>
          </a:p>
          <a:p>
            <a:pPr marL="342900" indent="-342900">
              <a:buAutoNum type="arabicPeriod"/>
            </a:pPr>
            <a:r>
              <a:rPr lang="cs-CZ" sz="1100" dirty="0">
                <a:latin typeface="Times New Roman" pitchFamily="18" charset="0"/>
                <a:cs typeface="Times New Roman" pitchFamily="18" charset="0"/>
                <a:hlinkClick r:id="rId7"/>
              </a:rPr>
              <a:t>http://</a:t>
            </a:r>
            <a:r>
              <a:rPr lang="cs-CZ" sz="1100" dirty="0" smtClean="0">
                <a:latin typeface="Times New Roman" pitchFamily="18" charset="0"/>
                <a:cs typeface="Times New Roman" pitchFamily="18" charset="0"/>
                <a:hlinkClick r:id="rId7"/>
              </a:rPr>
              <a:t>www.snowfly.cz/images/news-eshop/56_nove-boty-vans.jpg</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4)</a:t>
            </a:r>
          </a:p>
          <a:p>
            <a:pPr marL="342900" indent="-342900">
              <a:buAutoNum type="arabicPeriod"/>
            </a:pPr>
            <a:r>
              <a:rPr lang="cs-CZ" sz="1100" dirty="0">
                <a:latin typeface="Times New Roman" pitchFamily="18" charset="0"/>
                <a:cs typeface="Times New Roman" pitchFamily="18" charset="0"/>
                <a:hlinkClick r:id="rId8"/>
              </a:rPr>
              <a:t>http://</a:t>
            </a:r>
            <a:r>
              <a:rPr lang="cs-CZ" sz="1100" dirty="0" smtClean="0">
                <a:latin typeface="Times New Roman" pitchFamily="18" charset="0"/>
                <a:cs typeface="Times New Roman" pitchFamily="18" charset="0"/>
                <a:hlinkClick r:id="rId8"/>
              </a:rPr>
              <a:t>www.4realshop.eu/inshop/catalogue/products/pictures/OBECKABDLDA1859_V.jpg</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4)</a:t>
            </a:r>
          </a:p>
          <a:p>
            <a:pPr marL="342900" indent="-342900">
              <a:buAutoNum type="arabicPeriod"/>
            </a:pPr>
            <a:r>
              <a:rPr lang="cs-CZ" sz="1100" dirty="0">
                <a:latin typeface="Times New Roman" pitchFamily="18" charset="0"/>
                <a:cs typeface="Times New Roman" pitchFamily="18" charset="0"/>
                <a:hlinkClick r:id="rId9"/>
              </a:rPr>
              <a:t>http://</a:t>
            </a:r>
            <a:r>
              <a:rPr lang="cs-CZ" sz="1100" dirty="0" smtClean="0">
                <a:latin typeface="Times New Roman" pitchFamily="18" charset="0"/>
                <a:cs typeface="Times New Roman" pitchFamily="18" charset="0"/>
                <a:hlinkClick r:id="rId9"/>
              </a:rPr>
              <a:t>www.veraal-shop.cz/deploy/img/products/73911/tn_73911.jpg</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4)</a:t>
            </a:r>
          </a:p>
          <a:p>
            <a:pPr marL="342900" indent="-342900">
              <a:buAutoNum type="arabicPeriod"/>
            </a:pPr>
            <a:r>
              <a:rPr lang="cs-CZ" sz="1100" dirty="0">
                <a:latin typeface="Times New Roman" pitchFamily="18" charset="0"/>
                <a:cs typeface="Times New Roman" pitchFamily="18" charset="0"/>
                <a:hlinkClick r:id="rId10"/>
              </a:rPr>
              <a:t>http://</a:t>
            </a:r>
            <a:r>
              <a:rPr lang="cs-CZ" sz="1100" dirty="0" smtClean="0">
                <a:latin typeface="Times New Roman" pitchFamily="18" charset="0"/>
                <a:cs typeface="Times New Roman" pitchFamily="18" charset="0"/>
                <a:hlinkClick r:id="rId10"/>
              </a:rPr>
              <a:t>www.diameteor.com/sites/default/files/diamanty/diamant1.jpg</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4,5)</a:t>
            </a:r>
          </a:p>
          <a:p>
            <a:pPr marL="342900" indent="-342900">
              <a:buAutoNum type="arabicPeriod"/>
            </a:pPr>
            <a:r>
              <a:rPr lang="cs-CZ" sz="1100" dirty="0">
                <a:latin typeface="Times New Roman" pitchFamily="18" charset="0"/>
                <a:cs typeface="Times New Roman" pitchFamily="18" charset="0"/>
                <a:hlinkClick r:id="rId11"/>
              </a:rPr>
              <a:t>http://</a:t>
            </a:r>
            <a:r>
              <a:rPr lang="cs-CZ" sz="1100" dirty="0" smtClean="0">
                <a:latin typeface="Times New Roman" pitchFamily="18" charset="0"/>
                <a:cs typeface="Times New Roman" pitchFamily="18" charset="0"/>
                <a:hlinkClick r:id="rId11"/>
              </a:rPr>
              <a:t>files.sweetnes4womens.webnode.cz/system_preview_detail_200000096-4382c447b1/gcjz4limetkovy%2002.jpg</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4,5)</a:t>
            </a:r>
          </a:p>
          <a:p>
            <a:pPr marL="342900" indent="-342900">
              <a:buAutoNum type="arabicPeriod"/>
            </a:pPr>
            <a:r>
              <a:rPr lang="cs-CZ" sz="1100" dirty="0">
                <a:latin typeface="Times New Roman" pitchFamily="18" charset="0"/>
                <a:cs typeface="Times New Roman" pitchFamily="18" charset="0"/>
                <a:hlinkClick r:id="rId12"/>
              </a:rPr>
              <a:t>http://www.nemecky.net</a:t>
            </a:r>
            <a:r>
              <a:rPr lang="cs-CZ" sz="1100" dirty="0" smtClean="0">
                <a:latin typeface="Times New Roman" pitchFamily="18" charset="0"/>
                <a:cs typeface="Times New Roman" pitchFamily="18" charset="0"/>
                <a:hlinkClick r:id="rId12"/>
              </a:rPr>
              <a:t>/</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6)</a:t>
            </a:r>
          </a:p>
          <a:p>
            <a:pPr marL="342900" indent="-342900">
              <a:buAutoNum type="arabicPeriod"/>
            </a:pPr>
            <a:r>
              <a:rPr lang="cs-CZ" sz="1100" dirty="0">
                <a:latin typeface="Times New Roman" pitchFamily="18" charset="0"/>
                <a:cs typeface="Times New Roman" pitchFamily="18" charset="0"/>
                <a:hlinkClick r:id="rId13"/>
              </a:rPr>
              <a:t>http://</a:t>
            </a:r>
            <a:r>
              <a:rPr lang="cs-CZ" sz="1100" dirty="0" smtClean="0">
                <a:latin typeface="Times New Roman" pitchFamily="18" charset="0"/>
                <a:cs typeface="Times New Roman" pitchFamily="18" charset="0"/>
                <a:hlinkClick r:id="rId13"/>
              </a:rPr>
              <a:t>turretot-eco.spip.ac-rouen.fr/IMG/jpg/My_schoolbag.jpg</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3)</a:t>
            </a:r>
          </a:p>
          <a:p>
            <a:pPr marL="342900" indent="-342900">
              <a:buAutoNum type="arabicPeriod"/>
            </a:pPr>
            <a:r>
              <a:rPr lang="cs-CZ" sz="1100" dirty="0">
                <a:latin typeface="Times New Roman" pitchFamily="18" charset="0"/>
                <a:cs typeface="Times New Roman" pitchFamily="18" charset="0"/>
                <a:hlinkClick r:id="rId14"/>
              </a:rPr>
              <a:t>http://</a:t>
            </a:r>
            <a:r>
              <a:rPr lang="cs-CZ" sz="1100" dirty="0" smtClean="0">
                <a:latin typeface="Times New Roman" pitchFamily="18" charset="0"/>
                <a:cs typeface="Times New Roman" pitchFamily="18" charset="0"/>
                <a:hlinkClick r:id="rId14"/>
              </a:rPr>
              <a:t>www.obec-brezina.cz/files/ckeditor/organizace/knihovna/nove-knihy-big.gif</a:t>
            </a:r>
            <a:r>
              <a:rPr lang="cs-CZ" sz="1100" dirty="0" smtClean="0">
                <a:latin typeface="Times New Roman" pitchFamily="18" charset="0"/>
                <a:cs typeface="Times New Roman" pitchFamily="18" charset="0"/>
              </a:rPr>
              <a:t>   (</a:t>
            </a:r>
            <a:r>
              <a:rPr lang="cs-CZ" sz="1100" dirty="0" err="1" smtClean="0">
                <a:latin typeface="Times New Roman" pitchFamily="18" charset="0"/>
                <a:cs typeface="Times New Roman" pitchFamily="18" charset="0"/>
              </a:rPr>
              <a:t>slide</a:t>
            </a:r>
            <a:r>
              <a:rPr lang="cs-CZ" sz="1100" dirty="0" smtClean="0">
                <a:latin typeface="Times New Roman" pitchFamily="18" charset="0"/>
                <a:cs typeface="Times New Roman" pitchFamily="18" charset="0"/>
              </a:rPr>
              <a:t> 3)</a:t>
            </a:r>
          </a:p>
          <a:p>
            <a:pPr marL="342900" indent="-342900">
              <a:buAutoNum type="arabicPeriod"/>
            </a:pPr>
            <a:endParaRPr lang="cs-CZ" sz="11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endParaRPr lang="cs-CZ" sz="1400" dirty="0" smtClean="0">
              <a:latin typeface="Times New Roman" pitchFamily="18" charset="0"/>
              <a:cs typeface="Times New Roman" pitchFamily="18" charset="0"/>
            </a:endParaRPr>
          </a:p>
          <a:p>
            <a:pPr indent="-342900">
              <a:buAutoNum type="arabicPeriod"/>
            </a:pPr>
            <a:endParaRPr lang="cs-CZ" sz="1400" dirty="0" smtClean="0">
              <a:latin typeface="Times New Roman" pitchFamily="18" charset="0"/>
              <a:cs typeface="Times New Roman" pitchFamily="18" charset="0"/>
            </a:endParaRPr>
          </a:p>
          <a:p>
            <a:endParaRPr lang="cs-CZ" sz="1400" dirty="0" smtClean="0">
              <a:latin typeface="Times New Roman" pitchFamily="18" charset="0"/>
              <a:cs typeface="Times New Roman" pitchFamily="18" charset="0"/>
            </a:endParaRPr>
          </a:p>
          <a:p>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smtClean="0">
              <a:latin typeface="Times New Roman" pitchFamily="18" charset="0"/>
              <a:cs typeface="Times New Roman" pitchFamily="18" charset="0"/>
            </a:endParaRPr>
          </a:p>
          <a:p>
            <a:pPr marL="342900" indent="-342900">
              <a:buAutoNum type="arabicPeriod"/>
            </a:pPr>
            <a:endParaRPr lang="cs-CZ" sz="1400" dirty="0">
              <a:latin typeface="Times New Roman" pitchFamily="18" charset="0"/>
              <a:cs typeface="Times New Roman" pitchFamily="18" charset="0"/>
            </a:endParaRPr>
          </a:p>
        </p:txBody>
      </p:sp>
      <p:sp>
        <p:nvSpPr>
          <p:cNvPr id="6" name="TextovéPole 23"/>
          <p:cNvSpPr txBox="1"/>
          <p:nvPr/>
        </p:nvSpPr>
        <p:spPr>
          <a:xfrm>
            <a:off x="-15472" y="0"/>
            <a:ext cx="9144000" cy="49244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Německý jazyk</a:t>
            </a:r>
          </a:p>
          <a:p>
            <a:endParaRPr lang="cs-CZ" sz="1000" dirty="0">
              <a:latin typeface="Times New Roman" pitchFamily="18" charset="0"/>
              <a:cs typeface="Times New Roman" pitchFamily="18" charset="0"/>
            </a:endParaRPr>
          </a:p>
        </p:txBody>
      </p:sp>
    </p:spTree>
    <p:extLst>
      <p:ext uri="{BB962C8B-B14F-4D97-AF65-F5344CB8AC3E}">
        <p14:creationId xmlns:p14="http://schemas.microsoft.com/office/powerpoint/2010/main" val="1563686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1086</Words>
  <Application>Microsoft Office PowerPoint</Application>
  <PresentationFormat>Předvádění na obrazovce (16:9)</PresentationFormat>
  <Paragraphs>224</Paragraphs>
  <Slides>10</Slides>
  <Notes>8</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5.1 Pronomen</vt:lpstr>
      <vt:lpstr>5.2 Was weißt du schon?</vt:lpstr>
      <vt:lpstr>5.3 Was Neues erfahren wir?</vt:lpstr>
      <vt:lpstr>5.4 Welche neue Termine erlernen wir?</vt:lpstr>
      <vt:lpstr>5.5 Was merkt ihr euch?</vt:lpstr>
      <vt:lpstr>5.6 Etwas zusätzlich für geschickte Schüler</vt:lpstr>
      <vt:lpstr>5.7 CLIL</vt:lpstr>
      <vt:lpstr>5.8 Test</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kadlecova</cp:lastModifiedBy>
  <cp:revision>448</cp:revision>
  <dcterms:created xsi:type="dcterms:W3CDTF">2010-10-18T18:21:56Z</dcterms:created>
  <dcterms:modified xsi:type="dcterms:W3CDTF">2013-07-03T07:39:22Z</dcterms:modified>
</cp:coreProperties>
</file>