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3" r:id="rId3"/>
    <p:sldId id="275" r:id="rId4"/>
    <p:sldId id="284" r:id="rId5"/>
    <p:sldId id="285" r:id="rId6"/>
    <p:sldId id="274" r:id="rId7"/>
    <p:sldId id="286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81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.idnes.cz/06/112/gal/KOT1721e8_8zen.jpg" TargetMode="External"/><Relationship Id="rId13" Type="http://schemas.openxmlformats.org/officeDocument/2006/relationships/hyperlink" Target="http://www.obec-brezina.cz/files/ckeditor/organizace/knihovna/nove-knihy-big.gif" TargetMode="External"/><Relationship Id="rId3" Type="http://schemas.openxmlformats.org/officeDocument/2006/relationships/hyperlink" Target="http://www.anushka.estranky.cz/img/picture/2491/11.jpg" TargetMode="External"/><Relationship Id="rId7" Type="http://schemas.openxmlformats.org/officeDocument/2006/relationships/hyperlink" Target="http://turretot-eco.spip.ac-rouen.fr/IMG/jpg/My_schoolbag.jpg" TargetMode="External"/><Relationship Id="rId12" Type="http://schemas.openxmlformats.org/officeDocument/2006/relationships/hyperlink" Target="http://old.pixmac.com/4/royalty-free-stock-pictures-extended-family-relaxing-in-garden-pixmac-69984049.jpg" TargetMode="External"/><Relationship Id="rId2" Type="http://schemas.openxmlformats.org/officeDocument/2006/relationships/hyperlink" Target="http://skorepa-photo.com/photos/canis-lupus-familiaris-pes-domaci-stenata-veclov-u-slavonic-6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trklic.net/userfiles/images/O%20n%C3%A1s/klicek2.jpg" TargetMode="External"/><Relationship Id="rId11" Type="http://schemas.openxmlformats.org/officeDocument/2006/relationships/hyperlink" Target="http://www.auto-pech.de/CZ/Images/car_showcase2.png" TargetMode="External"/><Relationship Id="rId5" Type="http://schemas.openxmlformats.org/officeDocument/2006/relationships/hyperlink" Target="http://www.precis-mp.cz/userfiles/images/lucie/lucie-vizualizace.jpg" TargetMode="External"/><Relationship Id="rId10" Type="http://schemas.openxmlformats.org/officeDocument/2006/relationships/hyperlink" Target="http://komik.bloger.cz/obrazky/komik.bloger.cz/krabice-krabice-100plus1.jpg" TargetMode="External"/><Relationship Id="rId4" Type="http://schemas.openxmlformats.org/officeDocument/2006/relationships/hyperlink" Target="http://www.puzzle-prodej.cz/gallery/c101344.jpg" TargetMode="External"/><Relationship Id="rId9" Type="http://schemas.openxmlformats.org/officeDocument/2006/relationships/hyperlink" Target="http://krabice.info/wp-content/uploads/2011/01/krabic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27846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Substantiv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627534"/>
            <a:ext cx="2052000" cy="133773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355726"/>
            <a:ext cx="2016000" cy="13944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131590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067694"/>
            <a:ext cx="1908000" cy="1431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683568" y="2305204"/>
            <a:ext cx="1217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rázek 5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31590"/>
            <a:ext cx="1620000" cy="108053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7417854" y="3651870"/>
            <a:ext cx="120366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Katze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341220" y="1851670"/>
            <a:ext cx="14072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915816" y="3313316"/>
            <a:ext cx="122982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fünf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987574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419622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9622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627534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627534"/>
            <a:ext cx="828000" cy="6262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3491880" y="1563638"/>
            <a:ext cx="133241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sechs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032" y="3795886"/>
            <a:ext cx="612000" cy="61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939902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867894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72" y="3795934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011910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939902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11910"/>
            <a:ext cx="432000" cy="43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87774"/>
            <a:ext cx="1908000" cy="121158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ovéPole 62"/>
          <p:cNvSpPr txBox="1"/>
          <p:nvPr/>
        </p:nvSpPr>
        <p:spPr>
          <a:xfrm>
            <a:off x="522721" y="3939902"/>
            <a:ext cx="12506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acht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211710"/>
            <a:ext cx="948982" cy="104400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  <a:extLst/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211710"/>
            <a:ext cx="621747" cy="68400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  <a:ex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003798"/>
            <a:ext cx="621747" cy="68400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  <a:extLst/>
        </p:spPr>
      </p:pic>
      <p:sp>
        <p:nvSpPr>
          <p:cNvPr id="68" name="TextovéPole 67"/>
          <p:cNvSpPr txBox="1"/>
          <p:nvPr/>
        </p:nvSpPr>
        <p:spPr>
          <a:xfrm>
            <a:off x="4427984" y="3169300"/>
            <a:ext cx="130676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neun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6387981" y="4155926"/>
            <a:ext cx="15632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sieben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Bleistift</a:t>
            </a:r>
            <a:r>
              <a:rPr lang="cs-CZ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Annotation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17041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-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První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pád, podstatné jméno, možné číslo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problematiku množného čísla podstatných jmen v NJ.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5" y="2031950"/>
            <a:ext cx="350562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63061" y="4424794"/>
            <a:ext cx="18886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4659982"/>
            <a:ext cx="994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Opa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83768" y="4587974"/>
            <a:ext cx="10246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27584" y="1275606"/>
            <a:ext cx="1171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28817" y="4659982"/>
            <a:ext cx="12426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Mutter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517224" y="3867894"/>
            <a:ext cx="11105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Vater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411760" y="1923678"/>
            <a:ext cx="1584176" cy="16561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004048" y="1563638"/>
            <a:ext cx="432048" cy="122413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3203848" y="3507854"/>
            <a:ext cx="1512168" cy="10081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4427984" y="3147814"/>
            <a:ext cx="504056" cy="144016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6012160" y="3867894"/>
            <a:ext cx="144016" cy="72008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771800" y="3579862"/>
            <a:ext cx="720080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1"/>
          <p:cNvSpPr txBox="1">
            <a:spLocks/>
          </p:cNvSpPr>
          <p:nvPr/>
        </p:nvSpPr>
        <p:spPr>
          <a:xfrm>
            <a:off x="0" y="483518"/>
            <a:ext cx="3537122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Was weißt du schon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195736" y="1491630"/>
            <a:ext cx="11833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5536" y="1779662"/>
            <a:ext cx="13885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20072" y="987574"/>
            <a:ext cx="10417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23928" y="1419622"/>
            <a:ext cx="9728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923928" y="843558"/>
            <a:ext cx="11667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Bruder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02520" y="2211710"/>
            <a:ext cx="1353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220072" y="1491630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26773" y="2715766"/>
            <a:ext cx="2517035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POZOR!!!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Gramatický rod v němčině není vždy 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shodný s rodem pod. jmen v češtině.</a:t>
            </a:r>
          </a:p>
          <a:p>
            <a:pPr algn="ctr"/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(ta) dívka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876256" y="213970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 descr="C:\Users\horova\AppData\Local\Microsoft\Windows\Temporary Internet Files\Content.IE5\UCNG1NTW\MP9004305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15566"/>
            <a:ext cx="1116000" cy="109044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11910"/>
            <a:ext cx="1534242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</p:pic>
      <p:pic>
        <p:nvPicPr>
          <p:cNvPr id="40" name="Picture 2" descr="C:\Users\horova\AppData\Local\Microsoft\Windows\Temporary Internet Files\Content.IE5\UCNG1NTW\MP9004222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19622"/>
            <a:ext cx="864000" cy="111860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horova\AppData\Local\Microsoft\Windows\Temporary Internet Files\Content.IE5\VN1WV965\MP90040736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95886"/>
            <a:ext cx="1125000" cy="900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7884368" y="3579862"/>
            <a:ext cx="10134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Katze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8074744" y="2593236"/>
            <a:ext cx="103376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668344" y="4731990"/>
            <a:ext cx="9539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Auto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123728" y="987574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19403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.3 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erfahr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51520" y="994746"/>
            <a:ext cx="4320480" cy="236909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72000" bIns="72000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MNOŽNÉ ČÍSLO PODSTATNÝCH JMEN: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 němčině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se </a:t>
            </a:r>
            <a:r>
              <a:rPr lang="cs-CZ" sz="1400" b="1" dirty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tvoří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nepravidelně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každým novým podstatným jménem se musíme tedy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učit i tvar množného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čísla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neznáme-li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správný tvar množného čísla, můžeme ho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najít ve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slovníku </a:t>
            </a:r>
          </a:p>
          <a:p>
            <a:pPr lvl="0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 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: 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der Vater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(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/>
                <a:ea typeface="Arial Unicode MS" pitchFamily="2"/>
                <a:cs typeface="Tahoma" pitchFamily="2"/>
              </a:rPr>
              <a:t>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 ̴¨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)  →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die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ä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ter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Kind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(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/>
                <a:ea typeface="Arial Unicode MS" pitchFamily="2"/>
                <a:cs typeface="Tahoma" pitchFamily="2"/>
              </a:rPr>
              <a:t>(e)s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er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)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→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die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Kind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er</a:t>
            </a:r>
            <a:endParaRPr lang="cs-CZ" sz="1400" b="1" dirty="0" smtClean="0">
              <a:solidFill>
                <a:srgbClr val="C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/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/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48117"/>
              </p:ext>
            </p:extLst>
          </p:nvPr>
        </p:nvGraphicFramePr>
        <p:xfrm>
          <a:off x="5002900" y="771550"/>
          <a:ext cx="3817572" cy="4153662"/>
        </p:xfrm>
        <a:graphic>
          <a:graphicData uri="http://schemas.openxmlformats.org/drawingml/2006/table">
            <a:tbl>
              <a:tblPr firstRow="1" firstCol="1" bandRow="1"/>
              <a:tblGrid>
                <a:gridCol w="1908786"/>
                <a:gridCol w="1908786"/>
              </a:tblGrid>
              <a:tr h="22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Jednotné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číslo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de-DE" sz="13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ingular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Množné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číslo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de-DE" sz="13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lural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Tochter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</a:t>
                      </a: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chter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Mutter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de-DE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Katze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Katze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Familie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Familie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Frau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Frau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Vater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V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ä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Sohn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S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hn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Junge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Junge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Hund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Hund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Auto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Auto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Bild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Bild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Mädchen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Mädchen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Buch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B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Kind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Kind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Kino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Kino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Tier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Tier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179512" y="3435846"/>
            <a:ext cx="4608512" cy="151501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36000" bIns="7200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Přečti si tvary jednotného a množného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čísla 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uvedených podstatných jmen a odpověz na následující otázky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: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/>
            </a:r>
            <a:b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a)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Jaký člen určitý mají podstatná jména v 1. pádě množného čísla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?</a:t>
            </a:r>
          </a:p>
          <a:p>
            <a:pPr lvl="0"/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b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) Dokážeš určit základní koncovky, pomocí kterých se tvoří </a:t>
            </a:r>
          </a:p>
          <a:p>
            <a:pPr lvl="0"/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tvar  množného čísla?</a:t>
            </a:r>
            <a:b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c) Mění se při tvoření tvaru množného čísla i kmenová     </a:t>
            </a:r>
          </a:p>
          <a:p>
            <a:pPr lvl="0"/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samohláska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691400" y="2931790"/>
            <a:ext cx="16321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 množného čísla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40420" y="2931790"/>
            <a:ext cx="131318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pád čís. </a:t>
            </a:r>
            <a:r>
              <a:rPr lang="cs-CZ" sz="1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</a:t>
            </a:r>
            <a:r>
              <a:rPr lang="cs-CZ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339752" y="2859782"/>
            <a:ext cx="288032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1835696" y="2859782"/>
            <a:ext cx="144016" cy="288032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419872" y="4712245"/>
            <a:ext cx="129614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Übung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Úkol:</a:t>
            </a:r>
            <a:endParaRPr lang="cs-CZ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554414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3.4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Termine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51520" y="1203598"/>
            <a:ext cx="4320480" cy="2553758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72000" bIns="72000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MNOŽNÉ ČÍSLO PODSTATNÝCH JMEN: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1. pádě množného čísla mají </a:t>
            </a:r>
            <a:r>
              <a:rPr lang="cs-CZ" sz="1400" b="1" dirty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podstatná jména všech tří rodů člen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die</a:t>
            </a:r>
            <a:endParaRPr lang="cs-CZ" sz="1400" b="1" dirty="0" smtClean="0">
              <a:solidFill>
                <a:srgbClr val="C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množném čísle přijímají podstatná jména nejčastěji následující koncovky: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-e, -(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e)n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 -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er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  -s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-(0)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emá-li podstatné jméno plurál, ve slovníku je to označeno nulou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pokud je tvar stejný, je označen vlnovkou  </a:t>
            </a:r>
          </a:p>
          <a:p>
            <a:pPr lvl="0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das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Mädhen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(s, ̴ 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kmenové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samohlásky a, o, u někdy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přehlasují</a:t>
            </a:r>
          </a:p>
          <a:p>
            <a:pPr lvl="0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   →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vzniká ä, ö, ü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96266"/>
              </p:ext>
            </p:extLst>
          </p:nvPr>
        </p:nvGraphicFramePr>
        <p:xfrm>
          <a:off x="5146916" y="938368"/>
          <a:ext cx="3817572" cy="4153662"/>
        </p:xfrm>
        <a:graphic>
          <a:graphicData uri="http://schemas.openxmlformats.org/drawingml/2006/table">
            <a:tbl>
              <a:tblPr firstRow="1" firstCol="1" bandRow="1"/>
              <a:tblGrid>
                <a:gridCol w="1908786"/>
                <a:gridCol w="1908786"/>
              </a:tblGrid>
              <a:tr h="22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Jednotné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číslo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de-DE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singular</a:t>
                      </a:r>
                      <a:r>
                        <a:rPr lang="de-DE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Množné číslo (plural)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Tochter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</a:t>
                      </a: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chter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Mutter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de-DE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Katze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Katze</a:t>
                      </a:r>
                      <a:r>
                        <a:rPr lang="de-DE" sz="1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Familie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Familie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ie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Fraun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Frau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Vater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V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ä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Sohn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S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hn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Junge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Junge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Hund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Hund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Auto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Auto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Bild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Bild</a:t>
                      </a:r>
                      <a:r>
                        <a:rPr lang="de-DE" sz="1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Mädchen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Mädchen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Buch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B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Kind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Kind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Kino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Kino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 Tier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Tier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1" marR="4847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23528" y="3867894"/>
            <a:ext cx="4608512" cy="109951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lIns="108000" tIns="72000" rIns="36000" bIns="72000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končí-li podstatné jméno 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mužského rodu na -E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, pak bývá zpravidla 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v plurálu –EN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zkratky, zkratková slova a 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cizí slova končí povětšinou na –S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pod. jména 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ženského rodu tvoří plurál nejčastěji na -EN</a:t>
            </a:r>
            <a:endParaRPr lang="cs-CZ" sz="1300" b="1" dirty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5" y="2031950"/>
            <a:ext cx="350562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63061" y="4424794"/>
            <a:ext cx="18886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4659982"/>
            <a:ext cx="994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Opa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83768" y="4587974"/>
            <a:ext cx="10246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27584" y="1275606"/>
            <a:ext cx="1171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28817" y="4659982"/>
            <a:ext cx="12426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Mutter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517224" y="3867894"/>
            <a:ext cx="11105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Vater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411760" y="1923678"/>
            <a:ext cx="1584176" cy="16561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004048" y="1563638"/>
            <a:ext cx="432048" cy="122413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3203848" y="3507854"/>
            <a:ext cx="1512168" cy="10081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4427984" y="3147814"/>
            <a:ext cx="504056" cy="144016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6012160" y="3867894"/>
            <a:ext cx="144016" cy="72008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771800" y="3579862"/>
            <a:ext cx="720080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1"/>
          <p:cNvSpPr txBox="1">
            <a:spLocks/>
          </p:cNvSpPr>
          <p:nvPr/>
        </p:nvSpPr>
        <p:spPr>
          <a:xfrm>
            <a:off x="0" y="483518"/>
            <a:ext cx="353295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merkt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euch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195736" y="1491630"/>
            <a:ext cx="11833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5536" y="1779662"/>
            <a:ext cx="13885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20072" y="987574"/>
            <a:ext cx="10417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23928" y="1419622"/>
            <a:ext cx="9728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923928" y="843558"/>
            <a:ext cx="11667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Bruder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02520" y="2211710"/>
            <a:ext cx="1353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220072" y="1491630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16788" y="2715766"/>
            <a:ext cx="293702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Utvoř k těmto podstatným jménům 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množné číslo a zapiš je do sešitu.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Použij slovník.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876256" y="213970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 descr="C:\Users\horova\AppData\Local\Microsoft\Windows\Temporary Internet Files\Content.IE5\UCNG1NTW\MP9004305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15566"/>
            <a:ext cx="1116000" cy="109044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11910"/>
            <a:ext cx="1534242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</p:pic>
      <p:pic>
        <p:nvPicPr>
          <p:cNvPr id="40" name="Picture 2" descr="C:\Users\horova\AppData\Local\Microsoft\Windows\Temporary Internet Files\Content.IE5\UCNG1NTW\MP9004222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19622"/>
            <a:ext cx="864000" cy="111860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horova\AppData\Local\Microsoft\Windows\Temporary Internet Files\Content.IE5\VN1WV965\MP90040736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95886"/>
            <a:ext cx="1125000" cy="900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7884368" y="3579862"/>
            <a:ext cx="10134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Katze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8074744" y="2593236"/>
            <a:ext cx="103376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668344" y="4731990"/>
            <a:ext cx="9539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Auto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123728" y="987574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606191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zusätzlich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geschickte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Schüler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94" y="915566"/>
            <a:ext cx="4046894" cy="406819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94" y="916022"/>
            <a:ext cx="4046894" cy="410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7574"/>
            <a:ext cx="2916000" cy="190057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3798"/>
            <a:ext cx="2745099" cy="201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827584" y="3200077"/>
            <a:ext cx="115212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9904" y="1203598"/>
            <a:ext cx="99972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ertikal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987574"/>
            <a:ext cx="100811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Lösung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44783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968" y="3049558"/>
            <a:ext cx="2016000" cy="13944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984" y="1059582"/>
            <a:ext cx="2268000" cy="151275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7662471" y="3651870"/>
            <a:ext cx="714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CATS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644008" y="1017686"/>
            <a:ext cx="4320480" cy="1338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72000" bIns="72000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PLURAL OF 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NOUNS</a:t>
            </a:r>
          </a:p>
          <a:p>
            <a:pPr marL="285750" lvl="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množné číslo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anglických podstatných jmen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se</a:t>
            </a:r>
          </a:p>
          <a:p>
            <a:pPr lvl="0">
              <a:spcAft>
                <a:spcPts val="300"/>
              </a:spcAft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    tvoří přidáním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koncovky - S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.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285750" lvl="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podstatná jména 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končící 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na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sykavku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(box)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se tvoří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přidáním koncovky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- ES.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339" y="3265582"/>
            <a:ext cx="1995149" cy="13944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507" y="3291830"/>
            <a:ext cx="1836709" cy="13944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horova\AppData\Local\Microsoft\Windows\Temporary Internet Files\Content.IE5\UCNG1NTW\MP9004222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1476000" cy="191095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horova\AppData\Local\Microsoft\Windows\Temporary Internet Files\Content.IE5\VN1WV965\MP90040736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1958"/>
            <a:ext cx="1440000" cy="115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2123728" y="2233196"/>
            <a:ext cx="7665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51520" y="2665244"/>
            <a:ext cx="65274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663382" y="4321428"/>
            <a:ext cx="62869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BOX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98978" y="4105404"/>
            <a:ext cx="60061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933593" y="4321428"/>
            <a:ext cx="87876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2195736" y="4155926"/>
            <a:ext cx="714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68466"/>
              </p:ext>
            </p:extLst>
          </p:nvPr>
        </p:nvGraphicFramePr>
        <p:xfrm>
          <a:off x="179510" y="1131590"/>
          <a:ext cx="7185180" cy="3779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Urči správný tvar množného čísla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podstatného jména: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Mutter</a:t>
                      </a:r>
                      <a:endParaRPr kumimoji="0" lang="cs-C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Muttern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Mutti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Mütter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Mutti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Urči správný tvar množného čísla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podstatného jména: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Familie</a:t>
                      </a:r>
                      <a:endParaRPr kumimoji="0" lang="cs-C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Familie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Families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Familien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Familier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  Urči správný tvar množného čísla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podstatného jména: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Auto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Auto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Auten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    Urči správný tvar množného čísla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podstatného jména: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der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Sohn</a:t>
                      </a:r>
                      <a:endParaRPr kumimoji="0" lang="cs-C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Söhne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Söhnen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Sonne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Sohne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5381601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Gebrauchtene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Zitation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28600" indent="-2286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228600" indent="-2286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skorepa-photo.com/photos/canis-lupus-familiaris-pes-domaci-stenata-veclov-u-slavonic-655.jpg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1,7)</a:t>
            </a:r>
          </a:p>
          <a:p>
            <a:pPr marL="228600" indent="-2286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www.anushka.estranky.cz/img/picture/2491/11.jpg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228600" indent="-2286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www.puzzle-prodej.cz/gallery/c101344.jpg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1,7)</a:t>
            </a:r>
          </a:p>
          <a:p>
            <a:pPr marL="228600" indent="-2286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www.precis-mp.cz/userfiles/images/lucie/lucie-vizualizace.jpg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228600" indent="-2286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www.petrklic.net/userfiles/images/O%20n%C3%A1s/klicek2.jpg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228600" indent="-2286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turretot-eco.spip.ac-rouen.fr/IMG/jpg/My_schoolbag.jpg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i.idnes.cz/06/112/gal/KOT1721e8_8zen.jpg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krabice.info/wp-content/uploads/2011/01/krabice.jpg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komik.bloger.cz/obrazky/komik.bloger.cz/krabice-krabice-100plus1.jpg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www.auto-pech.de/CZ/Images/car_showcase2.png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old.pixmac.com/4/royalty-free-stock-pictures-extended-family-relaxing-in-garden-pixmac-69984049.jpg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www.obec-brezina.cz/files/ckeditor/organizace/knihovna/nove-knihy-big.gif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Obrázky z databáze klipart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2,5)</a:t>
            </a: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1141</Words>
  <Application>Microsoft Office PowerPoint</Application>
  <PresentationFormat>Předvádění na obrazovce (16:9)</PresentationFormat>
  <Paragraphs>284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3.1 Substantiv (Plural)</vt:lpstr>
      <vt:lpstr>Prezentace aplikace PowerPoint</vt:lpstr>
      <vt:lpstr>3.3 Was Neues erfahren wir ?</vt:lpstr>
      <vt:lpstr>3.4 Welche neue Termine erlernen wir?</vt:lpstr>
      <vt:lpstr>Prezentace aplikace PowerPoint</vt:lpstr>
      <vt:lpstr>3.6 Etwas zusätzlich für geschickte Schüler</vt:lpstr>
      <vt:lpstr>3.7 CLIL</vt:lpstr>
      <vt:lpstr>3.8 Test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444</cp:revision>
  <dcterms:created xsi:type="dcterms:W3CDTF">2010-10-18T18:21:56Z</dcterms:created>
  <dcterms:modified xsi:type="dcterms:W3CDTF">2013-06-23T20:21:49Z</dcterms:modified>
</cp:coreProperties>
</file>