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4" r:id="rId2"/>
    <p:sldId id="288" r:id="rId3"/>
    <p:sldId id="278" r:id="rId4"/>
    <p:sldId id="281" r:id="rId5"/>
    <p:sldId id="285" r:id="rId6"/>
    <p:sldId id="289" r:id="rId7"/>
    <p:sldId id="286" r:id="rId8"/>
    <p:sldId id="268" r:id="rId9"/>
    <p:sldId id="287" r:id="rId10"/>
    <p:sldId id="266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8FC016"/>
    <a:srgbClr val="FFCCFF"/>
    <a:srgbClr val="FFCC99"/>
    <a:srgbClr val="FF9966"/>
    <a:srgbClr val="F59383"/>
    <a:srgbClr val="00B050"/>
    <a:srgbClr val="CCFFCC"/>
    <a:srgbClr val="FFFF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250" autoAdjust="0"/>
  </p:normalViewPr>
  <p:slideViewPr>
    <p:cSldViewPr>
      <p:cViewPr>
        <p:scale>
          <a:sx n="90" d="100"/>
          <a:sy n="90" d="100"/>
        </p:scale>
        <p:origin x="-816" y="-12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7630280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2121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aseline="0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3.7.2013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pzine.cz/wp-content/uploads/2012/05/ruka-chnapajici-po-penezich.jpg" TargetMode="External"/><Relationship Id="rId2" Type="http://schemas.openxmlformats.org/officeDocument/2006/relationships/hyperlink" Target="http://g.denik.cz/45/e9/pejchal_hamlet_vcd_pce_denik-380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0" y="4527947"/>
            <a:ext cx="9144000" cy="6155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</a:t>
            </a:r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Mgr. Alena Horová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obrázek 5" descr="Image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1871" y="4515966"/>
            <a:ext cx="3029719" cy="612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TextovéPole 17"/>
          <p:cNvSpPr txBox="1"/>
          <p:nvPr/>
        </p:nvSpPr>
        <p:spPr>
          <a:xfrm>
            <a:off x="5170926" y="2634466"/>
            <a:ext cx="228139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PŘÍČESTÍ MINULÉ</a:t>
            </a:r>
          </a:p>
        </p:txBody>
      </p:sp>
      <p:sp>
        <p:nvSpPr>
          <p:cNvPr id="32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7235379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25.1 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Perfektum -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regelmäßige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Verben +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ilfsverben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20253" y="1254266"/>
            <a:ext cx="8014053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1.              2.                     3.                        4.                    5.                               6.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bin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nach Prag </a:t>
            </a:r>
            <a:r>
              <a:rPr lang="cs-CZ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gefahren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4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251520" y="3291830"/>
            <a:ext cx="8611653" cy="954107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1.                          2.                 3.                                     4.                                             5.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Mutti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gutes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Mittagessen</a:t>
            </a:r>
            <a:r>
              <a:rPr lang="cs-CZ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4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gekocht</a:t>
            </a:r>
            <a:r>
              <a:rPr lang="cs-CZ" sz="4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40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1475656" y="2562458"/>
            <a:ext cx="253787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POMOCNÉ SLOVESO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4427984" y="2571750"/>
            <a:ext cx="330540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</a:t>
            </a:r>
          </a:p>
        </p:txBody>
      </p:sp>
      <p:cxnSp>
        <p:nvCxnSpPr>
          <p:cNvPr id="37" name="Přímá spojnice se šipkou 36"/>
          <p:cNvCxnSpPr/>
          <p:nvPr/>
        </p:nvCxnSpPr>
        <p:spPr>
          <a:xfrm flipV="1">
            <a:off x="6732240" y="1995686"/>
            <a:ext cx="144016" cy="57606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Přímá spojnice se šipkou 37"/>
          <p:cNvCxnSpPr/>
          <p:nvPr/>
        </p:nvCxnSpPr>
        <p:spPr>
          <a:xfrm>
            <a:off x="7020272" y="3075806"/>
            <a:ext cx="576064" cy="576064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 flipV="1">
            <a:off x="1979712" y="1995686"/>
            <a:ext cx="288032" cy="504056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Přímá spojnice se šipkou 39"/>
          <p:cNvCxnSpPr/>
          <p:nvPr/>
        </p:nvCxnSpPr>
        <p:spPr>
          <a:xfrm flipH="1">
            <a:off x="2411760" y="3003798"/>
            <a:ext cx="144016" cy="72008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8675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1"/>
          <p:cNvSpPr txBox="1">
            <a:spLocks/>
          </p:cNvSpPr>
          <p:nvPr/>
        </p:nvSpPr>
        <p:spPr>
          <a:xfrm>
            <a:off x="20150" y="498603"/>
            <a:ext cx="3831769" cy="594066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25.10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Annotation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045496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Alena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 Horová</a:t>
                      </a:r>
                      <a:endParaRPr lang="cs-CZ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– 06/2013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7. -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Pravidelné/  nepravidelné/ 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pomocné sloveso, perfektum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popisující problematiku tvoření </a:t>
                      </a:r>
                    </a:p>
                    <a:p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perfekta v NJ. 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481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395536" y="1203598"/>
            <a:ext cx="3286477" cy="992579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Präteritum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Čas souminulý:</a:t>
            </a:r>
          </a:p>
          <a:p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= jeden ze třech minulých časů v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NJ</a:t>
            </a:r>
            <a:endParaRPr lang="cs-CZ" sz="14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označuje děj, který již proběhl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používáme ho především při vyprávění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2643758"/>
            <a:ext cx="4392488" cy="1728192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rtlCol="0">
            <a:no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Präterit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cs-CZ" sz="16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regelmäßige</a:t>
            </a: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Verben</a:t>
            </a:r>
            <a:endParaRPr lang="cs-CZ" sz="16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=   pravidelná slovesa tvoří préteritum přijetím 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následujících koncovek ke kmeni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loveso přijímá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ke kořeni výše uvedené koncovky</a:t>
            </a: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→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kořen vzniká odtržením koncovky –en / -n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POZOR!!! Pokud kořen končí na –d, -t, -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chn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vkládáme před koncovku -e-.</a:t>
            </a:r>
          </a:p>
          <a:p>
            <a:endParaRPr lang="cs-CZ" sz="14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55377"/>
              </p:ext>
            </p:extLst>
          </p:nvPr>
        </p:nvGraphicFramePr>
        <p:xfrm>
          <a:off x="4788024" y="1419622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– přijít, přicházet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ten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test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tet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1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wohn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ten</a:t>
                      </a:r>
                      <a:endParaRPr lang="de-DE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0466684"/>
              </p:ext>
            </p:extLst>
          </p:nvPr>
        </p:nvGraphicFramePr>
        <p:xfrm>
          <a:off x="4788024" y="3003798"/>
          <a:ext cx="4176464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111776"/>
                <a:gridCol w="913844"/>
                <a:gridCol w="1174388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</a:t>
                      </a:r>
                      <a:r>
                        <a:rPr lang="cs-CZ" sz="16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r>
                        <a:rPr lang="cs-CZ" sz="1600" b="1" dirty="0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= pracovat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ich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wir</a:t>
                      </a:r>
                      <a:endParaRPr lang="de-DE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test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ihr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tet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er, sie, es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sie, Sie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arbeit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ten</a:t>
                      </a:r>
                      <a:endParaRPr lang="de-DE" sz="16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Nadpis 1"/>
          <p:cNvSpPr txBox="1">
            <a:spLocks/>
          </p:cNvSpPr>
          <p:nvPr/>
        </p:nvSpPr>
        <p:spPr>
          <a:xfrm>
            <a:off x="26766" y="483518"/>
            <a:ext cx="3697422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25.2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weißt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schon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392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483518"/>
            <a:ext cx="4279954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.3 W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as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eues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erfahr</a:t>
            </a:r>
            <a:r>
              <a:rPr lang="de-DE" sz="2500" b="1" dirty="0" smtClean="0">
                <a:latin typeface="Times New Roman" pitchFamily="18" charset="0"/>
                <a:cs typeface="Times New Roman" pitchFamily="18" charset="0"/>
              </a:rPr>
              <a:t>en wir?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179512" y="987574"/>
            <a:ext cx="4575291" cy="118494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Perfektum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(složený čas minulý)</a:t>
            </a:r>
            <a:endParaRPr lang="cs-CZ" sz="1400" u="sng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vyjadřuje děj, který má vztah k přítomnosti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žívá se především v otázkách a krátkých sděleních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vořeno </a:t>
            </a:r>
            <a:r>
              <a:rPr lang="cs-CZ" sz="13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pomocným slovesem 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cs-CZ" sz="13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) v přítomném čase</a:t>
            </a:r>
          </a:p>
          <a:p>
            <a:r>
              <a:rPr lang="cs-CZ" sz="13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3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3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příčestí minulé významového slovesa (</a:t>
            </a:r>
            <a:r>
              <a:rPr lang="cs-CZ" sz="13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Partizip</a:t>
            </a:r>
            <a:r>
              <a:rPr lang="cs-CZ" sz="1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II)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4427984" y="1995686"/>
            <a:ext cx="4489421" cy="2939266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lIns="108000" b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Příčestí minulé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6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artizip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II)</a:t>
            </a:r>
          </a:p>
          <a:p>
            <a:pPr>
              <a:spcAft>
                <a:spcPts val="600"/>
              </a:spcAft>
            </a:pPr>
            <a:r>
              <a:rPr lang="cs-CZ" sz="16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TVOŘÍME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     </a:t>
            </a:r>
            <a:r>
              <a:rPr lang="cs-CZ" sz="16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machen </a:t>
            </a:r>
            <a:r>
              <a:rPr lang="cs-CZ" sz="16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cs-CZ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→ </a:t>
            </a:r>
            <a:r>
              <a:rPr lang="cs-CZ" sz="16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gemacht</a:t>
            </a:r>
            <a:endParaRPr lang="cs-CZ" sz="16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Př.: 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habe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Ordnung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gemacht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spcAft>
                <a:spcPts val="600"/>
              </a:spcAft>
            </a:pPr>
            <a:endParaRPr lang="cs-CZ" sz="1400" b="1" u="sng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cs-CZ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omocné sloveso      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příčestí</a:t>
            </a:r>
          </a:p>
          <a:p>
            <a:pPr marL="285750" lvl="0" indent="-285750">
              <a:buFont typeface="Wingdings" pitchFamily="2" charset="2"/>
              <a:buChar char="Ø"/>
            </a:pPr>
            <a:r>
              <a:rPr lang="pl-PL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POZOR!!! </a:t>
            </a:r>
            <a:r>
              <a:rPr lang="pl-PL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u sloves s </a:t>
            </a:r>
            <a:r>
              <a:rPr lang="pl-PL" sz="1400" b="1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odlučitelnou předponou </a:t>
            </a:r>
          </a:p>
          <a:p>
            <a:pPr lvl="0"/>
            <a:r>
              <a:rPr lang="pl-PL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               se ge- klade mezi předponu a kmen slovesa</a:t>
            </a:r>
          </a:p>
          <a:p>
            <a:pPr lvl="0">
              <a:spcAft>
                <a:spcPts val="600"/>
              </a:spcAft>
            </a:pPr>
            <a:r>
              <a:rPr lang="pl-PL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                           Př.: </a:t>
            </a:r>
            <a:r>
              <a:rPr lang="pl-PL" sz="14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aufräumen </a:t>
            </a:r>
            <a:r>
              <a:rPr lang="pl-PL" sz="1400" dirty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pl-PL" sz="14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auf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pl-PL" sz="14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räumt</a:t>
            </a:r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Předponu –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nepřidáváme  u sloves: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končících </a:t>
            </a:r>
            <a:r>
              <a:rPr lang="pl-PL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na </a:t>
            </a:r>
            <a:r>
              <a:rPr lang="pl-PL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–ieren     </a:t>
            </a:r>
            <a:r>
              <a:rPr lang="pl-PL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Př.: reparieren</a:t>
            </a:r>
            <a:r>
              <a:rPr lang="pl-PL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→ reparier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pl-PL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neodlučitelnou předponou  </a:t>
            </a:r>
            <a:r>
              <a:rPr lang="pl-PL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Př.: besuchen </a:t>
            </a:r>
            <a:r>
              <a:rPr lang="pl-PL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→ besuch</a:t>
            </a:r>
            <a:r>
              <a:rPr lang="pl-PL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</a:t>
            </a:r>
          </a:p>
        </p:txBody>
      </p:sp>
      <p:cxnSp>
        <p:nvCxnSpPr>
          <p:cNvPr id="4" name="Přímá spojnice 3"/>
          <p:cNvCxnSpPr/>
          <p:nvPr/>
        </p:nvCxnSpPr>
        <p:spPr>
          <a:xfrm>
            <a:off x="6732240" y="2427734"/>
            <a:ext cx="144016" cy="144016"/>
          </a:xfrm>
          <a:prstGeom prst="line">
            <a:avLst/>
          </a:prstGeom>
          <a:ln w="317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V="1">
            <a:off x="6012160" y="2931790"/>
            <a:ext cx="216024" cy="360040"/>
          </a:xfrm>
          <a:prstGeom prst="straightConnector1">
            <a:avLst/>
          </a:prstGeom>
          <a:ln w="317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V="1">
            <a:off x="7452320" y="2931790"/>
            <a:ext cx="72008" cy="360040"/>
          </a:xfrm>
          <a:prstGeom prst="straightConnector1">
            <a:avLst/>
          </a:prstGeom>
          <a:ln w="317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4932040" y="843558"/>
            <a:ext cx="4010882" cy="864440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lIns="108000" tIns="108000" rIns="108000" bIns="108000" rtlCol="0">
            <a:spAutoFit/>
          </a:bodyPr>
          <a:lstStyle/>
          <a:p>
            <a:pPr algn="ctr"/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habe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gemacht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 </a:t>
            </a:r>
            <a:r>
              <a:rPr lang="de-DE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gemacht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 </a:t>
            </a:r>
            <a:r>
              <a:rPr lang="de-DE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hast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gemacht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 </a:t>
            </a:r>
            <a:r>
              <a:rPr lang="de-DE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habt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gemacht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gemacht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de-DE" sz="1400" b="1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gemacht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95536" y="2369110"/>
            <a:ext cx="3816424" cy="2434888"/>
          </a:xfrm>
          <a:prstGeom prst="rect">
            <a:avLst/>
          </a:prstGeom>
          <a:solidFill>
            <a:schemeClr val="bg1"/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square" lIns="108000" b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cs-CZ" sz="1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Pomocné sloveso </a:t>
            </a:r>
            <a:r>
              <a:rPr lang="cs-CZ" sz="1600" b="1" u="sng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endParaRPr lang="cs-CZ" sz="16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300"/>
              </a:spcAft>
              <a:buAutoNum type="alphaLcParenR"/>
            </a:pP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ohybová 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slovesa: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laufen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fahren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Př.: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langsam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gefahren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300"/>
              </a:spcAft>
            </a:pP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b)    </a:t>
            </a: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tavová 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slovesa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– změna stavu</a:t>
            </a:r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sterben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aufstehen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aufblühen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,: Die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Rosen </a:t>
            </a:r>
            <a:r>
              <a:rPr lang="cs-CZ" sz="1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aufgeblüht</a:t>
            </a:r>
            <a:r>
              <a:rPr lang="cs-CZ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Aft>
                <a:spcPts val="300"/>
              </a:spcAft>
              <a:buAutoNum type="alphaLcParenR" startAt="3"/>
            </a:pPr>
            <a:r>
              <a:rPr lang="cs-CZ" sz="1400" b="1" u="sng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loveso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bleiben</a:t>
            </a:r>
            <a:endParaRPr lang="cs-CZ" sz="1400" b="1" u="sng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6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Př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,: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sind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in der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Schule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geblieben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365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Přímá spojnice 14"/>
          <p:cNvCxnSpPr/>
          <p:nvPr/>
        </p:nvCxnSpPr>
        <p:spPr>
          <a:xfrm>
            <a:off x="7308304" y="206769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3346" y="483518"/>
            <a:ext cx="5704447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25.4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Welche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neue</a:t>
            </a:r>
            <a:r>
              <a:rPr lang="cs-CZ" sz="2500" b="1" dirty="0">
                <a:latin typeface="Times New Roman" pitchFamily="18" charset="0"/>
                <a:cs typeface="Times New Roman" pitchFamily="18" charset="0"/>
              </a:rPr>
              <a:t> Termine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erlernen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899592" y="1203598"/>
            <a:ext cx="3888432" cy="1831271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Perfektum pomocných sloves</a:t>
            </a:r>
          </a:p>
          <a:p>
            <a:pPr marL="285750" indent="-285750">
              <a:spcBef>
                <a:spcPts val="600"/>
              </a:spcBef>
              <a:buFont typeface="Wingdings" pitchFamily="2" charset="2"/>
              <a:buChar char="Ø"/>
            </a:pP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tvoří perfektum 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pravidelně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slovesa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400" b="1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werden</a:t>
            </a:r>
            <a:r>
              <a:rPr lang="cs-CZ" sz="14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nepravidelně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spcAft>
                <a:spcPts val="300"/>
              </a:spcAft>
            </a:pP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a mají pomocné sloveso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sein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cs-CZ" sz="14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aben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→ Er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hat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neues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Buch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gehabt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Aft>
                <a:spcPts val="300"/>
              </a:spcAft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sein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→ Er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</a:t>
            </a:r>
            <a:r>
              <a:rPr lang="de-DE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 Supermarkt </a:t>
            </a:r>
            <a:r>
              <a:rPr lang="de-DE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gewesen</a:t>
            </a:r>
            <a:r>
              <a:rPr lang="de-DE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Aft>
                <a:spcPts val="300"/>
              </a:spcAft>
            </a:pP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werden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→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ist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Lehrer </a:t>
            </a:r>
            <a:r>
              <a:rPr lang="de-DE" sz="14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geworden.</a:t>
            </a:r>
            <a:endParaRPr lang="cs-CZ" sz="14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99992" y="3291830"/>
            <a:ext cx="2256000" cy="1692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6516216" y="4515966"/>
            <a:ext cx="78418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SEIN</a:t>
            </a:r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1560" y="3219822"/>
            <a:ext cx="3074070" cy="1728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ovéPole 20"/>
          <p:cNvSpPr txBox="1"/>
          <p:nvPr/>
        </p:nvSpPr>
        <p:spPr>
          <a:xfrm>
            <a:off x="179512" y="3363838"/>
            <a:ext cx="1098379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HABEN</a:t>
            </a:r>
          </a:p>
        </p:txBody>
      </p:sp>
      <p:pic>
        <p:nvPicPr>
          <p:cNvPr id="22" name="Picture 3" descr="C:\Users\horova\AppData\Local\Microsoft\Windows\Temporary Internet Files\Content.IE5\A3VQ1A32\MP900409335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059582"/>
            <a:ext cx="2952000" cy="1969552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7452320" y="2787774"/>
            <a:ext cx="1342034" cy="400110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WERDEN</a:t>
            </a:r>
          </a:p>
        </p:txBody>
      </p:sp>
    </p:spTree>
    <p:extLst>
      <p:ext uri="{BB962C8B-B14F-4D97-AF65-F5344CB8AC3E}">
        <p14:creationId xmlns:p14="http://schemas.microsoft.com/office/powerpoint/2010/main" val="157419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693255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smtClean="0">
                <a:latin typeface="Times New Roman" pitchFamily="18" charset="0"/>
                <a:cs typeface="Times New Roman" pitchFamily="18" charset="0"/>
              </a:rPr>
              <a:t>25.5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merkt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euch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95536" y="1203598"/>
            <a:ext cx="3096344" cy="52322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Ergänze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Hilfsverb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Doplň pomocné sloveso: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4932040" y="699542"/>
            <a:ext cx="273630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Bilde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Perfekt </a:t>
            </a:r>
            <a:r>
              <a:rPr lang="cs-CZ" sz="1400" b="1" u="sng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Tvoř perfektum: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323528" y="1909737"/>
            <a:ext cx="4248472" cy="2462213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 mir gestern ein Auto gekauft.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Susi ……. fünf Jahre in Afrika geblieben.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Er ……. meine Frau auf die Reise mitgenommen.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Mein Vater ……. sich mit der Nachbarin unterhalten.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Meine Schwester ……. mit dem Auto weggefahren.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Ich ……. das Auto in die Garage gefahren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……. gerade zu uns gekommen.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Ich ……. alles gegessen.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9. Wann ……. ihr damit angefangen?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 Wann ……. du gestern eingeschlafen?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11. Ich ……. am 17. Oktober geboren.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4932040" y="1203598"/>
            <a:ext cx="3373413" cy="1246495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500" dirty="0" err="1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lernen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warte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tanzen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arbeiten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spielst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kocht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fotografierst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ich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tanze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du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kochst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spielt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kommen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wartet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ihr</a:t>
            </a:r>
            <a:r>
              <a:rPr lang="cs-CZ" sz="15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5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wohnt</a:t>
            </a:r>
            <a:endParaRPr lang="cs-CZ" sz="15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ovéPole 21"/>
          <p:cNvSpPr txBox="1"/>
          <p:nvPr/>
        </p:nvSpPr>
        <p:spPr>
          <a:xfrm>
            <a:off x="4860032" y="2571750"/>
            <a:ext cx="2016224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Übersetz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mal</a:t>
            </a:r>
            <a:r>
              <a:rPr lang="cs-CZ" sz="1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/ Přelož:</a:t>
            </a:r>
            <a:endParaRPr lang="cs-CZ" sz="1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004048" y="3075806"/>
            <a:ext cx="3520008" cy="181588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Objednali guláš.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Jezdil jsme na kole.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Měl pěknou knihu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Proč jsi vydal tak hodně peněz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Pili jsme jablečný džus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Včera pršelo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Vstávali jsme brzo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Seděli jsme dlouho v kavárně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004048" y="3075806"/>
            <a:ext cx="3520008" cy="1815882"/>
          </a:xfrm>
          <a:prstGeom prst="rect">
            <a:avLst/>
          </a:prstGeom>
          <a:solidFill>
            <a:schemeClr val="bg1"/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Sie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haben Gulasch bestellt.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Ich bin heute Rad gefahren.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Er hat schönes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Buch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gehabt.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Warum hast du so viel Geld ausgegeben?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Wir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haben </a:t>
            </a:r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Apfelsaft getrunken.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Es hat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gestern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geregnet.</a:t>
            </a:r>
            <a:endParaRPr lang="de-DE" sz="1400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Wir sind früh aufgestanden.</a:t>
            </a:r>
          </a:p>
          <a:p>
            <a:r>
              <a:rPr lang="de-DE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8. Wir haben 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lange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im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Café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de-DE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ges</a:t>
            </a:r>
            <a:r>
              <a:rPr lang="cs-CZ" sz="1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essen</a:t>
            </a:r>
            <a:r>
              <a:rPr lang="de-DE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7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-23654" y="483518"/>
            <a:ext cx="6222216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25.6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Etwas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zusätzlich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für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geschickte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Schüler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1520" y="987574"/>
            <a:ext cx="1944216" cy="30777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5400">
            <a:solidFill>
              <a:schemeClr val="accent3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u="sng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Übersicht</a:t>
            </a:r>
            <a:r>
              <a:rPr lang="cs-CZ" sz="14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/ Přehled:</a:t>
            </a:r>
            <a:endParaRPr lang="cs-CZ" sz="14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691930"/>
              </p:ext>
            </p:extLst>
          </p:nvPr>
        </p:nvGraphicFramePr>
        <p:xfrm>
          <a:off x="107504" y="1491630"/>
          <a:ext cx="4102138" cy="3394075"/>
        </p:xfrm>
        <a:graphic>
          <a:graphicData uri="http://schemas.openxmlformats.org/drawingml/2006/table">
            <a:tbl>
              <a:tblPr firstRow="1" firstCol="1" bandRow="1"/>
              <a:tblGrid>
                <a:gridCol w="888545"/>
                <a:gridCol w="957266"/>
                <a:gridCol w="1299061"/>
                <a:gridCol w="957266"/>
              </a:tblGrid>
              <a:tr h="46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Infinitiv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Präsens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(3. </a:t>
                      </a:r>
                      <a:r>
                        <a:rPr lang="de-DE" sz="13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</a:t>
                      </a: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de-DE" sz="1300" b="1" dirty="0" err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j.č</a:t>
                      </a: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.)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Perfekt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(3. os. j.č.)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Význam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bitten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bittet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</a:t>
                      </a:r>
                      <a:r>
                        <a:rPr lang="de-DE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gebeten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prosit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bleiben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bleibt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 geblieben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zůstat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essen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isst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gegessen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jíst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fahren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fährt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 gefahren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jet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geben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gibt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gegeben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dát, dávat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gehen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geht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 gegangen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jít</a:t>
                      </a: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chodit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hießen 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heißt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geheißen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jmenovat</a:t>
                      </a:r>
                      <a:r>
                        <a:rPr lang="de-DE" sz="13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se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kommt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 gekommen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přijít</a:t>
                      </a:r>
                      <a:r>
                        <a:rPr lang="de-DE" sz="13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přijet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nehmen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nimmt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genommen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vzít</a:t>
                      </a:r>
                      <a:r>
                        <a:rPr lang="de-DE" sz="13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de-DE" sz="13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brát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sehen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sieht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gesehen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vidět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schlafen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schläft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geschlafen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spát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Tabulka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3883118"/>
              </p:ext>
            </p:extLst>
          </p:nvPr>
        </p:nvGraphicFramePr>
        <p:xfrm>
          <a:off x="4355976" y="1491630"/>
          <a:ext cx="4717007" cy="3394075"/>
        </p:xfrm>
        <a:graphic>
          <a:graphicData uri="http://schemas.openxmlformats.org/drawingml/2006/table">
            <a:tbl>
              <a:tblPr firstRow="1" firstCol="1" bandRow="1"/>
              <a:tblGrid>
                <a:gridCol w="1059744"/>
                <a:gridCol w="957266"/>
                <a:gridCol w="1708973"/>
                <a:gridCol w="991024"/>
              </a:tblGrid>
              <a:tr h="46585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Infinitiv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Präsens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(3. os. j.č.)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Perfekt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(3. os. j.č.)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Význam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schreiben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schreibt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geschrieben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psát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schwimmen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schwimmt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i./h. geschwommen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plavat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singt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 </a:t>
                      </a: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gesungen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zpívat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sprechen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spricht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gesprochen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mluvit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stehen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steht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 gestanden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stát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treffen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trif</a:t>
                      </a:r>
                      <a:r>
                        <a:rPr lang="cs-CZ" sz="15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f</a:t>
                      </a:r>
                      <a:r>
                        <a:rPr lang="de-DE" sz="15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</a:t>
                      </a:r>
                      <a:r>
                        <a:rPr lang="de-DE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getroffen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setkat se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trinken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trinkt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getrunken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pít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vergessen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vergisst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vergessen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zapomenout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haben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hat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h. gehabt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mít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sein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ist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 </a:t>
                      </a:r>
                      <a:r>
                        <a:rPr lang="de-DE" sz="15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ge</a:t>
                      </a:r>
                      <a:r>
                        <a:rPr lang="cs-CZ" sz="15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wes</a:t>
                      </a:r>
                      <a:r>
                        <a:rPr lang="de-DE" sz="15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být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662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300" b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werden</a:t>
                      </a:r>
                      <a:endParaRPr lang="de-DE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5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ird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b="1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i. geworden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500" dirty="0" err="1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stát</a:t>
                      </a:r>
                      <a:r>
                        <a:rPr lang="de-DE" sz="15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se</a:t>
                      </a:r>
                      <a:endParaRPr lang="de-DE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04" marR="65104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83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1608133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25.7 CLIL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55576" y="1059582"/>
            <a:ext cx="2098800" cy="2376000"/>
          </a:xfrm>
          <a:prstGeom prst="rect">
            <a:avLst/>
          </a:prstGeom>
          <a:noFill/>
          <a:ln w="31750">
            <a:solidFill>
              <a:srgbClr val="C000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7495341"/>
              </p:ext>
            </p:extLst>
          </p:nvPr>
        </p:nvGraphicFramePr>
        <p:xfrm>
          <a:off x="4139952" y="1419622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WORK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r>
                        <a:rPr lang="cs-CZ" sz="1600" b="1" dirty="0" err="1" smtClean="0">
                          <a:solidFill>
                            <a:srgbClr val="C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</a:t>
                      </a:r>
                      <a:endParaRPr lang="de-DE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they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" name="TextovéPole 12"/>
          <p:cNvSpPr txBox="1"/>
          <p:nvPr/>
        </p:nvSpPr>
        <p:spPr>
          <a:xfrm>
            <a:off x="2051720" y="3219822"/>
            <a:ext cx="1656184" cy="369332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TO WORK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491880" y="699542"/>
            <a:ext cx="5256584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REGULAR VERBS – PAST SIMPLE</a:t>
            </a:r>
          </a:p>
        </p:txBody>
      </p:sp>
      <p:sp>
        <p:nvSpPr>
          <p:cNvPr id="8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9652021"/>
              </p:ext>
            </p:extLst>
          </p:nvPr>
        </p:nvGraphicFramePr>
        <p:xfrm>
          <a:off x="4788024" y="3075806"/>
          <a:ext cx="4014886" cy="1377426"/>
        </p:xfrm>
        <a:graphic>
          <a:graphicData uri="http://schemas.openxmlformats.org/drawingml/2006/table">
            <a:tbl>
              <a:tblPr firstRow="1" firstCol="1" bandRow="1"/>
              <a:tblGrid>
                <a:gridCol w="976456"/>
                <a:gridCol w="1012810"/>
                <a:gridCol w="1012810"/>
                <a:gridCol w="1012810"/>
              </a:tblGrid>
              <a:tr h="21940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TO</a:t>
                      </a:r>
                      <a:r>
                        <a:rPr lang="cs-CZ" sz="1600" b="1" baseline="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WORK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1940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OSOBA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URČITÝ TV.</a:t>
                      </a:r>
                      <a:endParaRPr lang="de-DE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</a:t>
                      </a:r>
                      <a:endParaRPr lang="de-DE" sz="16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you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925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he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s</a:t>
                      </a:r>
                      <a:r>
                        <a:rPr lang="cs-CZ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h</a:t>
                      </a:r>
                      <a:r>
                        <a:rPr lang="de-DE" sz="1600" dirty="0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</a:t>
                      </a:r>
                      <a:r>
                        <a:rPr lang="de-DE" sz="1600" dirty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it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</a:t>
                      </a:r>
                      <a:endParaRPr lang="de-DE" sz="16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they</a:t>
                      </a:r>
                      <a:endParaRPr lang="de-DE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57150" cap="flat" cmpd="dbl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 err="1" smtClean="0">
                          <a:solidFill>
                            <a:srgbClr val="4F6228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work</a:t>
                      </a:r>
                      <a:r>
                        <a:rPr lang="cs-CZ" sz="1600" b="1" dirty="0" err="1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ed</a:t>
                      </a:r>
                      <a:endParaRPr lang="de-DE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905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C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TextovéPole 11"/>
          <p:cNvSpPr txBox="1"/>
          <p:nvPr/>
        </p:nvSpPr>
        <p:spPr>
          <a:xfrm>
            <a:off x="251520" y="3723878"/>
            <a:ext cx="4264309" cy="1331134"/>
          </a:xfrm>
          <a:prstGeom prst="rect">
            <a:avLst/>
          </a:prstGeom>
          <a:solidFill>
            <a:schemeClr val="bg1">
              <a:lumMod val="95000"/>
            </a:schemeClr>
          </a:solidFill>
          <a:ln w="31750">
            <a:solidFill>
              <a:schemeClr val="accent3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Past </a:t>
            </a:r>
            <a:r>
              <a:rPr lang="cs-CZ" sz="1400" b="1" u="sng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simple</a:t>
            </a:r>
            <a:r>
              <a:rPr lang="cs-CZ" sz="1400" b="1" u="sng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pravidelných sloves se minulý čas vytváří </a:t>
            </a:r>
            <a:endParaRPr lang="cs-CZ" sz="1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4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140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snadno – nejčastěji přidáním </a:t>
            </a:r>
            <a:r>
              <a:rPr lang="cs-CZ" sz="1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koncovky </a:t>
            </a:r>
            <a:r>
              <a:rPr lang="cs-CZ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cs-CZ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ed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koncovka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-ED se používá v minulém čase ve všech osobách, </a:t>
            </a:r>
            <a:endParaRPr lang="cs-CZ" sz="12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tedy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 ve třetí osobě jednotného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čísla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orovnejte </a:t>
            </a:r>
            <a:r>
              <a:rPr lang="cs-CZ" sz="12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 přítomným </a:t>
            </a:r>
            <a:r>
              <a:rPr lang="cs-CZ" sz="12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časem</a:t>
            </a:r>
          </a:p>
        </p:txBody>
      </p:sp>
    </p:spTree>
    <p:extLst>
      <p:ext uri="{BB962C8B-B14F-4D97-AF65-F5344CB8AC3E}">
        <p14:creationId xmlns:p14="http://schemas.microsoft.com/office/powerpoint/2010/main" val="141257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151" y="498603"/>
            <a:ext cx="2916832" cy="594066"/>
          </a:xfrm>
        </p:spPr>
        <p:txBody>
          <a:bodyPr>
            <a:norm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25.8 Test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d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c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AutoNum type="arabicPeriod"/>
            </a:pP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7532712" y="4236318"/>
            <a:ext cx="14401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Test  na známku</a:t>
            </a:r>
            <a:endParaRPr lang="cs-CZ" sz="14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656981"/>
              </p:ext>
            </p:extLst>
          </p:nvPr>
        </p:nvGraphicFramePr>
        <p:xfrm>
          <a:off x="179510" y="1131590"/>
          <a:ext cx="7185180" cy="3665882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Najdi správný ekvivalent pro daný výraz:   </a:t>
                      </a:r>
                      <a:r>
                        <a:rPr kumimoji="0" lang="cs-CZ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Maminka uvařila dobrý oběd.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Mutti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gutes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Mittagessen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gekochen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Mutti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gutes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Mittagessen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gekochen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Mutti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gutes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Mittagessen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gekocht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Mutti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gutes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Mittagessen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gekocht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    Najdi správný tvar perfekta: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haben</a:t>
                      </a:r>
                      <a:endParaRPr lang="cs-CZ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gehaben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gehaben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gehabt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gehabt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indent="-342900" algn="l">
                        <a:buNone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17761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Najdi správný tvar perfekta: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bleiben</a:t>
                      </a:r>
                      <a:endParaRPr lang="cs-CZ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4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geblieben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geblieben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gebloben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gebloben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      Najdi správný tvar perfekta: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4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                            </a:t>
                      </a:r>
                      <a:r>
                        <a:rPr lang="cs-CZ" sz="14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sein</a:t>
                      </a:r>
                      <a:endParaRPr lang="cs-CZ" sz="1400" b="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gesein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geseit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ist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gewesen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lphaLcParenR"/>
                        <a:tabLst/>
                        <a:defRPr/>
                      </a:pP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hat</a:t>
                      </a:r>
                      <a:r>
                        <a:rPr kumimoji="0" lang="cs-CZ" sz="12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2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gewosen</a:t>
                      </a:r>
                      <a:endParaRPr kumimoji="0" lang="cs-CZ" sz="12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9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11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/>
          </p:cNvSpPr>
          <p:nvPr/>
        </p:nvSpPr>
        <p:spPr>
          <a:xfrm>
            <a:off x="20150" y="498603"/>
            <a:ext cx="554190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25.9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Gebrauchtene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Quelle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und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Zitation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51520" y="1131590"/>
            <a:ext cx="8640960" cy="35283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pPr marL="342900" indent="-342900">
              <a:buAutoNum type="arabicPeriod"/>
            </a:pP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Obrázky z databáze klipart 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2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2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2"/>
              </a:rPr>
              <a:t>g.denik.cz/45/e9/pejchal_hamlet_vcd_pce_denik-380.jpg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</a:p>
          <a:p>
            <a:pPr indent="-342900">
              <a:buAutoNum type="arabicPeriod"/>
            </a:pPr>
            <a:r>
              <a:rPr lang="cs-CZ" sz="1200" dirty="0">
                <a:latin typeface="Times New Roman" pitchFamily="18" charset="0"/>
                <a:cs typeface="Times New Roman" pitchFamily="18" charset="0"/>
                <a:hlinkClick r:id="rId3"/>
              </a:rPr>
              <a:t>http://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www.topzine.cz/wp-content/uploads/2012/05/ruka-chnapajici-po-penezich.jpg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cs-CZ" sz="1200" dirty="0" err="1" smtClean="0">
                <a:latin typeface="Times New Roman" pitchFamily="18" charset="0"/>
                <a:cs typeface="Times New Roman" pitchFamily="18" charset="0"/>
              </a:rPr>
              <a:t>slide</a:t>
            </a:r>
            <a:r>
              <a:rPr lang="cs-CZ" sz="1200" dirty="0" smtClean="0">
                <a:latin typeface="Times New Roman" pitchFamily="18" charset="0"/>
                <a:cs typeface="Times New Roman" pitchFamily="18" charset="0"/>
              </a:rPr>
              <a:t> 4)</a:t>
            </a:r>
            <a:endParaRPr lang="cs-CZ" sz="1200" dirty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AutoNum type="arabicPeriod"/>
            </a:pPr>
            <a:endParaRPr lang="cs-CZ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2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II. stupeň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000" dirty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Německý jazyk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607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1467</Words>
  <Application>Microsoft Office PowerPoint</Application>
  <PresentationFormat>Předvádění na obrazovce (16:9)</PresentationFormat>
  <Paragraphs>369</Paragraphs>
  <Slides>10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25.1 Perfektum - regelmäßige Verben + Hilfsverben</vt:lpstr>
      <vt:lpstr>Prezentace aplikace PowerPoint</vt:lpstr>
      <vt:lpstr>25.3 Was Neues erfahren wir?</vt:lpstr>
      <vt:lpstr>25.4 Welche neue Termine erlernen wir?</vt:lpstr>
      <vt:lpstr>25.5 Was merkt ihr euch?</vt:lpstr>
      <vt:lpstr>25.6 Etwas zusätzlich für geschickte Schüler</vt:lpstr>
      <vt:lpstr>Prezentace aplikace PowerPoint</vt:lpstr>
      <vt:lpstr>25.8 Test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kadlecova</cp:lastModifiedBy>
  <cp:revision>481</cp:revision>
  <dcterms:created xsi:type="dcterms:W3CDTF">2010-10-18T18:21:56Z</dcterms:created>
  <dcterms:modified xsi:type="dcterms:W3CDTF">2013-07-03T11:03:33Z</dcterms:modified>
</cp:coreProperties>
</file>