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2" r:id="rId2"/>
    <p:sldId id="286" r:id="rId3"/>
    <p:sldId id="278" r:id="rId4"/>
    <p:sldId id="285" r:id="rId5"/>
    <p:sldId id="270" r:id="rId6"/>
    <p:sldId id="274" r:id="rId7"/>
    <p:sldId id="283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00"/>
    <a:srgbClr val="FF9966"/>
    <a:srgbClr val="FF6600"/>
    <a:srgbClr val="8FC016"/>
    <a:srgbClr val="FFCCFF"/>
    <a:srgbClr val="FFCC99"/>
    <a:srgbClr val="F59383"/>
    <a:srgbClr val="00B05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vtm.e15.cz/files/imagecache/dust_filerenderer_percent80/upload/aktuality/geekov__in_en__i_a_v_dci_jako_budoucnost_lidstva_4e4cc6a7c3.jpg" TargetMode="External"/><Relationship Id="rId3" Type="http://schemas.openxmlformats.org/officeDocument/2006/relationships/hyperlink" Target="http://english.lingolia.com/system/html/unordnung-32f6c88a.jpg" TargetMode="External"/><Relationship Id="rId7" Type="http://schemas.openxmlformats.org/officeDocument/2006/relationships/hyperlink" Target="http://img.cz.prg.cmestatic.com/media/images/750x750/Apr2010/614870.jpg?d41d" TargetMode="External"/><Relationship Id="rId2" Type="http://schemas.openxmlformats.org/officeDocument/2006/relationships/hyperlink" Target="http://2.bp.blogspot.com/_AszbO55uUCs/Ss9eOYKLaFI/AAAAAAAAAqk/qn5Oj2uGUaA/s320/a_259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js.pencdn.cz/image.aspx?itemid=241588&amp;w=680&amp;h=374&amp;q=80" TargetMode="External"/><Relationship Id="rId5" Type="http://schemas.openxmlformats.org/officeDocument/2006/relationships/hyperlink" Target="http://us.123rf.com/400wm/400/400/bowie15/bowie151202/bowie15120200090/12394092-hombre-joven-con-expresion-pensativa-sentada-en-un-piso-de-parquet-y-el-uso-de-un-ordenador-portatil.jpg" TargetMode="External"/><Relationship Id="rId4" Type="http://schemas.openxmlformats.org/officeDocument/2006/relationships/hyperlink" Target="http://www.nanastenku.cz/wp-content/uploads/2013/05/Favim.com-4716.jpg" TargetMode="External"/><Relationship Id="rId9" Type="http://schemas.openxmlformats.org/officeDocument/2006/relationships/hyperlink" Target="http://us.cdn1.123rf.com/168nwm/andresr/andresr1203/andresr120300134/12619903-3d-animovana-pitomec-a-tena-knihy-izolovana-nad-ba-la-m-pozada-m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987574"/>
            <a:ext cx="2124000" cy="1580359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401744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23.1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Modalverben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Präterit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7864" y="1059742"/>
            <a:ext cx="1440000" cy="1440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ovéPole 29"/>
          <p:cNvSpPr txBox="1"/>
          <p:nvPr/>
        </p:nvSpPr>
        <p:spPr>
          <a:xfrm>
            <a:off x="2792767" y="2362986"/>
            <a:ext cx="1311578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KÖNNEN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64088" y="2499742"/>
            <a:ext cx="1527158" cy="194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2931790"/>
            <a:ext cx="1476000" cy="147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ovéPole 27"/>
          <p:cNvSpPr txBox="1"/>
          <p:nvPr/>
        </p:nvSpPr>
        <p:spPr>
          <a:xfrm>
            <a:off x="5220072" y="2387664"/>
            <a:ext cx="118173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5421" y="4155926"/>
            <a:ext cx="125707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1115616" y="2355726"/>
            <a:ext cx="1255473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MÜSSEN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2787774"/>
            <a:ext cx="1563300" cy="1620000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ovéPole 21"/>
          <p:cNvSpPr txBox="1"/>
          <p:nvPr/>
        </p:nvSpPr>
        <p:spPr>
          <a:xfrm>
            <a:off x="7960663" y="2643758"/>
            <a:ext cx="118333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WISSEN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2931790"/>
            <a:ext cx="2749097" cy="151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3923928" y="3939902"/>
            <a:ext cx="122661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SOLLEN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699542"/>
            <a:ext cx="3168000" cy="158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ovéPole 30"/>
          <p:cNvSpPr txBox="1"/>
          <p:nvPr/>
        </p:nvSpPr>
        <p:spPr>
          <a:xfrm>
            <a:off x="7524328" y="2067694"/>
            <a:ext cx="1340432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WOLLEN</a:t>
            </a:r>
          </a:p>
        </p:txBody>
      </p:sp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8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586401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Modální (způsobové) sloveso, tvoření préterita.</a:t>
                      </a: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časování a užití modálních sloves v préteritu.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999079"/>
              </p:ext>
            </p:extLst>
          </p:nvPr>
        </p:nvGraphicFramePr>
        <p:xfrm>
          <a:off x="4949602" y="77155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</a:t>
                      </a: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muset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07504" y="3291830"/>
            <a:ext cx="468052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1.                   2.                  3.                      4.                   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Klara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muss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107504" y="1059582"/>
            <a:ext cx="4565390" cy="213401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tIns="108000" rIns="108000" bIns="108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Způsobové sloveso </a:t>
            </a:r>
            <a:r>
              <a:rPr lang="cs-CZ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(cizím slovem modální sloveso) 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váže se 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 infinitivem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jiného, </a:t>
            </a: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plnovýznamového slovesa </a:t>
            </a:r>
            <a:endParaRPr lang="cs-C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Maminka dnes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musí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vařit.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a 3. osoba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jedn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čís.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shodné tvary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a v přítomném čase u nich dochází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 hláskové změně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a 3. osoba množ. čísla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stejný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tvar jako infinitiv</a:t>
            </a:r>
          </a:p>
          <a:p>
            <a:pPr algn="ctr"/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Infinitiv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stojí vždy v oznamovací větě na konci,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modální sloveso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určitém tvaru na druhém místě.</a:t>
            </a: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000848"/>
              </p:ext>
            </p:extLst>
          </p:nvPr>
        </p:nvGraphicFramePr>
        <p:xfrm>
          <a:off x="4949602" y="221171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</a:t>
                      </a: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smět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darf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darfst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darf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433361"/>
              </p:ext>
            </p:extLst>
          </p:nvPr>
        </p:nvGraphicFramePr>
        <p:xfrm>
          <a:off x="4932040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KÖNNEN – umět,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moci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kann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107504" y="4227934"/>
            <a:ext cx="4752528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1.                   2.                  3.                      4.                   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Muss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Klara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heute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0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20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799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219047"/>
              </p:ext>
            </p:extLst>
          </p:nvPr>
        </p:nvGraphicFramePr>
        <p:xfrm>
          <a:off x="5021610" y="364259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</a:t>
                      </a: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muset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3003798"/>
            <a:ext cx="4608512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1.                   2.                  3.                      4.                   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Klara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musste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97818"/>
              </p:ext>
            </p:extLst>
          </p:nvPr>
        </p:nvGraphicFramePr>
        <p:xfrm>
          <a:off x="5021610" y="76227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DÜRF</a:t>
                      </a: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smět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durf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durf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durf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durf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durf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durf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555198"/>
              </p:ext>
            </p:extLst>
          </p:nvPr>
        </p:nvGraphicFramePr>
        <p:xfrm>
          <a:off x="5021610" y="220243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KÖNNEN – umět,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moci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konn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TextovéPole 22"/>
          <p:cNvSpPr txBox="1"/>
          <p:nvPr/>
        </p:nvSpPr>
        <p:spPr>
          <a:xfrm>
            <a:off x="251520" y="3939902"/>
            <a:ext cx="4608512" cy="67710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1.                   2.                  3.                      4.                   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Musste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Klara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1504985"/>
            <a:ext cx="4659339" cy="1138773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Modalverben</a:t>
            </a:r>
            <a:endParaRPr lang="cs-CZ" sz="16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lovesa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können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müssen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mají v préteritu stejnou </a:t>
            </a:r>
          </a:p>
          <a:p>
            <a:pPr>
              <a:spcAft>
                <a:spcPts val="3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koncovku jako pravidelná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slovesa,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ale ztrácejí přehlásku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lovesa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sollen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tvoří préteritum pravidelně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6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ulk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52922"/>
              </p:ext>
            </p:extLst>
          </p:nvPr>
        </p:nvGraphicFramePr>
        <p:xfrm>
          <a:off x="4860032" y="3507854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WISSEN = vědět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wuss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125114"/>
              </p:ext>
            </p:extLst>
          </p:nvPr>
        </p:nvGraphicFramePr>
        <p:xfrm>
          <a:off x="629122" y="349858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MÖGEN = mít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rád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moch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moch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moch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moch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moch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moch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1759481"/>
            <a:ext cx="4992764" cy="117724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Modalverben</a:t>
            </a:r>
            <a:endParaRPr lang="cs-CZ" sz="16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slovesa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wissen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mění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kmenová samohláska   –i-  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–u-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sloveso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se užívá zřídka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ztrácí přehlásku v obou číslech, ale chovají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jinak pravidelně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6096" y="1347614"/>
            <a:ext cx="1527158" cy="1944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4288" y="987574"/>
            <a:ext cx="1563300" cy="1620000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5220072" y="1235536"/>
            <a:ext cx="1181735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7740352" y="699542"/>
            <a:ext cx="118333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WISSEN</a:t>
            </a:r>
          </a:p>
        </p:txBody>
      </p:sp>
    </p:spTree>
    <p:extLst>
      <p:ext uri="{BB962C8B-B14F-4D97-AF65-F5344CB8AC3E}">
        <p14:creationId xmlns:p14="http://schemas.microsoft.com/office/powerpoint/2010/main" val="10856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véPole 19"/>
          <p:cNvSpPr txBox="1"/>
          <p:nvPr/>
        </p:nvSpPr>
        <p:spPr>
          <a:xfrm>
            <a:off x="1115616" y="3527306"/>
            <a:ext cx="2304256" cy="149271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de-D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Musst du nach Hause gehen?</a:t>
            </a:r>
          </a:p>
          <a:p>
            <a:r>
              <a:rPr lang="de-DE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Kannst </a:t>
            </a:r>
            <a:r>
              <a:rPr lang="de-D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mir helfen?</a:t>
            </a:r>
          </a:p>
          <a:p>
            <a:r>
              <a:rPr lang="de-DE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Kann </a:t>
            </a:r>
            <a:r>
              <a:rPr lang="de-D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ruhig sein?</a:t>
            </a:r>
          </a:p>
          <a:p>
            <a:r>
              <a:rPr lang="de-DE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Sollen </a:t>
            </a:r>
            <a:r>
              <a:rPr lang="de-D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das Buch lesen?</a:t>
            </a:r>
          </a:p>
          <a:p>
            <a:r>
              <a:rPr lang="de-DE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Darf </a:t>
            </a:r>
            <a:r>
              <a:rPr lang="de-D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mitkommen?</a:t>
            </a:r>
          </a:p>
          <a:p>
            <a:r>
              <a:rPr lang="de-DE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Weiß </a:t>
            </a:r>
            <a:r>
              <a:rPr lang="de-D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von dem Problem?</a:t>
            </a:r>
          </a:p>
          <a:p>
            <a:r>
              <a:rPr lang="de-DE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Müssen </a:t>
            </a:r>
            <a:r>
              <a:rPr lang="de-DE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die Kinder essen</a:t>
            </a:r>
            <a:r>
              <a:rPr lang="de-DE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sz="13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777968"/>
              </p:ext>
            </p:extLst>
          </p:nvPr>
        </p:nvGraphicFramePr>
        <p:xfrm>
          <a:off x="4788024" y="76227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WISSEN</a:t>
                      </a:r>
                      <a:endParaRPr lang="de-DE" sz="1600" b="1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764762"/>
              </p:ext>
            </p:extLst>
          </p:nvPr>
        </p:nvGraphicFramePr>
        <p:xfrm>
          <a:off x="4788024" y="220243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MÜSSEN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4067944" y="627534"/>
            <a:ext cx="1512168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Doplň: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179512" y="2912626"/>
            <a:ext cx="316835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Bilde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Fragen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 otázky v préteritu: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41912"/>
              </p:ext>
            </p:extLst>
          </p:nvPr>
        </p:nvGraphicFramePr>
        <p:xfrm>
          <a:off x="4788024" y="3651870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MÖGEN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1" name="TextovéPole 20"/>
          <p:cNvSpPr txBox="1"/>
          <p:nvPr/>
        </p:nvSpPr>
        <p:spPr>
          <a:xfrm>
            <a:off x="251520" y="987574"/>
            <a:ext cx="4104456" cy="149271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 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müssen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um 20 Uhr nach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 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können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gut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mögen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Eis.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_______ 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auchen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sollen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studieren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dürfen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mitkommen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51520" y="987574"/>
            <a:ext cx="4104456" cy="1492716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musste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um 20 Uhr nach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Hause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Konntest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gut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singen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mochten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Eis.</a:t>
            </a:r>
          </a:p>
          <a:p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durfte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nicht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viel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auchen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wollte</a:t>
            </a:r>
            <a:r>
              <a:rPr lang="cs-CZ" sz="1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wollten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solltest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mehr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studieren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sz="13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Durfte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mitkommen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2915816" y="2283718"/>
            <a:ext cx="1728192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Doplň préteritum:</a:t>
            </a: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99592" y="1491630"/>
            <a:ext cx="4680520" cy="27546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Tvořte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věty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se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způsobovými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slovesy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v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závorce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podle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u="sng" dirty="0" err="1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vzoru</a:t>
            </a:r>
            <a:r>
              <a:rPr lang="de-DE" sz="1400" b="1" u="sng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: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  <a:p>
            <a:pPr>
              <a:spcAft>
                <a:spcPts val="600"/>
              </a:spcAft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lernt jeden Tag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(müssen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) -&gt;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muss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te</a:t>
            </a:r>
            <a:r>
              <a:rPr lang="de-DE" sz="1400" b="1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jeden Tag lernen.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kommt jeden Tag um sieben Uhr. (sollen)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badet im kalten Wasser. (können)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schreiben die Hausaufgaben jeden Abend. (müssen)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Du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hilfst deiner Mutter. (sollen)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gibt mir einen Rat. (können)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rauche viel. (müssen)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/>
            </a:endParaRP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besucht ihre Schwester zweimal in der Woche. (wollen)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kocht regelmäßig. (müssen)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Wir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gehen auf die Party. (dürfen) </a:t>
            </a:r>
          </a:p>
          <a:p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/>
              </a:rPr>
              <a:t>spiele mit den Kindern. (wollen) 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2139702"/>
            <a:ext cx="2352000" cy="1475968"/>
          </a:xfrm>
          <a:prstGeom prst="rect">
            <a:avLst/>
          </a:prstGeom>
          <a:ln w="31750">
            <a:solidFill>
              <a:schemeClr val="accent3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5354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1403098"/>
            <a:ext cx="3021000" cy="3021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2123728" y="4155926"/>
            <a:ext cx="144016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CAN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851920" y="737130"/>
            <a:ext cx="504056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MODAL VERB  </a:t>
            </a:r>
            <a:r>
              <a:rPr lang="cs-CZ" sz="2400" b="1" dirty="0">
                <a:latin typeface="Times New Roman"/>
                <a:cs typeface="Times New Roman"/>
              </a:rPr>
              <a:t>"</a:t>
            </a:r>
            <a:r>
              <a:rPr lang="cs-CZ" sz="2400" b="1" dirty="0" smtClean="0">
                <a:latin typeface="Times New Roman"/>
                <a:cs typeface="Times New Roman"/>
              </a:rPr>
              <a:t>CAN</a:t>
            </a:r>
            <a:r>
              <a:rPr lang="cs-CZ" sz="2400" b="1" dirty="0">
                <a:latin typeface="Times New Roman"/>
                <a:cs typeface="Times New Roman"/>
              </a:rPr>
              <a:t>"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PAST SIMPLE</a:t>
            </a: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23928" y="3353995"/>
            <a:ext cx="3816424" cy="147654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tIns="72000" bIns="72000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ani ve třetí osobě jednotného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čísla se modální slovesa </a:t>
            </a:r>
            <a:r>
              <a:rPr lang="cs-CZ" sz="140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neliší </a:t>
            </a:r>
            <a:r>
              <a:rPr lang="cs-CZ" sz="14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svého základního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tvaru</a:t>
            </a:r>
          </a:p>
          <a:p>
            <a:pPr marL="285750" indent="-285750">
              <a:spcAft>
                <a:spcPts val="300"/>
              </a:spcAft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za modálním slovesem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větě vždy následuje významové sloveso v základním tvaru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could speak three languages when I was 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ten </a:t>
            </a:r>
            <a:r>
              <a:rPr lang="en-US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years old.</a:t>
            </a:r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412901"/>
              </p:ext>
            </p:extLst>
          </p:nvPr>
        </p:nvGraphicFramePr>
        <p:xfrm>
          <a:off x="4031049" y="1779662"/>
          <a:ext cx="4717415" cy="1367028"/>
        </p:xfrm>
        <a:graphic>
          <a:graphicData uri="http://schemas.openxmlformats.org/drawingml/2006/table">
            <a:tbl>
              <a:tblPr firstRow="1" firstCol="1" bandRow="1"/>
              <a:tblGrid>
                <a:gridCol w="972185"/>
                <a:gridCol w="1368425"/>
                <a:gridCol w="1008380"/>
                <a:gridCol w="1368425"/>
              </a:tblGrid>
              <a:tr h="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CAN</a:t>
                      </a:r>
                      <a:r>
                        <a:rPr lang="cs-CZ" sz="18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umět, moci</a:t>
                      </a:r>
                      <a:endParaRPr lang="de-DE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could</a:t>
                      </a:r>
                      <a:r>
                        <a:rPr lang="de-DE" sz="16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swim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could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swim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could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swim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could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swim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could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swim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could</a:t>
                      </a:r>
                      <a:r>
                        <a:rPr lang="de-DE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swim</a:t>
                      </a:r>
                      <a:endParaRPr lang="de-DE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16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43110"/>
              </p:ext>
            </p:extLst>
          </p:nvPr>
        </p:nvGraphicFramePr>
        <p:xfrm>
          <a:off x="179510" y="1131590"/>
          <a:ext cx="7185180" cy="363540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překlad věty: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Uměl dobře hrát na kytaru.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 kann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mochte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kann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konnte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gut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Gitarre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spielen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3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měla ráda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mögen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kannte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mag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mochte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ekvivalent pro daný výraz:    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uměli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konnten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er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kann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können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könnten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4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Utvoř větu v préteritu: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fahren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Ich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nach –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wollte</a:t>
                      </a: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Prag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nach Prag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fahren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wollte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wollte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nach Prag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fahren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Fahren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nach Prag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wollte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Ich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wollte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fahren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nach Prag.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23.9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http://2.bp.blogspot.com/_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AszbO55uUCs/Ss9eOYKLaFI/AAAAAAAAAqk/qn5Oj2uGUaA/s320/a_259.gif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english.lingolia.com/system/html/unordnung-32f6c88a.jpg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FontTx/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www.nanastenku.cz/wp-content/uploads/2013/05/Favim.com-4716.jpg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1,4)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us.123rf.com/400wm/400/400/bowie15/bowie151202/bowie15120200090/12394092-hombre-joven-con-expresion-pensativa-sentada-en-un-piso-de-parquet-y-el-uso-de-un-ordenador-portatil.jpg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6"/>
              </a:rPr>
              <a:t>js.pencdn.cz/image.aspx?itemid=241588&amp;w=680&amp;h=374&amp;q=80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7"/>
              </a:rPr>
              <a:t>img.cz.prg.cmestatic.com/media/images/750x750/Apr2010/614870.jpg?d41d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http://vtm.e15.cz/files/imagecache/dust_filerenderer_percent80/upload/aktuality/geekov__in_en__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8"/>
              </a:rPr>
              <a:t>i_a_v_dci_jako_budoucnost_lidstva_4e4cc6a7c3.jpg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1,7)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9"/>
              </a:rPr>
              <a:t>us.cdn1.123rf.com/168nwm/andresr/andresr1203/andresr120300134/12619903-3d-animovana-pitomec-a-tena-knihy-izolovana-nad-ba-la-m-pozada-m.jpg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1433</Words>
  <Application>Microsoft Office PowerPoint</Application>
  <PresentationFormat>Předvádění na obrazovce (16:9)</PresentationFormat>
  <Paragraphs>372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23.1 Modalverben - Präterit</vt:lpstr>
      <vt:lpstr>Prezentace aplikace PowerPoint</vt:lpstr>
      <vt:lpstr>23.3 Was Neues erfahren wir?</vt:lpstr>
      <vt:lpstr>23.4 Welche neue Termine erlernen wir?</vt:lpstr>
      <vt:lpstr>23.5 Was merkt ihr euch?</vt:lpstr>
      <vt:lpstr>23.6 Etwas zusätzlich für geschickte Schüler</vt:lpstr>
      <vt:lpstr>Prezentace aplikace PowerPoint</vt:lpstr>
      <vt:lpstr>23.8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486</cp:revision>
  <dcterms:created xsi:type="dcterms:W3CDTF">2010-10-18T18:21:56Z</dcterms:created>
  <dcterms:modified xsi:type="dcterms:W3CDTF">2013-07-03T10:56:19Z</dcterms:modified>
</cp:coreProperties>
</file>