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8" r:id="rId2"/>
    <p:sldId id="290" r:id="rId3"/>
    <p:sldId id="291" r:id="rId4"/>
    <p:sldId id="281" r:id="rId5"/>
    <p:sldId id="285" r:id="rId6"/>
    <p:sldId id="274" r:id="rId7"/>
    <p:sldId id="292" r:id="rId8"/>
    <p:sldId id="268" r:id="rId9"/>
    <p:sldId id="289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FC016"/>
    <a:srgbClr val="FFCCFF"/>
    <a:srgbClr val="FFCC99"/>
    <a:srgbClr val="FF9966"/>
    <a:srgbClr val="F59383"/>
    <a:srgbClr val="00B050"/>
    <a:srgbClr val="CC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11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zine.cz/wp-content/uploads/2012/05/ruka-chnapajici-po-penezich.jpg" TargetMode="External"/><Relationship Id="rId2" Type="http://schemas.openxmlformats.org/officeDocument/2006/relationships/hyperlink" Target="http://g.denik.cz/45/e9/pejchal_hamlet_vcd_pce_denik-380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idnes.cz/09/073/cl6/JB2c935e_kalenda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7784" y="1491630"/>
            <a:ext cx="1584000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2843808" y="2499742"/>
            <a:ext cx="7841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</a:p>
        </p:txBody>
      </p:sp>
      <p:pic>
        <p:nvPicPr>
          <p:cNvPr id="1026" name="Picture 2" descr="C:\Users\horova\AppData\Local\Microsoft\Windows\Temporary Internet Files\Content.IE5\GKQQFWVH\MP90041012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03598"/>
            <a:ext cx="1908000" cy="1356463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rova\AppData\Local\Microsoft\Windows\Temporary Internet Files\Content.IE5\A3VQ1A32\MP900409335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129" y="2931790"/>
            <a:ext cx="2104343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rova\AppData\Local\Microsoft\Windows\Temporary Internet Files\Content.IE5\BQSYMGH1\MP90043061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9582"/>
            <a:ext cx="2005826" cy="133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orova\AppData\Local\Microsoft\Windows\Temporary Internet Files\Content.IE5\G242K3DL\MP90041005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79942"/>
            <a:ext cx="1620000" cy="162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orova\AppData\Local\Microsoft\Windows\Temporary Internet Files\Content.IE5\A3VQ1A32\MP900399954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472" y="1300326"/>
            <a:ext cx="2124000" cy="141544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107504" y="3971840"/>
            <a:ext cx="99899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ESSEN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452320" y="2427734"/>
            <a:ext cx="15840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SCHLAFEN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499992" y="2427734"/>
            <a:ext cx="10278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LESEN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987574"/>
            <a:ext cx="125085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668344" y="4011910"/>
            <a:ext cx="134203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3075806"/>
            <a:ext cx="2104343" cy="118289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2195736" y="4043848"/>
            <a:ext cx="10983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9992" y="3261063"/>
            <a:ext cx="1842093" cy="118289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5361733" y="2963728"/>
            <a:ext cx="115448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HEIßEN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0" y="504000"/>
            <a:ext cx="7663380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Präteritum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unregelmäßige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Verben +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Hilfsverben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22.10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0145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Nepravidelné a pomocné sloveso, préteritum, časování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tvoření préterita nepravidelných a pomocných sloves v NJ.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1203598"/>
            <a:ext cx="3286477" cy="9925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Präteritum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Čas souminulý:</a:t>
            </a: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jeden ze třech minulých časů v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NJ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označuje děj, který již proběhl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používáme ho především při vyprávění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2643758"/>
            <a:ext cx="4392488" cy="172819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no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regelmäßige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  pravidelná slovesa tvoří préteritum přijetím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následujících koncovek ke kmeni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loveso přijímá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kořeni výše uvedené koncovky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kořen vzniká odtržením koncovky –en / -n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POZOR!!! Pokud kořen končí na –d, -t, -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chn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vkládáme před koncovku -e-.</a:t>
            </a:r>
          </a:p>
          <a:p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936686"/>
              </p:ext>
            </p:extLst>
          </p:nvPr>
        </p:nvGraphicFramePr>
        <p:xfrm>
          <a:off x="4788024" y="141962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přijít, přicházet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test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wohn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20463"/>
              </p:ext>
            </p:extLst>
          </p:nvPr>
        </p:nvGraphicFramePr>
        <p:xfrm>
          <a:off x="4788024" y="3003798"/>
          <a:ext cx="4176464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111776"/>
                <a:gridCol w="913844"/>
                <a:gridCol w="1174388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pracovat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arbeit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Nadpis 1"/>
          <p:cNvSpPr txBox="1">
            <a:spLocks/>
          </p:cNvSpPr>
          <p:nvPr/>
        </p:nvSpPr>
        <p:spPr>
          <a:xfrm>
            <a:off x="26766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6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559751"/>
              </p:ext>
            </p:extLst>
          </p:nvPr>
        </p:nvGraphicFramePr>
        <p:xfrm>
          <a:off x="4949602" y="220243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mít, vlastnit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tte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tten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898937"/>
              </p:ext>
            </p:extLst>
          </p:nvPr>
        </p:nvGraphicFramePr>
        <p:xfrm>
          <a:off x="4949602" y="76227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být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29172"/>
              </p:ext>
            </p:extLst>
          </p:nvPr>
        </p:nvGraphicFramePr>
        <p:xfrm>
          <a:off x="4949602" y="364259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stát se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urdest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urde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de-DE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rden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0" y="483518"/>
            <a:ext cx="4279954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2499742"/>
            <a:ext cx="2088000" cy="156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1403648" y="3939902"/>
            <a:ext cx="7841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3723878"/>
            <a:ext cx="2113425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3707904" y="3507854"/>
            <a:ext cx="10983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67544" y="1203598"/>
            <a:ext cx="3894706" cy="106182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Hilfsverben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  stejně jako v přítomném čase, tak i v préteritu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tvoří pomocná slovesa své tvary nepravidelně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→ je třeba se je naučit zpaměti</a:t>
            </a:r>
          </a:p>
        </p:txBody>
      </p:sp>
    </p:spTree>
    <p:extLst>
      <p:ext uri="{BB962C8B-B14F-4D97-AF65-F5344CB8AC3E}">
        <p14:creationId xmlns:p14="http://schemas.microsoft.com/office/powerpoint/2010/main" val="9439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9512" y="1059582"/>
            <a:ext cx="4608512" cy="1923604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unregelmäßige</a:t>
            </a: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Verben</a:t>
            </a:r>
            <a:endParaRPr lang="cs-CZ" sz="16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  nepravidelná slovesa přijímají koncovky,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ale mění i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kmenovou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samohlásku</a:t>
            </a: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mmen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k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/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a 3. osoby č. j. mají nulové koncovky,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ostatní 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mají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koncovky přítomného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času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tvar 3. osoby jednotného čísla se zpravidla učíme zpaměti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8000"/>
              </p:ext>
            </p:extLst>
          </p:nvPr>
        </p:nvGraphicFramePr>
        <p:xfrm>
          <a:off x="4932040" y="2715766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jet, jezdit, vést, řídit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hr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17545"/>
              </p:ext>
            </p:extLst>
          </p:nvPr>
        </p:nvGraphicFramePr>
        <p:xfrm>
          <a:off x="4932040" y="113159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LESEN = číst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600" b="1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334219"/>
              </p:ext>
            </p:extLst>
          </p:nvPr>
        </p:nvGraphicFramePr>
        <p:xfrm>
          <a:off x="971600" y="3127214"/>
          <a:ext cx="3271520" cy="1892808"/>
        </p:xfrm>
        <a:graphic>
          <a:graphicData uri="http://schemas.openxmlformats.org/drawingml/2006/table">
            <a:tbl>
              <a:tblPr firstRow="1" firstCol="1" bandRow="1"/>
              <a:tblGrid>
                <a:gridCol w="1254760"/>
                <a:gridCol w="1008380"/>
                <a:gridCol w="10083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u="sng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Infinitiv</a:t>
                      </a:r>
                      <a:endParaRPr lang="de-DE" sz="11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u="sng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Präsens</a:t>
                      </a:r>
                      <a:endParaRPr lang="de-DE" sz="11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(3. </a:t>
                      </a: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</a:t>
                      </a: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j.č</a:t>
                      </a: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u="sng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Präterit</a:t>
                      </a:r>
                      <a:endParaRPr lang="de-DE" sz="1100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(3. </a:t>
                      </a: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</a:t>
                      </a: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4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j.č</a:t>
                      </a:r>
                      <a:r>
                        <a:rPr lang="de-DE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aß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cs-CZ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4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ßen</a:t>
                      </a:r>
                      <a:r>
                        <a:rPr lang="de-DE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heißt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hieß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les</a:t>
                      </a:r>
                      <a:r>
                        <a:rPr lang="de-DE" sz="14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liest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de-DE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sehen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sieht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schlief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06847"/>
              </p:ext>
            </p:extLst>
          </p:nvPr>
        </p:nvGraphicFramePr>
        <p:xfrm>
          <a:off x="4949602" y="83428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50603"/>
              </p:ext>
            </p:extLst>
          </p:nvPr>
        </p:nvGraphicFramePr>
        <p:xfrm>
          <a:off x="4932040" y="227444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HEIß</a:t>
                      </a:r>
                      <a:r>
                        <a:rPr lang="cs-CZ" sz="1600" b="1" dirty="0" err="1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3707904" y="555526"/>
            <a:ext cx="3096344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/ Doplň préteritum: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1059582"/>
            <a:ext cx="2736304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Bilde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präterit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 préteritum: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01765"/>
              </p:ext>
            </p:extLst>
          </p:nvPr>
        </p:nvGraphicFramePr>
        <p:xfrm>
          <a:off x="4949602" y="3714604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</a:t>
                      </a:r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179512" y="4731990"/>
            <a:ext cx="4680520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 pravidla pro tvoření préterita nepravidelných sloves.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042844" y="2844100"/>
            <a:ext cx="238514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Stal se učitelem.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Měla tvojí kabelku. 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Moje maminka byla v Praze.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Měli jsme dvě obyčejné tužky.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Byli tam s naší učitelkou.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 jsi štěstí.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Můj táta byl dnes večer doma.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Vaše babička byla velmi stará.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11560" y="1419622"/>
            <a:ext cx="3373413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fahrt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11560" y="1419622"/>
            <a:ext cx="3373413" cy="95410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wurden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aß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fuhren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hießt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las,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wurde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lasen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fuhrt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2499742"/>
            <a:ext cx="1944216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Übersetze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mal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Přelož: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763688" y="2844100"/>
            <a:ext cx="304827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wurde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Handtasche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Mutti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Prag.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Bleistifte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dort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unserer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Lehrerin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hattest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Glück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Mein Vater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Euere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sehr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alt.</a:t>
            </a:r>
          </a:p>
        </p:txBody>
      </p:sp>
    </p:spTree>
    <p:extLst>
      <p:ext uri="{BB962C8B-B14F-4D97-AF65-F5344CB8AC3E}">
        <p14:creationId xmlns:p14="http://schemas.microsoft.com/office/powerpoint/2010/main" val="33494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072756"/>
              </p:ext>
            </p:extLst>
          </p:nvPr>
        </p:nvGraphicFramePr>
        <p:xfrm>
          <a:off x="539552" y="1409923"/>
          <a:ext cx="4062955" cy="3394075"/>
        </p:xfrm>
        <a:graphic>
          <a:graphicData uri="http://schemas.openxmlformats.org/drawingml/2006/table">
            <a:tbl>
              <a:tblPr firstRow="1" firstCol="1" bandRow="1"/>
              <a:tblGrid>
                <a:gridCol w="1191157"/>
                <a:gridCol w="957266"/>
                <a:gridCol w="957266"/>
                <a:gridCol w="957266"/>
              </a:tblGrid>
              <a:tr h="46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Infinitiv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Präsens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(3. </a:t>
                      </a:r>
                      <a:r>
                        <a:rPr lang="de-DE" sz="13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</a:t>
                      </a: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de-DE" sz="13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j.č</a:t>
                      </a: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Präterit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bitten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bittet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cs-CZ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de-DE" sz="15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bleiben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bleibt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blieb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zůstat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essen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aß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jíst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fahren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fährt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fuhr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geben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gibt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gab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dát, dávat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geht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ging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jít, chodit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cs-CZ" sz="13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3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ßen</a:t>
                      </a:r>
                      <a:r>
                        <a:rPr lang="de-DE" sz="13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heißt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hieß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jmenovat se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kommt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kam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přijít, přijet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nehmen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nimmt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nahm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vzít, brát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sieht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sah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vidět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schlafen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schläft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schlief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spát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251520" y="987574"/>
            <a:ext cx="1944216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Übersicht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/ Přehled:</a:t>
            </a:r>
            <a:endParaRPr lang="cs-CZ" sz="1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137895"/>
              </p:ext>
            </p:extLst>
          </p:nvPr>
        </p:nvGraphicFramePr>
        <p:xfrm>
          <a:off x="4829525" y="1409923"/>
          <a:ext cx="4062955" cy="3394075"/>
        </p:xfrm>
        <a:graphic>
          <a:graphicData uri="http://schemas.openxmlformats.org/drawingml/2006/table">
            <a:tbl>
              <a:tblPr firstRow="1" firstCol="1" bandRow="1"/>
              <a:tblGrid>
                <a:gridCol w="1191157"/>
                <a:gridCol w="957266"/>
                <a:gridCol w="957266"/>
                <a:gridCol w="957266"/>
              </a:tblGrid>
              <a:tr h="46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Infinitiv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Präsens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Präterit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(3. os. j.č.)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Význam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schreiben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schreibt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schrieb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psát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schwimmen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schwimmt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schwamm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plavat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singen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sang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zpívat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sprechen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spricht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sprach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mluvit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stehen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steht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stand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stát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treffen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trif</a:t>
                      </a:r>
                      <a:r>
                        <a:rPr lang="cs-CZ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de-DE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traf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setkat se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trinken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trinkt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trank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pít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vergessen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vergisst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vergaß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zapomenout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haben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hatte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mít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war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být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werden</a:t>
                      </a:r>
                      <a:endParaRPr lang="de-D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cs-CZ" sz="15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wurde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stát</a:t>
                      </a:r>
                      <a:r>
                        <a:rPr lang="de-DE" sz="15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se</a:t>
                      </a:r>
                      <a:endParaRPr lang="de-D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04" marR="65104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58005"/>
              </p:ext>
            </p:extLst>
          </p:nvPr>
        </p:nvGraphicFramePr>
        <p:xfrm>
          <a:off x="4644008" y="169838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were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203598"/>
            <a:ext cx="2412000" cy="1809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07504" y="1203598"/>
            <a:ext cx="1584176" cy="461665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BE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04920"/>
              </p:ext>
            </p:extLst>
          </p:nvPr>
        </p:nvGraphicFramePr>
        <p:xfrm>
          <a:off x="4211960" y="3426572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HAVE GOT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 (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baseline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 (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s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 (</a:t>
                      </a: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they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had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got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955" y="3400022"/>
            <a:ext cx="2881941" cy="162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611560" y="3395776"/>
            <a:ext cx="1584176" cy="400110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TO HAVE</a:t>
            </a:r>
          </a:p>
        </p:txBody>
      </p:sp>
      <p:sp>
        <p:nvSpPr>
          <p:cNvPr id="1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131840" y="1087527"/>
            <a:ext cx="554461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IRREGULAR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ERBS – PAST SIMPLE</a:t>
            </a:r>
          </a:p>
        </p:txBody>
      </p:sp>
    </p:spTree>
    <p:extLst>
      <p:ext uri="{BB962C8B-B14F-4D97-AF65-F5344CB8AC3E}">
        <p14:creationId xmlns:p14="http://schemas.microsoft.com/office/powerpoint/2010/main" val="362809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889976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tvar préterita 3. osoby čísla jednotného: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jedl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aß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aßt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isst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četli jsme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tvar préterita 3. osoby čísla jednotného: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spala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schlief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schlaf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lerntest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lernte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Najdi správný infinitiv pro dané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slovní spojení: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viděli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sehen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lesen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22.9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g.denik.cz/45/e9/pejchal_hamlet_vcd_pce_denik-380.jpg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1,3,7)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www.topzine.cz/wp-content/uploads/2012/05/ruka-chnapajici-po-penezich.jpg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i.idnes.cz/09/073/cl6/JB2c935e_kalendar.jpg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342900"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6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1472</Words>
  <Application>Microsoft Office PowerPoint</Application>
  <PresentationFormat>Předvádění na obrazovce (16:9)</PresentationFormat>
  <Paragraphs>479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22.4 Welche neue Termine erlernen wir?</vt:lpstr>
      <vt:lpstr>22.5 Was merkt ihr euch?</vt:lpstr>
      <vt:lpstr>22.6 Etwas zusätzlich für geschickte Schüler</vt:lpstr>
      <vt:lpstr>Prezentace aplikace PowerPoint</vt:lpstr>
      <vt:lpstr>22.8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476</cp:revision>
  <dcterms:created xsi:type="dcterms:W3CDTF">2010-10-18T18:21:56Z</dcterms:created>
  <dcterms:modified xsi:type="dcterms:W3CDTF">2013-07-03T10:54:09Z</dcterms:modified>
</cp:coreProperties>
</file>