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4" r:id="rId3"/>
    <p:sldId id="282" r:id="rId4"/>
    <p:sldId id="276" r:id="rId5"/>
    <p:sldId id="285" r:id="rId6"/>
    <p:sldId id="274" r:id="rId7"/>
    <p:sldId id="280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993300"/>
    <a:srgbClr val="1B2311"/>
    <a:srgbClr val="CC6600"/>
    <a:srgbClr val="FF9933"/>
    <a:srgbClr val="F59383"/>
    <a:srgbClr val="FF0066"/>
    <a:srgbClr val="FF0000"/>
    <a:srgbClr val="FF66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gif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gif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obydleni.eu/obrazky/danska-vlajka.gif" TargetMode="External"/><Relationship Id="rId3" Type="http://schemas.openxmlformats.org/officeDocument/2006/relationships/hyperlink" Target="http://www.gesundheits-planet.com/bilder/karte_tschechien_gr.jpg" TargetMode="External"/><Relationship Id="rId7" Type="http://schemas.openxmlformats.org/officeDocument/2006/relationships/hyperlink" Target="http://duru.de/dateien/dateis-40-Top22_Sprachen.png" TargetMode="External"/><Relationship Id="rId2" Type="http://schemas.openxmlformats.org/officeDocument/2006/relationships/hyperlink" Target="http://www.eps-vertrieb.de/sites/default/files/u4/eps%20Vertriebs%20GmbH%20Karte%20Deutschland%20%C3%96sterreich%20Schweiz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0.gstatic.com/images?q=tbn:ANd9GcRV_KfQHxGzEuReZLT-ZHVkGlYTelh5FS7SLE1NH8eqfbngPFm1Hw" TargetMode="External"/><Relationship Id="rId11" Type="http://schemas.openxmlformats.org/officeDocument/2006/relationships/hyperlink" Target="http://www.helpforenglish.cz/article/2009052304-svetove-strany-v-anglictine" TargetMode="External"/><Relationship Id="rId5" Type="http://schemas.openxmlformats.org/officeDocument/2006/relationships/hyperlink" Target="http://polpix.sueddeutsche.com/bild/1.1406949.1355282590/560x315/berlin-staedtetipps-szkorrespondenten.jpg" TargetMode="External"/><Relationship Id="rId10" Type="http://schemas.openxmlformats.org/officeDocument/2006/relationships/hyperlink" Target="http://static.europosters.cz/image/460/plakaty/anglicka-vlajka-union-jack-i135.jpg" TargetMode="External"/><Relationship Id="rId4" Type="http://schemas.openxmlformats.org/officeDocument/2006/relationships/hyperlink" Target="http://www.orangesmile.com/common/img_final_large/berlin_sightseeing.jpg" TargetMode="External"/><Relationship Id="rId9" Type="http://schemas.openxmlformats.org/officeDocument/2006/relationships/hyperlink" Target="http://www.novinky.cz/ekonomika/164425-eu-souhlasila-se-zdvojnasobenim-fondu-pro-zeme-postizene-kriz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567078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 </a:t>
            </a:r>
            <a:r>
              <a:rPr lang="cs-CZ" sz="25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Reisen</a:t>
            </a:r>
            <a:r>
              <a:rPr lang="cs-CZ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Deutschsprachige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Länder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090" y="1131590"/>
            <a:ext cx="2589126" cy="3132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7" name="TextovéPole 26"/>
          <p:cNvSpPr txBox="1"/>
          <p:nvPr/>
        </p:nvSpPr>
        <p:spPr>
          <a:xfrm>
            <a:off x="6876256" y="3363838"/>
            <a:ext cx="17798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Österreich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732240" y="1131590"/>
            <a:ext cx="198644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Deutschland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23528" y="3003798"/>
            <a:ext cx="306115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Tschechische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Republik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03598"/>
            <a:ext cx="2589126" cy="1672448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2073360" y="3939902"/>
            <a:ext cx="145905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Schweiz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3635896" y="3867894"/>
            <a:ext cx="504056" cy="28803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6084168" y="3579862"/>
            <a:ext cx="648072" cy="7200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796136" y="1635646"/>
            <a:ext cx="1224136" cy="64807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9282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Předložky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 názvů států a měst, neurčitý podmět man.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obsahující problematiku užití p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ředložek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u názvů států a měst. 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Problematika neurčitého podmětu man.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357" y="843558"/>
            <a:ext cx="2380803" cy="288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3" name="TextovéPole 32"/>
          <p:cNvSpPr txBox="1"/>
          <p:nvPr/>
        </p:nvSpPr>
        <p:spPr>
          <a:xfrm>
            <a:off x="6300192" y="2931790"/>
            <a:ext cx="2664296" cy="106182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Tschechische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Republik (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Mio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Einwohner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Haupstadt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Prag.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Tschechisch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987574"/>
            <a:ext cx="2736000" cy="176732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5" name="Nadpis 1"/>
          <p:cNvSpPr txBox="1">
            <a:spLocks/>
          </p:cNvSpPr>
          <p:nvPr/>
        </p:nvSpPr>
        <p:spPr>
          <a:xfrm>
            <a:off x="0" y="483518"/>
            <a:ext cx="36974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5536" y="1347614"/>
            <a:ext cx="2664296" cy="14927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Deutschland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Bundesrepublik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Deutschland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BRD)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82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Mio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Einwohner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Haupstadt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561608" y="3795886"/>
            <a:ext cx="2450552" cy="127727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Österreich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epublik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Österreich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Mio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Einwohner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Haupstadt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79512" y="3094677"/>
            <a:ext cx="3087960" cy="127727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Schweiz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Schweizerische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Eidgenossenschaft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Mio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Einwohner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Haupstadt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Bern.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5508104" y="3219822"/>
            <a:ext cx="216024" cy="100811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2987824" y="3435846"/>
            <a:ext cx="864096" cy="43204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2843808" y="1851670"/>
            <a:ext cx="1368152" cy="36004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6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86816" y="1012106"/>
            <a:ext cx="4977632" cy="242374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Předložky u názvů států a měst</a:t>
            </a:r>
            <a:endParaRPr lang="cs-CZ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ázvy států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bývají zpravidla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středního rodu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užívají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se obvykle bez členu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ěkteré země jsou ženského rodu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BRD,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Schweiz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Tschechische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Republik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otázku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 →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odpovídáme 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nach/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 ženského rodu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odpovídáme 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>
              <a:spcAft>
                <a:spcPts val="300"/>
              </a:spcAft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Woher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→ odpovídáme 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cs-CZ" sz="1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Tyto předložky užíváme většinou bez členu. </a:t>
            </a:r>
          </a:p>
          <a:p>
            <a:pPr algn="ctr">
              <a:spcAft>
                <a:spcPts val="300"/>
              </a:spcAft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Výjimkou jsou názvy států ženského rodu – přibírají člen.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940152" y="954762"/>
            <a:ext cx="3024336" cy="118494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wohnst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Prag</a:t>
            </a: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Frankreich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der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BRD.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2394922"/>
            <a:ext cx="3024336" cy="118494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Woher</a:t>
            </a:r>
            <a:r>
              <a:rPr lang="cs-CZ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Polen.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Schweiz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08104" y="3763074"/>
            <a:ext cx="3456384" cy="118494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fährst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ulgarien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Tschechische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Republik.</a:t>
            </a: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799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80022"/>
            <a:ext cx="1919999" cy="1440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544022"/>
            <a:ext cx="2624000" cy="1476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23" name="TextovéPole 22"/>
          <p:cNvSpPr txBox="1"/>
          <p:nvPr/>
        </p:nvSpPr>
        <p:spPr>
          <a:xfrm>
            <a:off x="1979712" y="4659982"/>
            <a:ext cx="8675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9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Nadpis 1"/>
          <p:cNvSpPr txBox="1">
            <a:spLocks/>
          </p:cNvSpPr>
          <p:nvPr/>
        </p:nvSpPr>
        <p:spPr>
          <a:xfrm>
            <a:off x="0" y="483518"/>
            <a:ext cx="570444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20.4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987574"/>
            <a:ext cx="2160000" cy="224837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4" name="TextovéPole 23"/>
          <p:cNvSpPr txBox="1"/>
          <p:nvPr/>
        </p:nvSpPr>
        <p:spPr>
          <a:xfrm>
            <a:off x="5868144" y="3719293"/>
            <a:ext cx="2736304" cy="86868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liegt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Osten.</a:t>
            </a:r>
          </a:p>
          <a:p>
            <a:pPr algn="ctr"/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Köln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Rhein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große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Stadt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Westen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Deutschland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1520" y="987574"/>
            <a:ext cx="4536504" cy="16773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Neurčitý podmět man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In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eutschland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darf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 nich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rauchen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eurčitý osobní podmět man se nejčastěji překládá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zvratným slovesem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1. nebo 3. osobou množného čísla (my, oni), popř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člověk, lidé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 se vždy pojí se slovesem ve 3. os. č.j. 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732240" y="699542"/>
            <a:ext cx="763351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Norden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136000" y="1923678"/>
            <a:ext cx="63350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Osten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92080" y="1923678"/>
            <a:ext cx="74385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Westen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782735" y="3147814"/>
            <a:ext cx="66236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üden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64088" y="2787774"/>
            <a:ext cx="100219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Südwesten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7740352" y="2768029"/>
            <a:ext cx="881973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Südosten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7774563" y="1059582"/>
            <a:ext cx="982961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Nordosten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292080" y="1059582"/>
            <a:ext cx="110318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Nordwesten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787774"/>
            <a:ext cx="2191817" cy="5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399894"/>
            <a:ext cx="2172859" cy="46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011966"/>
            <a:ext cx="2160240" cy="43199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588030"/>
            <a:ext cx="2160240" cy="43199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5028" y="4589533"/>
            <a:ext cx="2205004" cy="43048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3363838"/>
            <a:ext cx="2196000" cy="4958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2787774"/>
            <a:ext cx="2196000" cy="4604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92032" y="3975958"/>
            <a:ext cx="2268000" cy="4680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 anchor="ctr" anchorCtr="0">
            <a:no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</a:rPr>
              <a:t>Dänemark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</a:rPr>
              <a:t>Dänisch</a:t>
            </a:r>
            <a:endParaRPr lang="de-DE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32000"/>
            <a:ext cx="4860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987574"/>
            <a:ext cx="2160000" cy="224837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3" name="TextovéPole 32"/>
          <p:cNvSpPr txBox="1"/>
          <p:nvPr/>
        </p:nvSpPr>
        <p:spPr>
          <a:xfrm>
            <a:off x="6732240" y="699542"/>
            <a:ext cx="763351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136000" y="1923678"/>
            <a:ext cx="63350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292080" y="1923678"/>
            <a:ext cx="74385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782735" y="3147814"/>
            <a:ext cx="66236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64088" y="2787774"/>
            <a:ext cx="100219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7740352" y="2768029"/>
            <a:ext cx="881973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7774563" y="1059582"/>
            <a:ext cx="982961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292080" y="1059582"/>
            <a:ext cx="110318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787774"/>
            <a:ext cx="2191817" cy="5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399894"/>
            <a:ext cx="2172859" cy="46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011966"/>
            <a:ext cx="2160240" cy="43199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4588030"/>
            <a:ext cx="2160240" cy="43199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5028" y="4589533"/>
            <a:ext cx="2205004" cy="43048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3363838"/>
            <a:ext cx="2196000" cy="4958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2787774"/>
            <a:ext cx="2196000" cy="4604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92032" y="3975958"/>
            <a:ext cx="2268000" cy="4680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 anchor="ctr" anchorCtr="0">
            <a:no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</a:t>
            </a:r>
            <a:r>
              <a:rPr lang="cs-CZ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Dänemark</a:t>
            </a:r>
            <a:r>
              <a:rPr lang="cs-CZ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cs-CZ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Dänisch</a:t>
            </a:r>
            <a:endParaRPr lang="de-DE" sz="1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32000"/>
            <a:ext cx="486001" cy="324000"/>
          </a:xfrm>
          <a:prstGeom prst="rect">
            <a:avLst/>
          </a:prstGeom>
        </p:spPr>
      </p:pic>
      <p:sp>
        <p:nvSpPr>
          <p:cNvPr id="26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95536" y="2192546"/>
            <a:ext cx="324036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Schreib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Sätze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:/ Piš věty: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Př.: In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Deutschland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Deutsch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79512" y="1036643"/>
            <a:ext cx="2304256" cy="10310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wohnst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Prag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Frankreich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  …..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BRD.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627784" y="1036643"/>
            <a:ext cx="2376264" cy="10310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Woher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Polen.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  ….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Schweiz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508104" y="3763074"/>
            <a:ext cx="3312368" cy="10310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fährst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ulgarien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……   …..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Tschechische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Republik.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……….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829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1131590"/>
            <a:ext cx="5580000" cy="31434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83568" y="4371950"/>
            <a:ext cx="5616624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Arbeite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den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Flaggen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stelle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fest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wie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spricht</a:t>
            </a: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Pracuj s vlajkami a zjisti, kde se jak mluví.</a:t>
            </a: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Nadpis 1"/>
          <p:cNvSpPr txBox="1">
            <a:spLocks/>
          </p:cNvSpPr>
          <p:nvPr/>
        </p:nvSpPr>
        <p:spPr>
          <a:xfrm>
            <a:off x="0" y="483518"/>
            <a:ext cx="1608133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1275606"/>
            <a:ext cx="4176000" cy="313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95536" y="3795886"/>
            <a:ext cx="3816424" cy="107988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36000" tIns="108000" rIns="36000" bIns="10800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Florida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south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the United States. </a:t>
            </a:r>
          </a:p>
          <a:p>
            <a:pPr algn="ctr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Loch Ness is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north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Great Britain. </a:t>
            </a:r>
          </a:p>
          <a:p>
            <a:pPr algn="ctr"/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Pilsen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 in the west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the Czech Republic. </a:t>
            </a:r>
          </a:p>
          <a:p>
            <a:pPr algn="ctr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Boston is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northeast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the USA.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5576" y="1707654"/>
            <a:ext cx="3240360" cy="141577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cs-CZ" sz="2400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FOUR CARDINAL POINTS </a:t>
            </a:r>
            <a:endParaRPr lang="cs-CZ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k  určení světových stran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používáme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předložku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určitý</a:t>
            </a:r>
            <a:r>
              <a:rPr lang="en-US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člen</a:t>
            </a:r>
            <a:endParaRPr lang="en-US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2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227494"/>
              </p:ext>
            </p:extLst>
          </p:nvPr>
        </p:nvGraphicFramePr>
        <p:xfrm>
          <a:off x="179510" y="1131590"/>
          <a:ext cx="7185180" cy="36354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Doplň správnou předložku: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wohne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…….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München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aus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    Doplň správnou předložku: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fahre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morgen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früh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…….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Berlin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aus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     Doplň správnou předložku: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Unser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Opa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kommt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…… Prag.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aus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      Doplň správně neurčitý podmět a   sloveso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se nesmí dělat.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</a:t>
                      </a: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Das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…….. …..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nicht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machen.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darf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dürfen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darf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will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www.eps-vertrieb.de/sites/default/files/u4/eps%20Vertriebs%20GmbH%20Karte%20Deutschland%20%C3%96sterreich%20Schweiz.jpg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1,2)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www.gesundheits-planet.com/bilder/karte_tschechien_gr.jpg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1,2)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www.orangesmile.com/common/img_final_large/berlin_sightseeing.jpg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polpix.sueddeutsche.com/bild/1.1406949.1355282590/560x315/berlin-staedtetipps-szkorrespondenten.jpg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t0.gstatic.com/images?q=tbn:ANd9GcRV_KfQHxGzEuReZLT-ZHVkGlYTelh5FS7SLE1NH8eqfbngPFm1Hw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smtClean="0">
                <a:latin typeface="Times New Roman" pitchFamily="18" charset="0"/>
                <a:cs typeface="Times New Roman" pitchFamily="18" charset="0"/>
              </a:rPr>
              <a:t> 4,5)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duru.de/dateien/dateis-40-Top22_Sprachen.png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www.ekobydleni.eu/obrazky/danska-vlajka.gif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(slide4,5)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www.novinky.cz/ekonomika/164425-eu-souhlasila-se-zdvojnasobenim-fondu-pro-zeme-postizene-krizi.html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static.europosters.cz/image/460/plakaty/anglicka-vlajka-union-jack-i135.jpg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www.helpforenglish.cz/article/2009052304-svetove-strany-v-anglictine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-19434" y="0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1015</Words>
  <Application>Microsoft Office PowerPoint</Application>
  <PresentationFormat>Předvádění na obrazovce (16:9)</PresentationFormat>
  <Paragraphs>208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20.1 Reisen + Deutschsprachige Länder </vt:lpstr>
      <vt:lpstr>Prezentace aplikace PowerPoint</vt:lpstr>
      <vt:lpstr>20.3 Was Neues erfahren wir?</vt:lpstr>
      <vt:lpstr>Prezentace aplikace PowerPoint</vt:lpstr>
      <vt:lpstr>20.5 Was merkt ihr euch?</vt:lpstr>
      <vt:lpstr>20.6 Etwas zusätzlich für geschickte Schüler</vt:lpstr>
      <vt:lpstr>Prezentace aplikace PowerPoint</vt:lpstr>
      <vt:lpstr>20.8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508</cp:revision>
  <dcterms:created xsi:type="dcterms:W3CDTF">2010-10-18T18:21:56Z</dcterms:created>
  <dcterms:modified xsi:type="dcterms:W3CDTF">2013-07-03T10:48:42Z</dcterms:modified>
</cp:coreProperties>
</file>