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75" r:id="rId4"/>
    <p:sldId id="276" r:id="rId5"/>
    <p:sldId id="270" r:id="rId6"/>
    <p:sldId id="274" r:id="rId7"/>
    <p:sldId id="277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81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ld.pixmac.com/4/royalty-free-stock-pictures-extended-family-relaxing-in-garden-pixmac-69984049.jpg" TargetMode="External"/><Relationship Id="rId2" Type="http://schemas.openxmlformats.org/officeDocument/2006/relationships/hyperlink" Target="http://www.menstyle.cz/images/articles/muz-roku-2011-jan-sokol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uto-pech.de/CZ/Images/car_showcase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458805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Substantive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Genus,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Artikel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04" y="4531500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784" y="1203140"/>
            <a:ext cx="1404000" cy="2090322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281273" y="3395776"/>
            <a:ext cx="127009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Mann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224833" y="3363838"/>
            <a:ext cx="111761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854665" y="3323768"/>
            <a:ext cx="117371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04" y="1203601"/>
            <a:ext cx="1476000" cy="205333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2" y="1203598"/>
            <a:ext cx="1440000" cy="200421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173196" y="3867894"/>
            <a:ext cx="157927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askulinum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093133" y="3827824"/>
            <a:ext cx="14510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emininum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868290" y="3795886"/>
            <a:ext cx="118173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Annotation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91630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-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Podstatné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jméno, rod, člen určitý, člen neurčitý, rodina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problematiku podstatných jmen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slovní zásobu k tématu rodina.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53712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weißt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128" y="1203598"/>
            <a:ext cx="1044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88" y="1163239"/>
            <a:ext cx="1116000" cy="1552527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64" y="1212601"/>
            <a:ext cx="1080000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671147" y="2881268"/>
            <a:ext cx="105298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Mann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560779" y="3291830"/>
            <a:ext cx="13035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askulinum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160615" y="2881268"/>
            <a:ext cx="93166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33978" y="3291830"/>
            <a:ext cx="12009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emininum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698303" y="2881268"/>
            <a:ext cx="978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695469" y="3313316"/>
            <a:ext cx="98296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eutrum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112095" y="4177412"/>
            <a:ext cx="10951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E N U S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5292080" y="3723878"/>
            <a:ext cx="576064" cy="5040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6588224" y="3723878"/>
            <a:ext cx="0" cy="36004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7524328" y="3795886"/>
            <a:ext cx="648072" cy="5040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51520" y="3337123"/>
            <a:ext cx="4176464" cy="153888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PODSTATNÁ JMÉNA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/SUBSTANTIVE/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názvy osob, zvířat, věcí, vlastností a dějů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 podstatných jmen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určit tři rody: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→   mužský 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männlich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  ženský  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weiblich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  střední  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sächlich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9582"/>
            <a:ext cx="1044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9583"/>
            <a:ext cx="1116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9582"/>
            <a:ext cx="1080000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ovéPole 37"/>
          <p:cNvSpPr txBox="1"/>
          <p:nvPr/>
        </p:nvSpPr>
        <p:spPr>
          <a:xfrm>
            <a:off x="406626" y="2715766"/>
            <a:ext cx="88678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muž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763688" y="2737252"/>
            <a:ext cx="80663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žena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131840" y="2737252"/>
            <a:ext cx="73930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dítě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194033" cy="477054"/>
          </a:xfrm>
        </p:spPr>
        <p:txBody>
          <a:bodyPr wrap="none">
            <a:spAutoFit/>
          </a:bodyPr>
          <a:lstStyle/>
          <a:p>
            <a:pPr algn="l"/>
            <a:r>
              <a:rPr lang="de-DE" sz="2500" b="1" dirty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erfahr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e-DE" sz="2500" b="1" dirty="0"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419622"/>
            <a:ext cx="1044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orova\AppData\Local\Microsoft\Windows\Temporary Internet Files\Content.IE5\UCNG1NTW\MP9004484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92" y="1419622"/>
            <a:ext cx="1116000" cy="1512168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horova\AppData\Local\Microsoft\Windows\Temporary Internet Files\Content.IE5\UCNG1NTW\MP90044842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44" y="1428625"/>
            <a:ext cx="1080000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3779912" y="3097292"/>
            <a:ext cx="7088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Mann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22675" y="3097292"/>
            <a:ext cx="61747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22019" y="3097292"/>
            <a:ext cx="63030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339752" y="3579862"/>
            <a:ext cx="10951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E N U S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7504" y="1131590"/>
            <a:ext cx="3600400" cy="167738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ČLEN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/ARTIKEL/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stojí v němčině obvykle před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podstatným jménem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určitý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bestimte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-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der,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neurčitý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unbestimte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-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------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odstatná jména v NJ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píšeme vždy 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 velkým písmenem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779912" y="4083918"/>
            <a:ext cx="48122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348578" y="4083918"/>
            <a:ext cx="44755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827083" y="4083918"/>
            <a:ext cx="48122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329214" y="4587974"/>
            <a:ext cx="53893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779912" y="4587974"/>
            <a:ext cx="44755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860746" y="4587974"/>
            <a:ext cx="44755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51520" y="4587974"/>
            <a:ext cx="32021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UNBESTIMMTE ARTIKEL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39552" y="4083918"/>
            <a:ext cx="290720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BESTIMMTE </a:t>
            </a:r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RTIKEL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979712" y="3097292"/>
            <a:ext cx="14758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SUBSTANTIV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3224" y="1419622"/>
            <a:ext cx="1042288" cy="150316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8100392" y="3097292"/>
            <a:ext cx="68640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Leute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8084372" y="3579862"/>
            <a:ext cx="7361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--------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8084881" y="4083918"/>
            <a:ext cx="4475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8078215" y="4587974"/>
            <a:ext cx="59824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------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956645" y="843558"/>
            <a:ext cx="91961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FALL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768691" y="3579862"/>
            <a:ext cx="13035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askulinum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264027" y="3579862"/>
            <a:ext cx="12009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emininum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6774222" y="3601348"/>
            <a:ext cx="98296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eutrum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5" y="2031950"/>
            <a:ext cx="3505625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63061" y="4424794"/>
            <a:ext cx="18886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Familie</a:t>
            </a:r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21592" y="3930610"/>
            <a:ext cx="9948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Opa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723824" y="2211710"/>
            <a:ext cx="10246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27584" y="1275606"/>
            <a:ext cx="1171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Tochter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160665" y="4587974"/>
            <a:ext cx="12426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Mutter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517224" y="3867894"/>
            <a:ext cx="11105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Vater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411760" y="1923678"/>
            <a:ext cx="1584176" cy="16561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364088" y="1707654"/>
            <a:ext cx="432048" cy="10801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4716016" y="2427734"/>
            <a:ext cx="2808312" cy="10801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4932040" y="3147814"/>
            <a:ext cx="2232248" cy="8640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508104" y="3867894"/>
            <a:ext cx="504056" cy="7920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771800" y="3579862"/>
            <a:ext cx="720080" cy="43204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195736" y="1491630"/>
            <a:ext cx="11833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Enkelin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5536" y="1779662"/>
            <a:ext cx="138852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Schwester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266545" y="1081068"/>
            <a:ext cx="104175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Enkel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679289" y="1491630"/>
            <a:ext cx="97283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Sohn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917374" y="1059582"/>
            <a:ext cx="11667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Bruder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202520" y="2211710"/>
            <a:ext cx="13532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967291" y="1563638"/>
            <a:ext cx="105298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Junge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26773" y="2715766"/>
            <a:ext cx="2517035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POZOR!!!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Gramatický rod v němčině není vždy 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shodný s rodem pod. jmen v češtině.</a:t>
            </a:r>
          </a:p>
          <a:p>
            <a:pPr algn="ctr"/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(ta) dívka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Nadpis 1"/>
          <p:cNvSpPr txBox="1">
            <a:spLocks/>
          </p:cNvSpPr>
          <p:nvPr/>
        </p:nvSpPr>
        <p:spPr>
          <a:xfrm>
            <a:off x="0" y="483518"/>
            <a:ext cx="5544146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neue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Termine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erlernen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53295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merkt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71550"/>
            <a:ext cx="4422477" cy="295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0" name="TextovéPole 29"/>
          <p:cNvSpPr txBox="1"/>
          <p:nvPr/>
        </p:nvSpPr>
        <p:spPr>
          <a:xfrm>
            <a:off x="251520" y="1502663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Kolik rodů mají podstatná jména v NJ?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254948" y="3910285"/>
            <a:ext cx="3004349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dem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Bild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?/ Kdo je na obrázku?</a:t>
            </a:r>
          </a:p>
          <a:p>
            <a:pPr algn="ctr"/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Sag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deutsch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./ Řekni to 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německy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rgbClr val="C0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51520" y="1934711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Jaké jsou určité členy v NJ (1. pád)?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52000" y="2798807"/>
            <a:ext cx="331188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 je to se členy v množném čísle (1. pád)?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51520" y="2366759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Jaké jsou neurčité členy v NJ (1. pád)?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1520" y="3505820"/>
            <a:ext cx="4032448" cy="96949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Ergänze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bestimmte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unbestimmteArtikel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Doplň určitý a neurčitý člen:</a:t>
            </a:r>
          </a:p>
          <a:p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Opa,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Mutti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Vater,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Schwester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Mädchen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Tochter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Mann,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Leute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Junge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Enkel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Enkelin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54" y="483518"/>
            <a:ext cx="623985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zusätzlich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geschickte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Schüler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39552" y="2571750"/>
            <a:ext cx="98924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Tante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39552" y="2139702"/>
            <a:ext cx="106580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Onkel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9552" y="1225084"/>
            <a:ext cx="247856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Rozšiř svou slovní zásobu.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8256" y="3291830"/>
            <a:ext cx="11956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88256" y="3723878"/>
            <a:ext cx="12057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Cousine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rova\AppData\Local\Microsoft\Windows\Temporary Internet Files\Content.IE5\UCNG1NTW\MP9004222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24" y="1059582"/>
            <a:ext cx="1260000" cy="1631293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rova\AppData\Local\Microsoft\Windows\Temporary Internet Files\Content.IE5\VN1WV965\MP9004073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80" y="2931790"/>
            <a:ext cx="1980000" cy="1584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rova\AppData\Local\Microsoft\Windows\Temporary Internet Files\Content.IE5\UCNG1NTW\MP90043053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9542"/>
            <a:ext cx="1731645" cy="1692000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99974"/>
            <a:ext cx="230136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</p:pic>
      <p:sp>
        <p:nvSpPr>
          <p:cNvPr id="26" name="TextovéPole 25"/>
          <p:cNvSpPr txBox="1"/>
          <p:nvPr/>
        </p:nvSpPr>
        <p:spPr>
          <a:xfrm>
            <a:off x="5434380" y="2859782"/>
            <a:ext cx="108183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610280" y="4659982"/>
            <a:ext cx="100527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Auto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06576" y="4587974"/>
            <a:ext cx="10647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Katze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426544" y="2499742"/>
            <a:ext cx="98937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411760" y="1923678"/>
            <a:ext cx="137197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Ehemann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411760" y="2355726"/>
            <a:ext cx="12170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Ehefrau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411760" y="3291830"/>
            <a:ext cx="9781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406951" y="3723878"/>
            <a:ext cx="9877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Baby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9662"/>
            <a:ext cx="3505625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290542" y="4299942"/>
            <a:ext cx="158056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92280" y="3363838"/>
            <a:ext cx="13773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grandfather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20179" y="1923678"/>
            <a:ext cx="14927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grandmother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499992" y="987574"/>
            <a:ext cx="15568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on,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grandson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1203598"/>
            <a:ext cx="266419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aughter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granddaughter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716016" y="4443958"/>
            <a:ext cx="9028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mother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31640" y="2931790"/>
            <a:ext cx="7873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father</a:t>
            </a:r>
            <a:endParaRPr lang="cs-C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123728" y="1635646"/>
            <a:ext cx="1584176" cy="16561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064" y="1347614"/>
            <a:ext cx="432048" cy="10801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4572000" y="2283718"/>
            <a:ext cx="2808312" cy="115212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4860032" y="2859782"/>
            <a:ext cx="2232248" cy="8640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436096" y="3579862"/>
            <a:ext cx="360040" cy="86409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1" idx="3"/>
          </p:cNvCxnSpPr>
          <p:nvPr/>
        </p:nvCxnSpPr>
        <p:spPr>
          <a:xfrm>
            <a:off x="2119035" y="3116456"/>
            <a:ext cx="1084813" cy="3135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2.8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02304"/>
              </p:ext>
            </p:extLst>
          </p:nvPr>
        </p:nvGraphicFramePr>
        <p:xfrm>
          <a:off x="179510" y="1131590"/>
          <a:ext cx="7185180" cy="3779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Kolik rodů mají podstatná jména v NJ?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  Vyber správný určitý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člen.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Vater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Vyber správný určitý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člen.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cs-CZ" sz="1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Oma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  Vyber správný neurčitý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člen.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cs-CZ" sz="1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Kind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eine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das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5381601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Gebrauchtene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Zitation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Obrázky z databáze klipart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1,2,3,6 )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www.menstyle.cz/images/articles/muz-roku-2011-jan-sokol1.jpg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smtClean="0">
                <a:latin typeface="Times New Roman" pitchFamily="18" charset="0"/>
                <a:cs typeface="Times New Roman" pitchFamily="18" charset="0"/>
              </a:rPr>
              <a:t>1,2,3)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old.pixmac.com/4/royalty-free-stock-pictures-extended-family-relaxing-in-garden-pixmac-69984049.jpg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 4,5,7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www.auto-pech.de/CZ/Images/car_showcase2.png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845</Words>
  <Application>Microsoft Office PowerPoint</Application>
  <PresentationFormat>Předvádění na obrazovce (16:9)</PresentationFormat>
  <Paragraphs>208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2.1 Substantive – Genus, Artikel</vt:lpstr>
      <vt:lpstr>2.2 Was weißt du schon?</vt:lpstr>
      <vt:lpstr>2.3 Was Neues erfahren wir ?</vt:lpstr>
      <vt:lpstr>Prezentace aplikace PowerPoint</vt:lpstr>
      <vt:lpstr>2.5 Was merkt ihr euch?</vt:lpstr>
      <vt:lpstr>2.6 Etwas zusätzlich für geschickte Schüler</vt:lpstr>
      <vt:lpstr>2.7 CLIL</vt:lpstr>
      <vt:lpstr>2.8 Test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374</cp:revision>
  <dcterms:created xsi:type="dcterms:W3CDTF">2010-10-18T18:21:56Z</dcterms:created>
  <dcterms:modified xsi:type="dcterms:W3CDTF">2013-06-23T20:18:47Z</dcterms:modified>
</cp:coreProperties>
</file>