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2" r:id="rId3"/>
    <p:sldId id="278" r:id="rId4"/>
    <p:sldId id="276" r:id="rId5"/>
    <p:sldId id="283" r:id="rId6"/>
    <p:sldId id="274" r:id="rId7"/>
    <p:sldId id="280" r:id="rId8"/>
    <p:sldId id="268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993300"/>
    <a:srgbClr val="1B2311"/>
    <a:srgbClr val="CC6600"/>
    <a:srgbClr val="FF9933"/>
    <a:srgbClr val="F59383"/>
    <a:srgbClr val="FF0066"/>
    <a:srgbClr val="FF0000"/>
    <a:srgbClr val="FF6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j-pes.cz/foto-clanky/vycvik.bmp" TargetMode="External"/><Relationship Id="rId2" Type="http://schemas.openxmlformats.org/officeDocument/2006/relationships/hyperlink" Target="http://www.helpforenglish.cz/files/dontlookshower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pstein.de/Fun/gibnieauf.jpg" TargetMode="External"/><Relationship Id="rId5" Type="http://schemas.openxmlformats.org/officeDocument/2006/relationships/hyperlink" Target="http://www.orlickytalisman.com/img/vycvik/lehni.jpg" TargetMode="External"/><Relationship Id="rId4" Type="http://schemas.openxmlformats.org/officeDocument/2006/relationships/hyperlink" Target="http://1.bp.blogspot.com/-kdyBwF6pw28/TZCD7sE1ekI/AAAAAAAABhI/EdP1vjfxGao/s1600/lehrer2%5b1%5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19964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19.1 Imperativ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Alena Horová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15966"/>
            <a:ext cx="3029719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ovéPole 23"/>
          <p:cNvSpPr txBox="1"/>
          <p:nvPr/>
        </p:nvSpPr>
        <p:spPr>
          <a:xfrm>
            <a:off x="-19434" y="0"/>
            <a:ext cx="9163434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9582"/>
            <a:ext cx="3111614" cy="234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1863405" cy="2340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7" name="TextovéPole 26"/>
          <p:cNvSpPr txBox="1"/>
          <p:nvPr/>
        </p:nvSpPr>
        <p:spPr>
          <a:xfrm>
            <a:off x="7596336" y="3219822"/>
            <a:ext cx="125867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Setz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dich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7694"/>
            <a:ext cx="3362880" cy="223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32" name="TextovéPole 31"/>
          <p:cNvSpPr txBox="1"/>
          <p:nvPr/>
        </p:nvSpPr>
        <p:spPr>
          <a:xfrm>
            <a:off x="5744966" y="3795886"/>
            <a:ext cx="121700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dich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1187624" y="3435846"/>
            <a:ext cx="117371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Pass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19.10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Annotation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58937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Alena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Horová</a:t>
                      </a:r>
                      <a:endParaRPr lang="cs-CZ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Rozkaz,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slovesa s odlučitelnou a neodlučitelnou předponou, zvratná slovesa.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obsahující problematiku tvoření rozkazovacího způsobu v NJ.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23"/>
          <p:cNvSpPr txBox="1"/>
          <p:nvPr/>
        </p:nvSpPr>
        <p:spPr>
          <a:xfrm>
            <a:off x="-19434" y="0"/>
            <a:ext cx="9163434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323528" y="1275606"/>
            <a:ext cx="3672408" cy="124649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Slovesa s odlučitelnou předponou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u slovesa v určitém tvaru stojí odlučitelná 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předpona na konci věty</a:t>
            </a:r>
          </a:p>
          <a:p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Odlučitelné předpony: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ab-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an-, auf-, aus-, ein-, mit-, vor-,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weg-</a:t>
            </a:r>
            <a:r>
              <a:rPr lang="de-DE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281141"/>
              </p:ext>
            </p:extLst>
          </p:nvPr>
        </p:nvGraphicFramePr>
        <p:xfrm>
          <a:off x="251520" y="3651870"/>
          <a:ext cx="3921125" cy="1191768"/>
        </p:xfrm>
        <a:graphic>
          <a:graphicData uri="http://schemas.openxmlformats.org/drawingml/2006/table">
            <a:tbl>
              <a:tblPr firstRow="1" firstCol="1" bandRow="1"/>
              <a:tblGrid>
                <a:gridCol w="900430"/>
                <a:gridCol w="1043940"/>
                <a:gridCol w="900430"/>
                <a:gridCol w="1076325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AN/HABEN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ich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habe</a:t>
                      </a: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…. </a:t>
                      </a: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haben</a:t>
                      </a: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… </a:t>
                      </a: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hast</a:t>
                      </a: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…. </a:t>
                      </a: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habt … 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cs-CZ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</a:t>
                      </a:r>
                      <a:r>
                        <a:rPr lang="cs-CZ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es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hat</a:t>
                      </a: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…. </a:t>
                      </a: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</a:t>
                      </a:r>
                      <a:r>
                        <a:rPr lang="cs-CZ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haben</a:t>
                      </a: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… </a:t>
                      </a: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" name="TextovéPole 26"/>
          <p:cNvSpPr txBox="1"/>
          <p:nvPr/>
        </p:nvSpPr>
        <p:spPr>
          <a:xfrm>
            <a:off x="415573" y="2859782"/>
            <a:ext cx="348031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habe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heute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Shirt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 Rock </a:t>
            </a:r>
          </a:p>
          <a:p>
            <a:pPr algn="ctr"/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Schuhe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ovéPole 23"/>
          <p:cNvSpPr txBox="1"/>
          <p:nvPr/>
        </p:nvSpPr>
        <p:spPr>
          <a:xfrm>
            <a:off x="-19434" y="0"/>
            <a:ext cx="9163434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0" y="483518"/>
            <a:ext cx="3697422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weißt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499992" y="771550"/>
            <a:ext cx="4392488" cy="172819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3">
                <a:lumMod val="50000"/>
              </a:schemeClr>
            </a:solidFill>
          </a:ln>
        </p:spPr>
        <p:txBody>
          <a:bodyPr wrap="none" lIns="108000" rtlCol="0">
            <a:noAutofit/>
          </a:bodyPr>
          <a:lstStyle/>
          <a:p>
            <a:r>
              <a:rPr lang="cs-CZ" sz="1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Regelmäßige</a:t>
            </a:r>
            <a:r>
              <a:rPr lang="cs-CZ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Verben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  pravidelná slovesa časujeme v přítomném 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čase podle ustáleného vzoru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loveso přijímá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ke kořeni výše uvedené koncovky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→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kořen vzniká odtržením koncovky –en / -n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POZOR!!! Pokud kořen končí na –d, -t, -</a:t>
            </a:r>
            <a:r>
              <a:rPr lang="cs-CZ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chn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vkládáme před koncovku -e-.</a:t>
            </a:r>
          </a:p>
          <a:p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881142"/>
              </p:ext>
            </p:extLst>
          </p:nvPr>
        </p:nvGraphicFramePr>
        <p:xfrm>
          <a:off x="4755331" y="2643758"/>
          <a:ext cx="3921125" cy="1191768"/>
        </p:xfrm>
        <a:graphic>
          <a:graphicData uri="http://schemas.openxmlformats.org/drawingml/2006/table">
            <a:tbl>
              <a:tblPr firstRow="1" firstCol="1" bandRow="1"/>
              <a:tblGrid>
                <a:gridCol w="900430"/>
                <a:gridCol w="1043940"/>
                <a:gridCol w="900430"/>
                <a:gridCol w="1076325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KOMM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cs-CZ" sz="1400" b="1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přijít, přicházet, přijíždět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ich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komm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wir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komm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komm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komm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er, sie, es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komm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sie, Sie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komm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ulk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57433"/>
              </p:ext>
            </p:extLst>
          </p:nvPr>
        </p:nvGraphicFramePr>
        <p:xfrm>
          <a:off x="4755331" y="3867894"/>
          <a:ext cx="3921125" cy="1191768"/>
        </p:xfrm>
        <a:graphic>
          <a:graphicData uri="http://schemas.openxmlformats.org/drawingml/2006/table">
            <a:tbl>
              <a:tblPr firstRow="1" firstCol="1" bandRow="1"/>
              <a:tblGrid>
                <a:gridCol w="900430"/>
                <a:gridCol w="1043940"/>
                <a:gridCol w="900430"/>
                <a:gridCol w="1076325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ARBEI</a:t>
                      </a:r>
                      <a:r>
                        <a:rPr lang="cs-CZ" sz="1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cs-CZ" sz="14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cs-CZ" sz="1400" b="1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= pracovat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ich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arbeit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wir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arbeit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arbeit</a:t>
                      </a:r>
                      <a:r>
                        <a:rPr lang="cs-CZ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ihr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arbeit</a:t>
                      </a:r>
                      <a:r>
                        <a:rPr lang="cs-CZ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er, sie, es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arbeit</a:t>
                      </a:r>
                      <a:r>
                        <a:rPr lang="cs-CZ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sie, Sie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arbeit</a:t>
                      </a:r>
                      <a:r>
                        <a:rPr lang="cs-CZ" sz="1400" b="1" dirty="0" err="1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en</a:t>
                      </a:r>
                      <a:endParaRPr lang="de-DE" sz="1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279954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.3 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eues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erfahr</a:t>
            </a:r>
            <a:r>
              <a:rPr lang="de-DE" sz="2500" b="1" dirty="0" smtClean="0">
                <a:latin typeface="Times New Roman" pitchFamily="18" charset="0"/>
                <a:cs typeface="Times New Roman" pitchFamily="18" charset="0"/>
              </a:rPr>
              <a:t>en wir?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323528" y="1054238"/>
            <a:ext cx="4032448" cy="245797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Rozkazovací způsob – pravidelná slovesa</a:t>
            </a:r>
            <a:endParaRPr lang="cs-CZ" sz="1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rozkaz tvoříme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německém jazyce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stejně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jako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češtině →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os. č. j. a mn.; 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u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os. č. mn. a u 3. osoby č. mn.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(vykání ) 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os. č. j. i mn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odpadají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osobní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zájmena    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 a " </a:t>
            </a:r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před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slovesem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-e  zůstává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 sloves,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jejichž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kmen končí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-t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arbeiten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pracovat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Př.: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Arbeite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 ( </a:t>
            </a: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reden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mluvit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,: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-n (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verdienen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vydělávat)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,: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Verdiene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99542"/>
            <a:ext cx="1634058" cy="2052000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14" name="TextovéPole 23"/>
          <p:cNvSpPr txBox="1"/>
          <p:nvPr/>
        </p:nvSpPr>
        <p:spPr>
          <a:xfrm>
            <a:off x="-19434" y="0"/>
            <a:ext cx="9163434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45795"/>
              </p:ext>
            </p:extLst>
          </p:nvPr>
        </p:nvGraphicFramePr>
        <p:xfrm>
          <a:off x="250701" y="3686142"/>
          <a:ext cx="4105275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828040"/>
                <a:gridCol w="1260475"/>
                <a:gridCol w="1008380"/>
                <a:gridCol w="1008380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ČÍSLO JEDNOTNÉ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ROZKAZ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PŘEKLAD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ich mache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--------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--------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</a:t>
                      </a: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mach</a:t>
                      </a:r>
                      <a:r>
                        <a:rPr lang="de-DE" sz="16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Mach!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Dělej!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 macht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--------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-------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80691"/>
              </p:ext>
            </p:extLst>
          </p:nvPr>
        </p:nvGraphicFramePr>
        <p:xfrm>
          <a:off x="4607118" y="3795886"/>
          <a:ext cx="4357370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828040"/>
                <a:gridCol w="1260475"/>
                <a:gridCol w="1260475"/>
                <a:gridCol w="1008380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ČÍSLO </a:t>
                      </a:r>
                      <a:r>
                        <a:rPr lang="cs-CZ" sz="1200" b="1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MNOŽ</a:t>
                      </a:r>
                      <a:r>
                        <a:rPr lang="de-DE" sz="1200" b="1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NÉ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ROZKAZ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PŘEKLAD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wir machen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Machen wir!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Dělejme!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ihr</a:t>
                      </a: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macht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Macht!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Dělejte!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de-DE" sz="1600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ie</a:t>
                      </a:r>
                      <a:r>
                        <a:rPr lang="de-DE" sz="1600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machen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Machen </a:t>
                      </a:r>
                      <a:r>
                        <a:rPr lang="cs-CZ" sz="1600" b="1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de-DE" sz="1600" b="1" dirty="0" err="1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ie</a:t>
                      </a:r>
                      <a:r>
                        <a:rPr lang="de-DE" sz="16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Dělejte</a:t>
                      </a: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!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Přímá spojnice 10"/>
          <p:cNvCxnSpPr/>
          <p:nvPr/>
        </p:nvCxnSpPr>
        <p:spPr>
          <a:xfrm>
            <a:off x="1116000" y="4443958"/>
            <a:ext cx="288032" cy="14401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1800000" y="4443958"/>
            <a:ext cx="216024" cy="14401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5508104" y="4572000"/>
            <a:ext cx="216024" cy="14401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hnutá šipka doprava 24"/>
          <p:cNvSpPr/>
          <p:nvPr/>
        </p:nvSpPr>
        <p:spPr>
          <a:xfrm rot="5400000" flipV="1">
            <a:off x="6031787" y="3848268"/>
            <a:ext cx="176772" cy="936105"/>
          </a:xfrm>
          <a:prstGeom prst="curvedRightArrow">
            <a:avLst>
              <a:gd name="adj1" fmla="val 0"/>
              <a:gd name="adj2" fmla="val 50000"/>
              <a:gd name="adj3" fmla="val 71177"/>
            </a:avLst>
          </a:prstGeom>
          <a:ln w="31750">
            <a:solidFill>
              <a:srgbClr val="C00000"/>
            </a:solidFill>
          </a:ln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Zahnutá šipka doprava 31"/>
          <p:cNvSpPr/>
          <p:nvPr/>
        </p:nvSpPr>
        <p:spPr>
          <a:xfrm rot="5400000" flipV="1">
            <a:off x="6031787" y="4424332"/>
            <a:ext cx="176772" cy="936105"/>
          </a:xfrm>
          <a:prstGeom prst="curvedRightArrow">
            <a:avLst>
              <a:gd name="adj1" fmla="val 0"/>
              <a:gd name="adj2" fmla="val 50000"/>
              <a:gd name="adj3" fmla="val 71177"/>
            </a:avLst>
          </a:prstGeom>
          <a:ln w="31750">
            <a:solidFill>
              <a:srgbClr val="C00000"/>
            </a:solidFill>
          </a:ln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499992" y="2067694"/>
            <a:ext cx="3024336" cy="143116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SEIN </a:t>
            </a:r>
            <a:r>
              <a:rPr lang="cs-CZ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tvoří </a:t>
            </a:r>
            <a:r>
              <a:rPr lang="cs-CZ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rozkaz nepravidelně:</a:t>
            </a:r>
          </a:p>
          <a:p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Sei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→  Buď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Seien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Buďme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Seid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→  Buďte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Seien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→  Buďte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(vykání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3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Nadpis 1"/>
          <p:cNvSpPr txBox="1">
            <a:spLocks/>
          </p:cNvSpPr>
          <p:nvPr/>
        </p:nvSpPr>
        <p:spPr>
          <a:xfrm>
            <a:off x="0" y="483518"/>
            <a:ext cx="5704447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Welche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neue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Termine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erlernen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23"/>
          <p:cNvSpPr txBox="1"/>
          <p:nvPr/>
        </p:nvSpPr>
        <p:spPr>
          <a:xfrm>
            <a:off x="-19434" y="0"/>
            <a:ext cx="9163434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004048" y="2148701"/>
            <a:ext cx="3816424" cy="124649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AUF/RÄUMEN </a:t>
            </a:r>
            <a:endParaRPr lang="cs-CZ" sz="14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Räum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dein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Zimmer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→  Uklízej! 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Räumen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	→ 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Uklízejme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äumt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→ 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klízejte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Räumen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→  Uklízejte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(vykání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579862"/>
            <a:ext cx="1872000" cy="1407776"/>
          </a:xfrm>
          <a:prstGeom prst="rect">
            <a:avLst/>
          </a:prstGeom>
          <a:ln w="25400">
            <a:solidFill>
              <a:srgbClr val="C00000"/>
            </a:solidFill>
          </a:ln>
        </p:spPr>
      </p:pic>
      <p:sp>
        <p:nvSpPr>
          <p:cNvPr id="24" name="TextovéPole 23"/>
          <p:cNvSpPr txBox="1"/>
          <p:nvPr/>
        </p:nvSpPr>
        <p:spPr>
          <a:xfrm>
            <a:off x="5004048" y="987574"/>
            <a:ext cx="3816424" cy="103105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Slovesa s odlučitelnou předponou </a:t>
            </a:r>
          </a:p>
          <a:p>
            <a:pPr>
              <a:spcAft>
                <a:spcPts val="600"/>
              </a:spcAft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(Př.: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auf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räumen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tvoří rozkaz stejně jako pravidelná slovesa,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odlučitelnou předponu klademe na konec věty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51520" y="1131590"/>
            <a:ext cx="3816424" cy="103105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Zvratná slovesa </a:t>
            </a:r>
          </a:p>
          <a:p>
            <a:pPr>
              <a:spcAft>
                <a:spcPts val="600"/>
              </a:spcAft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Př.: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setzen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(4.p),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sich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(3.p) …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tvoří rozkaz stejně jako pravidelná slovesa,</a:t>
            </a:r>
          </a:p>
          <a:p>
            <a:r>
              <a:rPr lang="cs-CZ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zvratné zájmeno klademe hned za rozkaz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419422"/>
              </p:ext>
            </p:extLst>
          </p:nvPr>
        </p:nvGraphicFramePr>
        <p:xfrm>
          <a:off x="323528" y="2317990"/>
          <a:ext cx="4248785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828040"/>
                <a:gridCol w="1403985"/>
                <a:gridCol w="1008380"/>
                <a:gridCol w="1008380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ČÍSLO JEDNOTNÉ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ROZKAZ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PŘEKLAD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ich setze mich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--------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--------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</a:t>
                      </a: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setz</a:t>
                      </a:r>
                      <a:r>
                        <a:rPr lang="de-DE" sz="16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 </a:t>
                      </a: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dich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Setz dich!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Posaď se!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 setzt sich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--------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-------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6" name="Přímá spojnice 25"/>
          <p:cNvCxnSpPr/>
          <p:nvPr/>
        </p:nvCxnSpPr>
        <p:spPr>
          <a:xfrm>
            <a:off x="1187624" y="3075806"/>
            <a:ext cx="288032" cy="14401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1763688" y="3075806"/>
            <a:ext cx="144016" cy="14401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7284"/>
              </p:ext>
            </p:extLst>
          </p:nvPr>
        </p:nvGraphicFramePr>
        <p:xfrm>
          <a:off x="323528" y="3723878"/>
          <a:ext cx="5434965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828040"/>
                <a:gridCol w="1548130"/>
                <a:gridCol w="1620520"/>
                <a:gridCol w="1438275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ČÍSLO MNOŽNÉ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ROZKAZ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PŘEKLAD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wir setzen uns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Setzen wir uns!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Posaďme se!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ihr</a:t>
                      </a: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setzt euch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Setzt euch!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Posaďte se!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 setzen sich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Setzen Sie sich!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Posaďte</a:t>
                      </a: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se!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" name="Zahnutá šipka doprava 29"/>
          <p:cNvSpPr/>
          <p:nvPr/>
        </p:nvSpPr>
        <p:spPr>
          <a:xfrm rot="5400000" flipV="1">
            <a:off x="1619674" y="3867893"/>
            <a:ext cx="144016" cy="720081"/>
          </a:xfrm>
          <a:prstGeom prst="curvedRightArrow">
            <a:avLst>
              <a:gd name="adj1" fmla="val 0"/>
              <a:gd name="adj2" fmla="val 50000"/>
              <a:gd name="adj3" fmla="val 71177"/>
            </a:avLst>
          </a:prstGeom>
          <a:ln w="31750">
            <a:solidFill>
              <a:srgbClr val="C00000"/>
            </a:solidFill>
          </a:ln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1" name="Zahnutá šipka doprava 30"/>
          <p:cNvSpPr/>
          <p:nvPr/>
        </p:nvSpPr>
        <p:spPr>
          <a:xfrm rot="5400000" flipV="1">
            <a:off x="1619673" y="4443957"/>
            <a:ext cx="144016" cy="720081"/>
          </a:xfrm>
          <a:prstGeom prst="curvedRightArrow">
            <a:avLst>
              <a:gd name="adj1" fmla="val 0"/>
              <a:gd name="adj2" fmla="val 50000"/>
              <a:gd name="adj3" fmla="val 71177"/>
            </a:avLst>
          </a:prstGeom>
          <a:ln w="31750">
            <a:solidFill>
              <a:srgbClr val="C00000"/>
            </a:solidFill>
          </a:ln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32" name="Přímá spojnice 31"/>
          <p:cNvCxnSpPr/>
          <p:nvPr/>
        </p:nvCxnSpPr>
        <p:spPr>
          <a:xfrm>
            <a:off x="1187624" y="4515966"/>
            <a:ext cx="288032" cy="14401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7499062" y="4587974"/>
            <a:ext cx="125867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Setz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dich</a:t>
            </a:r>
            <a:r>
              <a:rPr lang="cs-C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028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3693255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merkt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ihr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euch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7628535" y="3003798"/>
            <a:ext cx="184731" cy="184666"/>
          </a:xfrm>
          <a:prstGeom prst="rect">
            <a:avLst/>
          </a:prstGeom>
        </p:spPr>
        <p:txBody>
          <a:bodyPr wrap="none" tIns="0" rtlCol="0">
            <a:spAutoFit/>
          </a:bodyPr>
          <a:lstStyle/>
          <a:p>
            <a:pPr algn="ctr"/>
            <a:endParaRPr lang="cs-CZ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34307"/>
              </p:ext>
            </p:extLst>
          </p:nvPr>
        </p:nvGraphicFramePr>
        <p:xfrm>
          <a:off x="4788024" y="762276"/>
          <a:ext cx="4014886" cy="1377426"/>
        </p:xfrm>
        <a:graphic>
          <a:graphicData uri="http://schemas.openxmlformats.org/drawingml/2006/table">
            <a:tbl>
              <a:tblPr firstRow="1" firstCol="1" bandRow="1"/>
              <a:tblGrid>
                <a:gridCol w="976456"/>
                <a:gridCol w="1012810"/>
                <a:gridCol w="1012810"/>
                <a:gridCol w="1012810"/>
              </a:tblGrid>
              <a:tr h="2194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SICH</a:t>
                      </a:r>
                      <a:r>
                        <a:rPr lang="cs-CZ" sz="1600" b="1" baseline="0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WASCHEN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9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ich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ihr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er, sie, es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sie, Sie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55818"/>
              </p:ext>
            </p:extLst>
          </p:nvPr>
        </p:nvGraphicFramePr>
        <p:xfrm>
          <a:off x="4788024" y="2202436"/>
          <a:ext cx="4014886" cy="1377426"/>
        </p:xfrm>
        <a:graphic>
          <a:graphicData uri="http://schemas.openxmlformats.org/drawingml/2006/table">
            <a:tbl>
              <a:tblPr firstRow="1" firstCol="1" bandRow="1"/>
              <a:tblGrid>
                <a:gridCol w="976456"/>
                <a:gridCol w="1012810"/>
                <a:gridCol w="1012810"/>
                <a:gridCol w="1012810"/>
              </a:tblGrid>
              <a:tr h="2194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AN/ZIEHEN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9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ich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wir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er, sie, es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sie, Sie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3491880" y="608370"/>
            <a:ext cx="151216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Bilde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Imperativ: </a:t>
            </a:r>
          </a:p>
          <a:p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voř rozkaz:</a:t>
            </a: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170854"/>
              </p:ext>
            </p:extLst>
          </p:nvPr>
        </p:nvGraphicFramePr>
        <p:xfrm>
          <a:off x="4788024" y="3651870"/>
          <a:ext cx="4014886" cy="1377426"/>
        </p:xfrm>
        <a:graphic>
          <a:graphicData uri="http://schemas.openxmlformats.org/drawingml/2006/table">
            <a:tbl>
              <a:tblPr firstRow="1" firstCol="1" bandRow="1"/>
              <a:tblGrid>
                <a:gridCol w="976456"/>
                <a:gridCol w="1012810"/>
                <a:gridCol w="1012810"/>
                <a:gridCol w="1012810"/>
              </a:tblGrid>
              <a:tr h="21940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KOCHEN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19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ich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wir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er, sie, es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sie, Sie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619672" y="3204140"/>
            <a:ext cx="2592288" cy="1815882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mehr lernen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die Hausaufgabe schreiben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die Vokabeln wiederholen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das Heft finden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auf den Klassenlehrer warten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hier sein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laut antworten</a:t>
            </a:r>
          </a:p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richtig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rechnen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51520" y="2521808"/>
            <a:ext cx="3600400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Bilde</a:t>
            </a:r>
            <a:r>
              <a:rPr lang="cs-CZ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Imperativ:</a:t>
            </a:r>
          </a:p>
          <a:p>
            <a:r>
              <a:rPr lang="de-DE" sz="1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Vzor</a:t>
            </a:r>
            <a:r>
              <a:rPr lang="de-DE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zu Hause bleiben – Max, bleib zu Hause</a:t>
            </a:r>
            <a:r>
              <a:rPr lang="de-DE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de-DE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115616" y="1203598"/>
            <a:ext cx="3384376" cy="116955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 přicházíte, my se učíme, já čekám, oni tancují, my pracujeme, ty si hraješ, oni bydlí, vy vaříte, ty fotografuješ, já tancuji , ty vaříš, ono si hraje,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 přijíždíme, on čeká, vy bydlíte</a:t>
            </a:r>
          </a:p>
        </p:txBody>
      </p:sp>
    </p:spTree>
    <p:extLst>
      <p:ext uri="{BB962C8B-B14F-4D97-AF65-F5344CB8AC3E}">
        <p14:creationId xmlns:p14="http://schemas.microsoft.com/office/powerpoint/2010/main" val="22319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3654" y="483518"/>
            <a:ext cx="6222216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Etwas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zusätzlich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geschickte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Schüler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843558"/>
            <a:ext cx="1620000" cy="2229882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23"/>
          <p:cNvSpPr txBox="1"/>
          <p:nvPr/>
        </p:nvSpPr>
        <p:spPr>
          <a:xfrm>
            <a:off x="-19434" y="0"/>
            <a:ext cx="9163434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576" y="3795886"/>
            <a:ext cx="3672408" cy="124649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Slovesa s odlučitelnou předponou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u slovesa v určitém tvaru stojí odlučitelná </a:t>
            </a:r>
          </a:p>
          <a:p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předpona na konci věty</a:t>
            </a:r>
          </a:p>
          <a:p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Odlučitelné předpony:</a:t>
            </a: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ab-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an-, auf-, aus-, ein-, mit-, vor-,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weg-</a:t>
            </a:r>
            <a:r>
              <a:rPr lang="de-DE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968802"/>
              </p:ext>
            </p:extLst>
          </p:nvPr>
        </p:nvGraphicFramePr>
        <p:xfrm>
          <a:off x="4899347" y="3828254"/>
          <a:ext cx="3921125" cy="1191768"/>
        </p:xfrm>
        <a:graphic>
          <a:graphicData uri="http://schemas.openxmlformats.org/drawingml/2006/table">
            <a:tbl>
              <a:tblPr firstRow="1" firstCol="1" bandRow="1"/>
              <a:tblGrid>
                <a:gridCol w="900430"/>
                <a:gridCol w="1043940"/>
                <a:gridCol w="900430"/>
                <a:gridCol w="1076325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AN/HABEN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OSOBA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URČITÝ TV.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ich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habe</a:t>
                      </a: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…. </a:t>
                      </a: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haben</a:t>
                      </a: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… </a:t>
                      </a: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du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hast</a:t>
                      </a: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…. </a:t>
                      </a: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ihr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habt … 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er</a:t>
                      </a:r>
                      <a:r>
                        <a:rPr lang="cs-CZ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</a:t>
                      </a:r>
                      <a:r>
                        <a:rPr lang="cs-CZ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es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hat</a:t>
                      </a: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…. </a:t>
                      </a: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</a:t>
                      </a:r>
                      <a:r>
                        <a:rPr lang="cs-CZ" sz="1400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400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Sie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haben</a:t>
                      </a:r>
                      <a:r>
                        <a:rPr lang="cs-CZ" sz="1400" b="1" dirty="0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… </a:t>
                      </a:r>
                      <a:r>
                        <a:rPr lang="cs-CZ" sz="1400" b="1" dirty="0" err="1">
                          <a:solidFill>
                            <a:srgbClr val="4F6228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3419872" y="1074241"/>
            <a:ext cx="3672408" cy="2577629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Slovesa s neodlučitelnou předponou </a:t>
            </a:r>
            <a:endParaRPr lang="cs-CZ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nikdy se od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slovesa neodlučují, stojí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vždy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společně se slovesem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Neodlučitelné předpony: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emp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-, ver-, </a:t>
            </a: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zer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-, miss-, </a:t>
            </a: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suchen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navštívit</a:t>
            </a:r>
            <a:endParaRPr lang="de-DE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fallen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líbit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</a:t>
            </a:r>
          </a:p>
          <a:p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emp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fehlen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doporučit</a:t>
            </a:r>
            <a:endParaRPr lang="de-DE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arbeiten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zpracovat</a:t>
            </a:r>
            <a:endParaRPr lang="de-DE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zer</a:t>
            </a:r>
            <a:r>
              <a:rPr lang="cs-CZ" sz="1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brechen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rozbít</a:t>
            </a:r>
            <a:endParaRPr lang="de-DE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zählen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de-DE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vyprávět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23528" y="1620545"/>
            <a:ext cx="2952328" cy="2031325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Sie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(aufräumen) ihr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Zimmer.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Wir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(einkaufen) im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Kaufhaus.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Wann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(sich vorstellen)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ihr?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Jetzt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sie (umsteigen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(bestellen) ein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Bier.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Wie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(gefallen) dir dieser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Wagen?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Mir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(einfallen)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nichts.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(empfehlen) Sie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ihm?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Er (verstehen) mich </a:t>
            </a:r>
            <a:r>
              <a:rPr lang="de-DE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nicht.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978863"/>
            <a:ext cx="201622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Ergänze</a:t>
            </a:r>
            <a:r>
              <a:rPr lang="cs-CZ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Verben:</a:t>
            </a:r>
          </a:p>
          <a:p>
            <a:r>
              <a:rPr lang="cs-CZ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Doplň slovesa:</a:t>
            </a:r>
          </a:p>
        </p:txBody>
      </p:sp>
    </p:spTree>
    <p:extLst>
      <p:ext uri="{BB962C8B-B14F-4D97-AF65-F5344CB8AC3E}">
        <p14:creationId xmlns:p14="http://schemas.microsoft.com/office/powerpoint/2010/main" val="5354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323528" y="4227934"/>
            <a:ext cx="249036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IMPERATIVE</a:t>
            </a: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0" y="483518"/>
            <a:ext cx="1608133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23"/>
          <p:cNvSpPr txBox="1"/>
          <p:nvPr/>
        </p:nvSpPr>
        <p:spPr>
          <a:xfrm>
            <a:off x="-19434" y="0"/>
            <a:ext cx="9163434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275601"/>
            <a:ext cx="2268000" cy="2650726"/>
          </a:xfrm>
          <a:prstGeom prst="rect">
            <a:avLst/>
          </a:prstGeom>
          <a:noFill/>
          <a:ln w="317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3779912" y="3291830"/>
            <a:ext cx="4752528" cy="1431161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Kladný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rozkaz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Záporný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rozkaz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l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ook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look = don't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look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come = don't come 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ask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ask = don't ask 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275856" y="1131590"/>
            <a:ext cx="5472608" cy="1561966"/>
          </a:xfrm>
          <a:prstGeom prst="rect">
            <a:avLst/>
          </a:prstGeom>
          <a:solidFill>
            <a:schemeClr val="bg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Imperative</a:t>
            </a:r>
            <a:r>
              <a:rPr lang="cs-CZ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(2nd person, </a:t>
            </a:r>
            <a:r>
              <a:rPr lang="cs-CZ" sz="1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singular</a:t>
            </a:r>
            <a:r>
              <a:rPr lang="cs-CZ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plural)</a:t>
            </a:r>
            <a:endParaRPr lang="cs-CZ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kladný rozkazovací způsob se rovná infinitivu bez to.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záporný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rozkazovací způsob se rovná do not (</a:t>
            </a:r>
            <a:r>
              <a:rPr lang="cs-CZ" sz="14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don't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+ infinitiv bez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anglickým rozkazem obvykle nenásleduje vykřičník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rozkazovací </a:t>
            </a:r>
            <a:r>
              <a:rPr lang="cs-CZ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způsob obvykle nemá podmět, ale můžeme použít podstatné jméno nebo zájmeno, aby bylo zřejmé, komu </a:t>
            </a:r>
            <a:r>
              <a:rPr lang="cs-CZ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přikazujeme</a:t>
            </a:r>
            <a:endParaRPr lang="cs-CZ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19.8 Test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94176"/>
              </p:ext>
            </p:extLst>
          </p:nvPr>
        </p:nvGraphicFramePr>
        <p:xfrm>
          <a:off x="179510" y="1131590"/>
          <a:ext cx="7185180" cy="363540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Najdi správný ekvivalent pro daný výraz:   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Čti!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liest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Liest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Liest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Lies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Najdi správný ekvivalent pro daný výraz:   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Dělejme!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machst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Machen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wir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Macht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Mach!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Najdi správný ekvivalent pro daný výraz:   </a:t>
                      </a:r>
                      <a:r>
                        <a:rPr lang="cs-CZ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Vezměte!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kumimoji="0" lang="cs-CZ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Nehmm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Nehmst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Nehmt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ihr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Nehmt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cs-CZ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cs-CZ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Najdi správný ekvivalent pro daný výraz:   </a:t>
                      </a:r>
                      <a:r>
                        <a:rPr kumimoji="0" lang="cs-CZ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Buď hodný!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Sei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brav!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Seien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sie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lustig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Seid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Lies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23"/>
          <p:cNvSpPr txBox="1"/>
          <p:nvPr/>
        </p:nvSpPr>
        <p:spPr>
          <a:xfrm>
            <a:off x="-19434" y="0"/>
            <a:ext cx="9163434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554190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19.9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Gebrauchtene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Quelle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Zitation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1131590"/>
            <a:ext cx="8640960" cy="3528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www.helpforenglish.cz/files/dontlookshower.gif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www.muj-pes.cz/foto-clanky/vycvik.bmp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1,4)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http://1.bp.blogspot.com/-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kdyBwF6pw28/TZCD7sE1ekI/AAAAAAAABhI/EdP1vjfxGao/s1600/lehrer2%255B1%255D.jpg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1,3)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www.orlickytalisman.com/img/vycvik/lehni.jpg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marL="342900" indent="-342900">
              <a:buAutoNum type="arabicPeriod"/>
            </a:pPr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epstein.de/Fun/gibnieauf.jpg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342900"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23"/>
          <p:cNvSpPr txBox="1"/>
          <p:nvPr/>
        </p:nvSpPr>
        <p:spPr>
          <a:xfrm>
            <a:off x="-19434" y="0"/>
            <a:ext cx="9163434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Německý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1526</Words>
  <Application>Microsoft Office PowerPoint</Application>
  <PresentationFormat>Předvádění na obrazovce (16:9)</PresentationFormat>
  <Paragraphs>373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19.1 Imperativ</vt:lpstr>
      <vt:lpstr>Prezentace aplikace PowerPoint</vt:lpstr>
      <vt:lpstr>19.3 Was Neues erfahren wir?</vt:lpstr>
      <vt:lpstr>Prezentace aplikace PowerPoint</vt:lpstr>
      <vt:lpstr>19.5 Was merkt ihr euch?</vt:lpstr>
      <vt:lpstr>19.6 Etwas zusätzlich für geschickte Schüler</vt:lpstr>
      <vt:lpstr>Prezentace aplikace PowerPoint</vt:lpstr>
      <vt:lpstr>19.8 Test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482</cp:revision>
  <dcterms:created xsi:type="dcterms:W3CDTF">2010-10-18T18:21:56Z</dcterms:created>
  <dcterms:modified xsi:type="dcterms:W3CDTF">2013-07-03T10:45:17Z</dcterms:modified>
</cp:coreProperties>
</file>