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90" r:id="rId3"/>
    <p:sldId id="288" r:id="rId4"/>
    <p:sldId id="289" r:id="rId5"/>
    <p:sldId id="270" r:id="rId6"/>
    <p:sldId id="274" r:id="rId7"/>
    <p:sldId id="28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FF9966"/>
    <a:srgbClr val="FF6600"/>
    <a:srgbClr val="8FC016"/>
    <a:srgbClr val="FFCCFF"/>
    <a:srgbClr val="FFCC99"/>
    <a:srgbClr val="F59383"/>
    <a:srgbClr val="00B05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90" d="100"/>
          <a:sy n="90" d="100"/>
        </p:scale>
        <p:origin x="-816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977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3.7.2013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emecky.net/testy/doplnovani-slov-i/zvratna-slovesa-reflexive-verben-301/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www.nemecky.net/testy/doplnovani-slov-i/zvratna-zajmena-v-nemcine-353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g.blesk.cz/img/1/gallery/1251985_louka-alergie-kvetiny.jpg" TargetMode="External"/><Relationship Id="rId3" Type="http://schemas.openxmlformats.org/officeDocument/2006/relationships/hyperlink" Target="http://media.novinky.cz/217/102179-top_foto2-edyum.jpg?1245470401" TargetMode="External"/><Relationship Id="rId7" Type="http://schemas.openxmlformats.org/officeDocument/2006/relationships/hyperlink" Target="http://images02.kurier.at/privat.jpg/620x340/322.220" TargetMode="External"/><Relationship Id="rId12" Type="http://schemas.openxmlformats.org/officeDocument/2006/relationships/hyperlink" Target="http://jdemedoskoly.cz/1_images/13066506_xl.jpg" TargetMode="External"/><Relationship Id="rId2" Type="http://schemas.openxmlformats.org/officeDocument/2006/relationships/hyperlink" Target="http://nd05.jxs.cz/709/740/3707581c24_84345287_o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.blesk.cz/img/1/gallery/1769249_zahrada-tahradni-nabytek.jpg" TargetMode="External"/><Relationship Id="rId11" Type="http://schemas.openxmlformats.org/officeDocument/2006/relationships/hyperlink" Target="http://www.dama.cz/images/podani_ruky.jpg" TargetMode="External"/><Relationship Id="rId5" Type="http://schemas.openxmlformats.org/officeDocument/2006/relationships/hyperlink" Target="http://t3.gstatic.com/images?q=tbn:ANd9GcQqfNCxisUycKMG0wMlqInE8Q0Qnn1-lpCND8CHYYni5QZGnr-E" TargetMode="External"/><Relationship Id="rId10" Type="http://schemas.openxmlformats.org/officeDocument/2006/relationships/hyperlink" Target="http://www.tydeniky.cz/userdata/articles/1186/zuby-cisteni.jpg" TargetMode="External"/><Relationship Id="rId4" Type="http://schemas.openxmlformats.org/officeDocument/2006/relationships/hyperlink" Target="http://jenprokrasu.jenprozeny.cz/sites/default/files/imagecache/upoutavka/teasers/3846/34754.png" TargetMode="External"/><Relationship Id="rId9" Type="http://schemas.openxmlformats.org/officeDocument/2006/relationships/hyperlink" Target="http://i.idnes.cz/12/051/cl6/ELV42e79b_214045_538266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89374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Reflexivverben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3968" y="2355725"/>
            <a:ext cx="1656000" cy="1173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2859782"/>
            <a:ext cx="1654593" cy="118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2427734"/>
            <a:ext cx="888000" cy="133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5896" y="3940022"/>
            <a:ext cx="1955167" cy="108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8" y="771550"/>
            <a:ext cx="1584000" cy="105599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0352" y="627534"/>
            <a:ext cx="1260000" cy="1260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4328" y="2355726"/>
            <a:ext cx="1188000" cy="179395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824" y="627534"/>
            <a:ext cx="2052000" cy="115425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059582"/>
            <a:ext cx="1620000" cy="130816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ovéPole 32"/>
          <p:cNvSpPr txBox="1"/>
          <p:nvPr/>
        </p:nvSpPr>
        <p:spPr>
          <a:xfrm>
            <a:off x="167657" y="2139702"/>
            <a:ext cx="160172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waschen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635896" y="3291830"/>
            <a:ext cx="13708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stellen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107504" y="3867894"/>
            <a:ext cx="141577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putzen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5617529" y="3651870"/>
            <a:ext cx="162897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kämmen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699792" y="4547904"/>
            <a:ext cx="138230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freuen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308304" y="1779662"/>
            <a:ext cx="160172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waschen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36096" y="1779662"/>
            <a:ext cx="134363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setzen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7740352" y="3867894"/>
            <a:ext cx="124425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legen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059832" y="1851670"/>
            <a:ext cx="157286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duschen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2499742"/>
            <a:ext cx="1424083" cy="122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1979712" y="3507854"/>
            <a:ext cx="140955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treffen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68916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7. 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Zvratné zájmeno ve 3. a 4. pádu, časování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časování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zvratných sloves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v NJ.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0719" y="1203598"/>
            <a:ext cx="4291340" cy="15800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Osobní zájmena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NJ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nahrazují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podstatná jména. 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Př.: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Andrea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liest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Buch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Paul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ihm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předložka 3. pád → s ním → on →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ihm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68371"/>
              </p:ext>
            </p:extLst>
          </p:nvPr>
        </p:nvGraphicFramePr>
        <p:xfrm>
          <a:off x="323528" y="3234022"/>
          <a:ext cx="4644390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828040"/>
                <a:gridCol w="828040"/>
                <a:gridCol w="828040"/>
                <a:gridCol w="828040"/>
                <a:gridCol w="828040"/>
              </a:tblGrid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Singular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já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ono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meiner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deiner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seiner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202426"/>
              </p:ext>
            </p:extLst>
          </p:nvPr>
        </p:nvGraphicFramePr>
        <p:xfrm>
          <a:off x="5220072" y="3219822"/>
          <a:ext cx="3399790" cy="1713992"/>
        </p:xfrm>
        <a:graphic>
          <a:graphicData uri="http://schemas.openxmlformats.org/drawingml/2006/table">
            <a:tbl>
              <a:tblPr firstRow="1" firstCol="1" bandRow="1"/>
              <a:tblGrid>
                <a:gridCol w="504190"/>
                <a:gridCol w="723900"/>
                <a:gridCol w="723900"/>
                <a:gridCol w="723900"/>
                <a:gridCol w="723900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Plural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pád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unser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ihnen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Ihnen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Přímá spojnice se šipkou 3"/>
          <p:cNvCxnSpPr/>
          <p:nvPr/>
        </p:nvCxnSpPr>
        <p:spPr>
          <a:xfrm flipH="1">
            <a:off x="2987824" y="2499742"/>
            <a:ext cx="1008112" cy="194421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148064" y="1618223"/>
            <a:ext cx="3672408" cy="146193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Sagst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es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der Mutter?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sage es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ihr.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Zeigst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das Heft dem Vater?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Schreibst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oft deiner Freundin?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Sagt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 es unserem Lehrer?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Antwortest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der Schwester gleich?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Öffnest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dem Onkel?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076056" y="987574"/>
            <a:ext cx="288032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Odpověz na otázku.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odpovědi použij osobní zájmena.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475656" y="1995686"/>
            <a:ext cx="3528392" cy="116955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zei</a:t>
            </a:r>
            <a:r>
              <a:rPr lang="de-DE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de-DE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chreibe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oft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sage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 </a:t>
            </a:r>
            <a:r>
              <a:rPr lang="de-DE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antworte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gleich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Ja, ich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öffne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de-DE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0" y="483518"/>
            <a:ext cx="3697422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weißt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43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0" y="483518"/>
            <a:ext cx="4279954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wir?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975346"/>
              </p:ext>
            </p:extLst>
          </p:nvPr>
        </p:nvGraphicFramePr>
        <p:xfrm>
          <a:off x="3089597" y="2930874"/>
          <a:ext cx="5730875" cy="1997964"/>
        </p:xfrm>
        <a:graphic>
          <a:graphicData uri="http://schemas.openxmlformats.org/drawingml/2006/table">
            <a:tbl>
              <a:tblPr firstRow="1" firstCol="1" bandRow="1"/>
              <a:tblGrid>
                <a:gridCol w="540385"/>
                <a:gridCol w="723900"/>
                <a:gridCol w="723900"/>
                <a:gridCol w="1332230"/>
                <a:gridCol w="972185"/>
                <a:gridCol w="361950"/>
                <a:gridCol w="1076325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r>
                        <a:rPr lang="de-DE" sz="18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setzen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setze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auf den Stuhl.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Posadím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 židli.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setzt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dich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mich.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Posadíš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přede mě.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setzt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eben 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mich.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Posadí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vedle mě.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setzen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inter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euch.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Posadíme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za vás.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setzt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eben 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mich.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Posadíte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vedle mě.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setzen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ns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Fenster.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Posadí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 </a:t>
                      </a:r>
                      <a:r>
                        <a:rPr lang="de-DE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oknu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251520" y="1059582"/>
            <a:ext cx="460851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Zvratná slovesa se zájmenem ve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pádě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240557" y="2362203"/>
            <a:ext cx="2534449" cy="265723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1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de-DE" sz="16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pád</a:t>
            </a:r>
            <a:r>
              <a:rPr lang="de-DE" sz="1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SE </a:t>
            </a:r>
            <a:endParaRPr lang="cs-CZ" sz="1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setzen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posadit se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stellen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postavit se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legen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→ položit se</a:t>
            </a:r>
          </a:p>
          <a:p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překl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lehnout si)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freuen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těšit se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treffen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setkat se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waschen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mýt se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duschen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sprchovat se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kämmen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 česat se</a:t>
            </a:r>
          </a:p>
          <a:p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ziehen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oblékat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076056" y="1059582"/>
            <a:ext cx="3896672" cy="13645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Zvratné zájmeno SICH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v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nj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jen ve 3. osobě jednotného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a množného čísla a v infinitivu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1. a 2. osobě obou čísel ho nahrazujeme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osobním zájmenem příslušné osoby ve 4. pádě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0024" y="1635646"/>
            <a:ext cx="1728000" cy="115199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ovéPole 38"/>
          <p:cNvSpPr txBox="1"/>
          <p:nvPr/>
        </p:nvSpPr>
        <p:spPr>
          <a:xfrm>
            <a:off x="1907704" y="1635646"/>
            <a:ext cx="134363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setzen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5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346" y="483518"/>
            <a:ext cx="57044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225659"/>
              </p:ext>
            </p:extLst>
          </p:nvPr>
        </p:nvGraphicFramePr>
        <p:xfrm>
          <a:off x="3161605" y="2500668"/>
          <a:ext cx="5730875" cy="1997964"/>
        </p:xfrm>
        <a:graphic>
          <a:graphicData uri="http://schemas.openxmlformats.org/drawingml/2006/table">
            <a:tbl>
              <a:tblPr firstRow="1" firstCol="1" bandRow="1"/>
              <a:tblGrid>
                <a:gridCol w="540385"/>
                <a:gridCol w="723900"/>
                <a:gridCol w="723900"/>
                <a:gridCol w="1332230"/>
                <a:gridCol w="972185"/>
                <a:gridCol w="361950"/>
                <a:gridCol w="1076325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r>
                        <a:rPr lang="de-DE" sz="18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kaufen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kaufe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mir !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die Schoko.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Koupím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čokoládu.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kaufst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dir !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das Essen.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Koupíš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jídlo.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kauft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einen </a:t>
                      </a:r>
                      <a:r>
                        <a:rPr lang="de-DE" sz="160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Pul</a:t>
                      </a:r>
                      <a:r>
                        <a:rPr lang="cs-CZ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de-DE" sz="160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Koupí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svetr.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kaufen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 Getränk.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Koupíme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nápoj.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kauft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euch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einen </a:t>
                      </a:r>
                      <a:r>
                        <a:rPr lang="de-DE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Kulli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Koupíte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propisku.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kaufen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ein Auto.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Koupí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auto</a:t>
                      </a: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251520" y="1059582"/>
            <a:ext cx="460851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Zvratná slovesa se zájmenem ve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pádě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004048" y="1063157"/>
            <a:ext cx="3896672" cy="136457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Zvratné zájmeno SICH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 v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nj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jen ve 3. osobě jednotného </a:t>
            </a: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a množného čísla a v infinitivu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1. a 2. osobě obou čísel ho nahrazujeme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osobním zájmenem příslušné osoby ve 3. pádě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47471" y="3439421"/>
            <a:ext cx="2343691" cy="15800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e-DE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de-DE" sz="16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pád</a:t>
            </a:r>
            <a:r>
              <a:rPr lang="de-DE" sz="1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e-DE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kaufen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koupit si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waschen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mýt si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kämmen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česat si</a:t>
            </a:r>
          </a:p>
          <a:p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putzen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čistit si</a:t>
            </a:r>
          </a:p>
          <a:p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ziehen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oblékat si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4515966"/>
            <a:ext cx="460851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němčině je méně zvratných sloves než v češtině!!!</a:t>
            </a:r>
          </a:p>
          <a:p>
            <a:pPr algn="ctr"/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lernen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učit se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spielen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hrát si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heißen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jmenovat se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1563638"/>
            <a:ext cx="1654593" cy="118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/>
          <p:cNvSpPr txBox="1"/>
          <p:nvPr/>
        </p:nvSpPr>
        <p:spPr>
          <a:xfrm>
            <a:off x="3419872" y="1635646"/>
            <a:ext cx="141577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putzen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779662"/>
            <a:ext cx="1404000" cy="1404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1331640" y="2859782"/>
            <a:ext cx="160172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waschen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4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184434"/>
            <a:ext cx="2448272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Reflexivpronomen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Doplň zvratná zájmena:</a:t>
            </a:r>
          </a:p>
        </p:txBody>
      </p:sp>
      <p:sp>
        <p:nvSpPr>
          <p:cNvPr id="23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8344" y="627534"/>
            <a:ext cx="1152000" cy="146000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683568" y="1839471"/>
            <a:ext cx="3168352" cy="310854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ziehe ….. an.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benehmen ….. gut.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informiert ….. darüber.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setze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neben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legt …..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 Bett.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wascht ….. zu wenig.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entschuldigen ….. bei Ihnen.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setzt ….. ans Fenster.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wasche ….. die Hände.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hört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…..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noch einmal.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Bestellt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….. etwas von ihnen?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putzt ….. die Zähne.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Nimmst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….. noch etwas?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müssen ….. festlich anziehen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716016" y="1687909"/>
            <a:ext cx="1656184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Doplň: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1841797"/>
            <a:ext cx="3168352" cy="310854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ziehe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mich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benehmen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gut.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informiert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darüber.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setze </a:t>
            </a:r>
            <a:r>
              <a:rPr lang="de-DE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mich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neben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dich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DE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Kind legt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ins Bett.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Ihr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wascht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zu wenig.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entschuldigen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uns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bei Ihnen.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setzt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ans Fenster.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Ich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wasche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mir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Hände.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hört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 noch einmal.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Bestellt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etwas von ihnen?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putzt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sich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 Zähne.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Nimmst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noch etwas?</a:t>
            </a:r>
          </a:p>
          <a:p>
            <a:pPr marL="342900" indent="-342900">
              <a:buAutoNum type="arabicPeriod"/>
            </a:pPr>
            <a:r>
              <a:rPr lang="de-DE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müssen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de-DE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festlich anziehen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550329"/>
              </p:ext>
            </p:extLst>
          </p:nvPr>
        </p:nvGraphicFramePr>
        <p:xfrm>
          <a:off x="4949602" y="2211710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putzen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62176"/>
              </p:ext>
            </p:extLst>
          </p:nvPr>
        </p:nvGraphicFramePr>
        <p:xfrm>
          <a:off x="4949602" y="3651870"/>
          <a:ext cx="4014886" cy="1377426"/>
        </p:xfrm>
        <a:graphic>
          <a:graphicData uri="http://schemas.openxmlformats.org/drawingml/2006/table">
            <a:tbl>
              <a:tblPr firstRow="1" firstCol="1" bandRow="1"/>
              <a:tblGrid>
                <a:gridCol w="976456"/>
                <a:gridCol w="1012810"/>
                <a:gridCol w="1012810"/>
                <a:gridCol w="1012810"/>
              </a:tblGrid>
              <a:tr h="21940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sich</a:t>
                      </a:r>
                      <a:r>
                        <a:rPr lang="cs-CZ" sz="1600" b="1" baseline="0" dirty="0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b="1" baseline="0" dirty="0" err="1" smtClean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treffen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9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ich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wir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ihr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er, sie, 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sie, Sie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horova\AppData\Local\Microsoft\Windows\Temporary Internet Files\Content.IE5\GKQQFWVH\MP900442369[1]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789" y="1635974"/>
            <a:ext cx="1964515" cy="2952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horova\AppData\Local\Microsoft\Windows\Temporary Internet Files\Content.IE5\G242K3DL\MP900442431[1]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92" y="1671974"/>
            <a:ext cx="1944000" cy="2916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467544" y="1184434"/>
            <a:ext cx="1728192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Klikni na obrázek:</a:t>
            </a:r>
          </a:p>
        </p:txBody>
      </p:sp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160813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1059582"/>
            <a:ext cx="424847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REFLEXIVE  PRONOUNS</a:t>
            </a:r>
            <a:endParaRPr lang="cs-CZ" sz="2400" b="1" u="sng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40926"/>
              </p:ext>
            </p:extLst>
          </p:nvPr>
        </p:nvGraphicFramePr>
        <p:xfrm>
          <a:off x="4644008" y="1779662"/>
          <a:ext cx="4177030" cy="1612392"/>
        </p:xfrm>
        <a:graphic>
          <a:graphicData uri="http://schemas.openxmlformats.org/drawingml/2006/table">
            <a:tbl>
              <a:tblPr firstRow="1" firstCol="1" bandRow="1"/>
              <a:tblGrid>
                <a:gridCol w="972185"/>
                <a:gridCol w="1008380"/>
                <a:gridCol w="1008380"/>
                <a:gridCol w="11880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OSOBA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URČITÝ TV.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myself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</a:t>
                      </a:r>
                      <a:r>
                        <a:rPr lang="cs-CZ" sz="1600" kern="1200" dirty="0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ourselves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err="1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you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yourself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err="1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you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yourselves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smtClean="0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he</a:t>
                      </a:r>
                      <a:r>
                        <a:rPr lang="de-DE" sz="1600" kern="1200" smtClean="0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himself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err="1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they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themselves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err="1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she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herself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err="1">
                          <a:solidFill>
                            <a:srgbClr val="4F6228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</a:t>
                      </a:r>
                      <a:endParaRPr lang="de-DE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itself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solidFill>
                            <a:srgbClr val="4F6228"/>
                          </a:solidFill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251520" y="3596555"/>
            <a:ext cx="5112568" cy="120802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Velké </a:t>
            </a: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množství sloves, která se v češtině používají se zvratným zájmenem, v angličtině zvratné zájmeno NEMAJÍ: </a:t>
            </a:r>
          </a:p>
          <a:p>
            <a:pPr algn="ctr"/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meet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(setkat se),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complain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(stěžovat si),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sit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(posadit se),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stand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up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(stoupnout si),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relax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(uvolnit se),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wake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up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(probudit se),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wash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(umýt se),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shave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(oholit se),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dress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(obléknout se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39551" y="1995686"/>
            <a:ext cx="3096345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saw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himself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mirror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talked about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herself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the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I'm enjoying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myself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Behave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yourself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algn="ctr"/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Help </a:t>
            </a: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yourself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11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995576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pro daný výraz:   </a:t>
                      </a: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Myji si nohy.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wasche mi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</a:t>
                      </a: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die Füße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wasche mir die </a:t>
                      </a: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Füße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wasche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sich</a:t>
                      </a: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die </a:t>
                      </a: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Füße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wasche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dich</a:t>
                      </a: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die </a:t>
                      </a: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Füße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Doplň zvratné zájmeno: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Ich freue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…….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auf Weihnachten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dir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mir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správný ekvivalent pro daný výraz: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Češu se.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käme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käme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mir</a:t>
                      </a: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kämme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mir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Ich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kämme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mich</a:t>
                      </a: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Doplň zvratné zájmeno: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Sie wäscht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…..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die Haare.</a:t>
                      </a: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dir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sich</a:t>
                      </a: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18.9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nd05.jxs.cz/709/740/3707581c24_84345287_o2.jpg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1,4)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media.novinky.cz/217/102179-top_foto2-edyum.jpg?1245470401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jenprokrasu.jenprozeny.cz/sites/default/files/imagecache/upoutavka/teasers/3846/34754.png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t3.gstatic.com/images?q=tbn:ANd9GcQqfNCxisUycKMG0wMlqInE8Q0Qnn1-lpCND8CHYYni5QZGnr-E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img.blesk.cz/img/1/gallery/1769249_zahrada-tahradni-nabytek.jpg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1,3)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images02.kurier.at/privat.jpg/620x340/322.220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img.blesk.cz/img/1/gallery/1251985_louka-alergie-kvetiny.jpg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i.idnes.cz/12/051/cl6/ELV42e79b_214045_5382669.jpg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www.tydeniky.cz/userdata/articles/1186/zuby-cisteni.jpg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1,4)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www.dama.cz/images/podani_ruky.jpg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-3429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2"/>
              </a:rPr>
              <a:t>jdemedoskoly.cz/1_images/13066506_xl.jpg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5)</a:t>
            </a:r>
          </a:p>
          <a:p>
            <a:pPr indent="-3429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Obrázky z databáze klipart. 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1478</Words>
  <Application>Microsoft Office PowerPoint</Application>
  <PresentationFormat>Předvádění na obrazovce (16:9)</PresentationFormat>
  <Paragraphs>403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18.1 Reflexivverben</vt:lpstr>
      <vt:lpstr>Prezentace aplikace PowerPoint</vt:lpstr>
      <vt:lpstr>Prezentace aplikace PowerPoint</vt:lpstr>
      <vt:lpstr>18.4 Welche neue Termine erlernen wir?</vt:lpstr>
      <vt:lpstr>18.5 Was merkt ihr euch?</vt:lpstr>
      <vt:lpstr>18.6 Etwas zusätzlich für geschickte Schüler</vt:lpstr>
      <vt:lpstr>Prezentace aplikace PowerPoint</vt:lpstr>
      <vt:lpstr>18.8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556</cp:revision>
  <dcterms:created xsi:type="dcterms:W3CDTF">2010-10-18T18:21:56Z</dcterms:created>
  <dcterms:modified xsi:type="dcterms:W3CDTF">2013-07-03T10:42:12Z</dcterms:modified>
</cp:coreProperties>
</file>