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82" r:id="rId2"/>
    <p:sldId id="286" r:id="rId3"/>
    <p:sldId id="288" r:id="rId4"/>
    <p:sldId id="289" r:id="rId5"/>
    <p:sldId id="270" r:id="rId6"/>
    <p:sldId id="274" r:id="rId7"/>
    <p:sldId id="283" r:id="rId8"/>
    <p:sldId id="268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FF00"/>
    <a:srgbClr val="FF9966"/>
    <a:srgbClr val="FF6600"/>
    <a:srgbClr val="8FC016"/>
    <a:srgbClr val="FFCCFF"/>
    <a:srgbClr val="FFCC99"/>
    <a:srgbClr val="F59383"/>
    <a:srgbClr val="00B050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50" autoAdjust="0"/>
  </p:normalViewPr>
  <p:slideViewPr>
    <p:cSldViewPr>
      <p:cViewPr>
        <p:scale>
          <a:sx n="90" d="100"/>
          <a:sy n="90" d="100"/>
        </p:scale>
        <p:origin x="-816" y="-12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3.7.2013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63028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3.7.2013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21211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aseline="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aseline="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3.7.2013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3.7.2013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3.7.2013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3.7.2013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3.7.2013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3.7.2013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3.7.2013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3.7.2013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3.7.2013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3.7.2013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3.7.2013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6600">
            <a:alpha val="6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3.7.2013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12" Type="http://schemas.openxmlformats.org/officeDocument/2006/relationships/image" Target="../media/image10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11" Type="http://schemas.openxmlformats.org/officeDocument/2006/relationships/image" Target="../media/image9.jpg"/><Relationship Id="rId5" Type="http://schemas.openxmlformats.org/officeDocument/2006/relationships/image" Target="../media/image3.jpg"/><Relationship Id="rId10" Type="http://schemas.openxmlformats.org/officeDocument/2006/relationships/image" Target="../media/image8.jpg"/><Relationship Id="rId4" Type="http://schemas.openxmlformats.org/officeDocument/2006/relationships/image" Target="../media/image2.jpg"/><Relationship Id="rId9" Type="http://schemas.openxmlformats.org/officeDocument/2006/relationships/image" Target="../media/image7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11" Type="http://schemas.openxmlformats.org/officeDocument/2006/relationships/image" Target="../media/image10.jpg"/><Relationship Id="rId5" Type="http://schemas.openxmlformats.org/officeDocument/2006/relationships/image" Target="../media/image4.jpg"/><Relationship Id="rId10" Type="http://schemas.openxmlformats.org/officeDocument/2006/relationships/image" Target="../media/image9.jpg"/><Relationship Id="rId4" Type="http://schemas.openxmlformats.org/officeDocument/2006/relationships/image" Target="../media/image3.jpg"/><Relationship Id="rId9" Type="http://schemas.openxmlformats.org/officeDocument/2006/relationships/image" Target="../media/image8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anocni-darky.info/wp-content/uploads/deda-babi-410x272.jpg" TargetMode="External"/><Relationship Id="rId2" Type="http://schemas.openxmlformats.org/officeDocument/2006/relationships/hyperlink" Target="http://www.nemcinaa-z.cz/img/vyuka/vyuka_nemciny.jpg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jdemedoskoly.cz/1_images/13066506_xl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04000"/>
            <a:ext cx="6548524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17.1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Präpositiotionen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mit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Dativ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und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Akkusativ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4527947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Mgr. Alena Horová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 descr="Imag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1871" y="4515966"/>
            <a:ext cx="3029719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588224" y="2859782"/>
            <a:ext cx="1011808" cy="1021265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20072" y="2918637"/>
            <a:ext cx="992896" cy="1021265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19872" y="2918637"/>
            <a:ext cx="1262854" cy="1021265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35696" y="2918637"/>
            <a:ext cx="988409" cy="1021265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508104" y="1203599"/>
            <a:ext cx="1224136" cy="1080120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236296" y="1275606"/>
            <a:ext cx="1224136" cy="1036921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23928" y="1203598"/>
            <a:ext cx="1031793" cy="1021265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95736" y="1203598"/>
            <a:ext cx="1161017" cy="1021265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1560" y="1203598"/>
            <a:ext cx="1084529" cy="1021265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TextovéPole 32"/>
          <p:cNvSpPr txBox="1"/>
          <p:nvPr/>
        </p:nvSpPr>
        <p:spPr>
          <a:xfrm>
            <a:off x="942747" y="2099632"/>
            <a:ext cx="455574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an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ovéPole 35"/>
          <p:cNvSpPr txBox="1"/>
          <p:nvPr/>
        </p:nvSpPr>
        <p:spPr>
          <a:xfrm>
            <a:off x="6789069" y="3827824"/>
            <a:ext cx="1167307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zwischen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ovéPole 36"/>
          <p:cNvSpPr txBox="1"/>
          <p:nvPr/>
        </p:nvSpPr>
        <p:spPr>
          <a:xfrm>
            <a:off x="5457200" y="3867894"/>
            <a:ext cx="554960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vor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ovéPole 37"/>
          <p:cNvSpPr txBox="1"/>
          <p:nvPr/>
        </p:nvSpPr>
        <p:spPr>
          <a:xfrm>
            <a:off x="3635896" y="3867894"/>
            <a:ext cx="782587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unter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ovéPole 38"/>
          <p:cNvSpPr txBox="1"/>
          <p:nvPr/>
        </p:nvSpPr>
        <p:spPr>
          <a:xfrm>
            <a:off x="1930157" y="3899832"/>
            <a:ext cx="697627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über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ovéPole 39"/>
          <p:cNvSpPr txBox="1"/>
          <p:nvPr/>
        </p:nvSpPr>
        <p:spPr>
          <a:xfrm>
            <a:off x="7404113" y="2243648"/>
            <a:ext cx="840295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neben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ovéPole 40"/>
          <p:cNvSpPr txBox="1"/>
          <p:nvPr/>
        </p:nvSpPr>
        <p:spPr>
          <a:xfrm>
            <a:off x="5830318" y="2211710"/>
            <a:ext cx="397866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ovéPole 41"/>
          <p:cNvSpPr txBox="1"/>
          <p:nvPr/>
        </p:nvSpPr>
        <p:spPr>
          <a:xfrm>
            <a:off x="3995936" y="2171640"/>
            <a:ext cx="853119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hinter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ovéPole 42"/>
          <p:cNvSpPr txBox="1"/>
          <p:nvPr/>
        </p:nvSpPr>
        <p:spPr>
          <a:xfrm>
            <a:off x="2483768" y="2139702"/>
            <a:ext cx="540534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auf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683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 txBox="1">
            <a:spLocks/>
          </p:cNvSpPr>
          <p:nvPr/>
        </p:nvSpPr>
        <p:spPr>
          <a:xfrm>
            <a:off x="20150" y="498603"/>
            <a:ext cx="3831769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17.10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Annotation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1931018"/>
              </p:ext>
            </p:extLst>
          </p:nvPr>
        </p:nvGraphicFramePr>
        <p:xfrm>
          <a:off x="1043608" y="1275606"/>
          <a:ext cx="7272808" cy="31630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</a:t>
                      </a:r>
                      <a:r>
                        <a:rPr lang="cs-CZ" smtClean="0">
                          <a:latin typeface="Times New Roman" pitchFamily="18" charset="0"/>
                          <a:cs typeface="Times New Roman" pitchFamily="18" charset="0"/>
                        </a:rPr>
                        <a:t>Alena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 Horová</a:t>
                      </a:r>
                      <a:endParaRPr lang="cs-CZ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06/2013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7. -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9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Předložky 3. a 4. pád,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skloňování 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osobních 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zájmen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popisující problematiku skloňování osobních zájmen a předložek pojících se 3. 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a 4. 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pádem.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5481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Tabulk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2072587"/>
              </p:ext>
            </p:extLst>
          </p:nvPr>
        </p:nvGraphicFramePr>
        <p:xfrm>
          <a:off x="467335" y="1073782"/>
          <a:ext cx="5904865" cy="1713992"/>
        </p:xfrm>
        <a:graphic>
          <a:graphicData uri="http://schemas.openxmlformats.org/drawingml/2006/table">
            <a:tbl>
              <a:tblPr firstRow="1" firstCol="1" bandRow="1"/>
              <a:tblGrid>
                <a:gridCol w="504190"/>
                <a:gridCol w="1800225"/>
                <a:gridCol w="1800225"/>
                <a:gridCol w="1800225"/>
              </a:tblGrid>
              <a:tr h="0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Skloňování po členu neurčitém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pád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Masculinum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Femininum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Neutrum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ein</a:t>
                      </a:r>
                      <a:r>
                        <a:rPr lang="cs-CZ" sz="16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160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Freund</a:t>
                      </a:r>
                      <a:endParaRPr lang="de-DE" sz="11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eine </a:t>
                      </a:r>
                      <a:r>
                        <a:rPr lang="cs-CZ" sz="160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Freundin</a:t>
                      </a:r>
                      <a:endParaRPr lang="de-DE" sz="110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ein</a:t>
                      </a:r>
                      <a:r>
                        <a:rPr lang="cs-CZ" sz="160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Mädchen</a:t>
                      </a:r>
                      <a:endParaRPr lang="de-DE" sz="110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eines</a:t>
                      </a:r>
                      <a:r>
                        <a:rPr lang="cs-CZ" sz="1600" b="1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160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Freunde</a:t>
                      </a:r>
                      <a:r>
                        <a:rPr lang="cs-CZ" sz="1600" b="1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endParaRPr lang="de-DE" sz="11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einer</a:t>
                      </a:r>
                      <a:r>
                        <a:rPr lang="cs-CZ" sz="1600" b="1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160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Freundin</a:t>
                      </a:r>
                      <a:endParaRPr lang="de-DE" sz="11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eines</a:t>
                      </a:r>
                      <a:r>
                        <a:rPr lang="cs-CZ" sz="1600" b="1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160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Mädchen</a:t>
                      </a:r>
                      <a:r>
                        <a:rPr lang="cs-CZ" sz="1600" b="1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endParaRPr lang="de-DE" sz="11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einem</a:t>
                      </a:r>
                      <a:r>
                        <a:rPr lang="cs-CZ" sz="16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160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Freund</a:t>
                      </a:r>
                      <a:endParaRPr lang="de-DE" sz="11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einer</a:t>
                      </a:r>
                      <a:r>
                        <a:rPr lang="cs-CZ" sz="16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160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Freundin</a:t>
                      </a:r>
                      <a:endParaRPr lang="de-DE" sz="11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einem </a:t>
                      </a:r>
                      <a:r>
                        <a:rPr lang="cs-CZ" sz="160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Mädchen</a:t>
                      </a:r>
                      <a:endParaRPr lang="de-DE" sz="110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4.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einen</a:t>
                      </a:r>
                      <a:r>
                        <a:rPr lang="cs-CZ" sz="16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160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Freund</a:t>
                      </a:r>
                      <a:endParaRPr lang="de-DE" sz="11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eine</a:t>
                      </a:r>
                      <a:r>
                        <a:rPr lang="cs-CZ" sz="1600" b="1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160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Freundin</a:t>
                      </a:r>
                      <a:endParaRPr lang="de-DE" sz="11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ein</a:t>
                      </a:r>
                      <a:r>
                        <a:rPr lang="cs-CZ" sz="1600" b="1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160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Mädchen</a:t>
                      </a:r>
                      <a:endParaRPr lang="de-DE" sz="11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Tabulk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8749105"/>
              </p:ext>
            </p:extLst>
          </p:nvPr>
        </p:nvGraphicFramePr>
        <p:xfrm>
          <a:off x="292705" y="3075806"/>
          <a:ext cx="6439535" cy="1713992"/>
        </p:xfrm>
        <a:graphic>
          <a:graphicData uri="http://schemas.openxmlformats.org/drawingml/2006/table">
            <a:tbl>
              <a:tblPr firstRow="1" firstCol="1" bandRow="1"/>
              <a:tblGrid>
                <a:gridCol w="504190"/>
                <a:gridCol w="1438275"/>
                <a:gridCol w="1438275"/>
                <a:gridCol w="1438275"/>
                <a:gridCol w="1620520"/>
              </a:tblGrid>
              <a:tr h="0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Skloňování po členu určitém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pád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Masculinum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Femininum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Neutrum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Plural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der </a:t>
                      </a:r>
                      <a:r>
                        <a:rPr lang="cs-CZ" sz="160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Onkel</a:t>
                      </a:r>
                      <a:endParaRPr lang="de-DE" sz="11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die </a:t>
                      </a:r>
                      <a:r>
                        <a:rPr lang="cs-CZ" sz="160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Tante</a:t>
                      </a:r>
                      <a:endParaRPr lang="de-DE" sz="110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das</a:t>
                      </a:r>
                      <a:r>
                        <a:rPr lang="cs-CZ" sz="160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Mädchen</a:t>
                      </a:r>
                      <a:endParaRPr lang="de-DE" sz="110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die </a:t>
                      </a:r>
                      <a:r>
                        <a:rPr lang="cs-CZ" sz="160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Kinder</a:t>
                      </a:r>
                      <a:endParaRPr lang="de-DE" sz="110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des</a:t>
                      </a:r>
                      <a:r>
                        <a:rPr lang="cs-CZ" sz="16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cs-CZ" sz="160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Onkel</a:t>
                      </a:r>
                      <a:r>
                        <a:rPr lang="cs-CZ" sz="1600" b="1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endParaRPr lang="de-DE" sz="11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der</a:t>
                      </a:r>
                      <a:r>
                        <a:rPr lang="cs-CZ" sz="16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160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Tante</a:t>
                      </a:r>
                      <a:endParaRPr lang="de-DE" sz="11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des </a:t>
                      </a:r>
                      <a:r>
                        <a:rPr lang="cs-CZ" sz="160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Mädchen</a:t>
                      </a:r>
                      <a:r>
                        <a:rPr lang="cs-CZ" sz="1600" b="1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endParaRPr lang="de-DE" sz="11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der</a:t>
                      </a:r>
                      <a:r>
                        <a:rPr lang="cs-CZ" sz="16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160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Kinder</a:t>
                      </a:r>
                      <a:endParaRPr lang="de-DE" sz="11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dem </a:t>
                      </a:r>
                      <a:r>
                        <a:rPr lang="cs-CZ" sz="160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Onkel</a:t>
                      </a:r>
                      <a:endParaRPr lang="de-DE" sz="11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der</a:t>
                      </a:r>
                      <a:r>
                        <a:rPr lang="cs-CZ" sz="16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160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Tante</a:t>
                      </a:r>
                      <a:endParaRPr lang="de-DE" sz="11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dem </a:t>
                      </a:r>
                      <a:r>
                        <a:rPr lang="cs-CZ" sz="160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Mädchen</a:t>
                      </a:r>
                      <a:endParaRPr lang="de-DE" sz="110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den  </a:t>
                      </a:r>
                      <a:r>
                        <a:rPr lang="cs-CZ" sz="160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Kinder</a:t>
                      </a:r>
                      <a:r>
                        <a:rPr lang="cs-CZ" sz="1600" b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</a:t>
                      </a:r>
                      <a:endParaRPr lang="de-DE" sz="110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4.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den</a:t>
                      </a:r>
                      <a:r>
                        <a:rPr lang="cs-CZ" sz="16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160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Onkel</a:t>
                      </a:r>
                      <a:endParaRPr lang="de-DE" sz="11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die</a:t>
                      </a:r>
                      <a:r>
                        <a:rPr lang="cs-CZ" sz="16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160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Tante</a:t>
                      </a:r>
                      <a:endParaRPr lang="de-DE" sz="11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das</a:t>
                      </a:r>
                      <a:r>
                        <a:rPr lang="cs-CZ" sz="1600" b="1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160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Mädchen</a:t>
                      </a:r>
                      <a:endParaRPr lang="de-DE" sz="11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die</a:t>
                      </a:r>
                      <a:r>
                        <a:rPr lang="cs-CZ" sz="16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160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Kinder</a:t>
                      </a:r>
                      <a:endParaRPr lang="de-DE" sz="11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20272" y="2931790"/>
            <a:ext cx="1872000" cy="1899130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0" y="483518"/>
            <a:ext cx="3697422" cy="47705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17.2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weißt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du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schon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660232" y="987574"/>
            <a:ext cx="2370609" cy="146193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31750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Přivlastňovací zájmena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spcAft>
                <a:spcPts val="300"/>
              </a:spcAft>
            </a:pP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Possessivpronomen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= tato skupina zájmen </a:t>
            </a:r>
          </a:p>
          <a:p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se v 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jednotném  čísle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skloňuje 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jako člen neurčitý</a:t>
            </a:r>
          </a:p>
          <a:p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→ 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viz DUM 4 (pro 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šikovné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cs-CZ" sz="14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279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860032" y="4155926"/>
            <a:ext cx="748997" cy="756000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1520" y="3363838"/>
            <a:ext cx="864096" cy="720080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860032" y="2427734"/>
            <a:ext cx="792000" cy="720080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860032" y="1551670"/>
            <a:ext cx="792000" cy="732048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1520" y="4227934"/>
            <a:ext cx="847208" cy="684000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860032" y="3291830"/>
            <a:ext cx="792088" cy="720080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1520" y="1563726"/>
            <a:ext cx="872173" cy="792000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1520" y="2459825"/>
            <a:ext cx="864096" cy="759997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00072" y="555526"/>
            <a:ext cx="720000" cy="678000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Nadpis 1"/>
          <p:cNvSpPr txBox="1">
            <a:spLocks/>
          </p:cNvSpPr>
          <p:nvPr/>
        </p:nvSpPr>
        <p:spPr>
          <a:xfrm>
            <a:off x="0" y="483518"/>
            <a:ext cx="4279954" cy="47705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17</a:t>
            </a:r>
            <a:r>
              <a:rPr lang="de-DE" sz="2500" b="1" dirty="0" smtClean="0">
                <a:latin typeface="Times New Roman" pitchFamily="18" charset="0"/>
                <a:cs typeface="Times New Roman" pitchFamily="18" charset="0"/>
              </a:rPr>
              <a:t>.3 W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as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Neues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erfahr</a:t>
            </a:r>
            <a:r>
              <a:rPr lang="de-DE" sz="2500" b="1" dirty="0" smtClean="0">
                <a:latin typeface="Times New Roman" pitchFamily="18" charset="0"/>
                <a:cs typeface="Times New Roman" pitchFamily="18" charset="0"/>
              </a:rPr>
              <a:t>en wir?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1259632" y="2499742"/>
            <a:ext cx="3102212" cy="523220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b="1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Wo</a:t>
            </a:r>
            <a:r>
              <a:rPr lang="cs-CZ" sz="1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Das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Buch liegt </a:t>
            </a:r>
            <a:r>
              <a:rPr lang="de-DE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auf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dem Tisch.</a:t>
            </a:r>
          </a:p>
          <a:p>
            <a:r>
              <a:rPr lang="cs-CZ" sz="1400" b="1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Wohin</a:t>
            </a:r>
            <a:r>
              <a:rPr lang="cs-CZ" sz="1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Lege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das Buch </a:t>
            </a:r>
            <a:r>
              <a:rPr lang="de-DE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auf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den 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Tisch</a:t>
            </a: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de-DE" sz="1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1259632" y="1616482"/>
            <a:ext cx="3102212" cy="523220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b="1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Wo</a:t>
            </a:r>
            <a:r>
              <a:rPr lang="cs-CZ" sz="1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Das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Bild hängt </a:t>
            </a:r>
            <a:r>
              <a:rPr lang="de-DE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der Wand.</a:t>
            </a:r>
          </a:p>
          <a:p>
            <a:r>
              <a:rPr lang="cs-CZ" sz="1400" b="1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Wohin</a:t>
            </a:r>
            <a:r>
              <a:rPr lang="cs-CZ" sz="1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Hänge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das Bild </a:t>
            </a:r>
            <a:r>
              <a:rPr lang="de-DE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die Wand.</a:t>
            </a:r>
          </a:p>
        </p:txBody>
      </p:sp>
      <p:sp>
        <p:nvSpPr>
          <p:cNvPr id="28" name="TextovéPole 27"/>
          <p:cNvSpPr txBox="1"/>
          <p:nvPr/>
        </p:nvSpPr>
        <p:spPr>
          <a:xfrm>
            <a:off x="1253764" y="4299942"/>
            <a:ext cx="3102212" cy="523220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b="1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Wo</a:t>
            </a:r>
            <a:r>
              <a:rPr lang="cs-CZ" sz="1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Ich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warte </a:t>
            </a:r>
            <a:r>
              <a:rPr lang="de-DE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vor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dem Haus.</a:t>
            </a:r>
          </a:p>
          <a:p>
            <a:r>
              <a:rPr lang="cs-CZ" sz="1400" b="1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Wohin</a:t>
            </a:r>
            <a:r>
              <a:rPr lang="cs-CZ" sz="1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Ich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muss </a:t>
            </a:r>
            <a:r>
              <a:rPr lang="de-DE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vor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das Haus laufen.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1253764" y="3416682"/>
            <a:ext cx="3102212" cy="523220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b="1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Wo</a:t>
            </a:r>
            <a:r>
              <a:rPr lang="cs-CZ" sz="1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Ich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wohne </a:t>
            </a:r>
            <a:r>
              <a:rPr lang="de-DE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der Stadt.</a:t>
            </a:r>
          </a:p>
          <a:p>
            <a:r>
              <a:rPr lang="cs-CZ" sz="1400" b="1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Wohin</a:t>
            </a:r>
            <a:r>
              <a:rPr lang="cs-CZ" sz="1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Er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geht </a:t>
            </a:r>
            <a:r>
              <a:rPr lang="de-DE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die Stadt.</a:t>
            </a:r>
          </a:p>
        </p:txBody>
      </p:sp>
      <p:sp>
        <p:nvSpPr>
          <p:cNvPr id="30" name="TextovéPole 29"/>
          <p:cNvSpPr txBox="1"/>
          <p:nvPr/>
        </p:nvSpPr>
        <p:spPr>
          <a:xfrm>
            <a:off x="5508104" y="627534"/>
            <a:ext cx="3240360" cy="523220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b="1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Wo</a:t>
            </a:r>
            <a:r>
              <a:rPr lang="cs-CZ" sz="1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Das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 steht </a:t>
            </a:r>
            <a:r>
              <a:rPr lang="de-DE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hinter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dem Rathaus.</a:t>
            </a:r>
          </a:p>
          <a:p>
            <a:r>
              <a:rPr lang="cs-CZ" sz="1400" b="1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Wohin</a:t>
            </a:r>
            <a:r>
              <a:rPr lang="cs-CZ" sz="1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Gehe </a:t>
            </a:r>
            <a:r>
              <a:rPr lang="de-DE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hinter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die Tür.</a:t>
            </a:r>
          </a:p>
        </p:txBody>
      </p:sp>
      <p:sp>
        <p:nvSpPr>
          <p:cNvPr id="31" name="TextovéPole 30"/>
          <p:cNvSpPr txBox="1"/>
          <p:nvPr/>
        </p:nvSpPr>
        <p:spPr>
          <a:xfrm>
            <a:off x="5796136" y="1544474"/>
            <a:ext cx="2952328" cy="523220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b="1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Wo</a:t>
            </a:r>
            <a:r>
              <a:rPr lang="cs-CZ" sz="1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Er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wohnt </a:t>
            </a:r>
            <a:r>
              <a:rPr lang="de-DE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über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meiner Mutter.</a:t>
            </a:r>
          </a:p>
          <a:p>
            <a:r>
              <a:rPr lang="cs-CZ" sz="1400" b="1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Wohin</a:t>
            </a:r>
            <a:r>
              <a:rPr lang="cs-CZ" sz="1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Wir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fahren </a:t>
            </a:r>
            <a:r>
              <a:rPr lang="de-DE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über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den See.</a:t>
            </a:r>
          </a:p>
        </p:txBody>
      </p:sp>
      <p:sp>
        <p:nvSpPr>
          <p:cNvPr id="34" name="TextovéPole 33"/>
          <p:cNvSpPr txBox="1"/>
          <p:nvPr/>
        </p:nvSpPr>
        <p:spPr>
          <a:xfrm>
            <a:off x="5796136" y="4083918"/>
            <a:ext cx="3132856" cy="954107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b="1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Wo</a:t>
            </a:r>
            <a:r>
              <a:rPr lang="cs-CZ" sz="1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Er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steht </a:t>
            </a:r>
            <a:r>
              <a:rPr lang="de-DE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zwischen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dem Fenster 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und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dem Tisch.</a:t>
            </a:r>
          </a:p>
          <a:p>
            <a:r>
              <a:rPr lang="cs-CZ" sz="1400" b="1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Wohin</a:t>
            </a:r>
            <a:r>
              <a:rPr lang="cs-CZ" sz="1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Lege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das Messer </a:t>
            </a:r>
            <a:r>
              <a:rPr lang="de-DE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zwischen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den Teller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und den Löffel.</a:t>
            </a:r>
          </a:p>
        </p:txBody>
      </p:sp>
      <p:sp>
        <p:nvSpPr>
          <p:cNvPr id="35" name="TextovéPole 34"/>
          <p:cNvSpPr txBox="1"/>
          <p:nvPr/>
        </p:nvSpPr>
        <p:spPr>
          <a:xfrm>
            <a:off x="5796136" y="3291830"/>
            <a:ext cx="3240360" cy="523220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b="1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Wo</a:t>
            </a:r>
            <a:r>
              <a:rPr lang="cs-CZ" sz="1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Wir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wohnen </a:t>
            </a:r>
            <a:r>
              <a:rPr lang="de-DE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neben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dir.</a:t>
            </a:r>
          </a:p>
          <a:p>
            <a:r>
              <a:rPr lang="cs-CZ" sz="1400" b="1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Wohin</a:t>
            </a:r>
            <a:r>
              <a:rPr lang="cs-CZ" sz="1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Er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hat sich </a:t>
            </a:r>
            <a:r>
              <a:rPr lang="de-DE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neben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mich 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gestellt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de-DE" sz="1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TextovéPole 43"/>
          <p:cNvSpPr txBox="1"/>
          <p:nvPr/>
        </p:nvSpPr>
        <p:spPr>
          <a:xfrm>
            <a:off x="5796136" y="2427734"/>
            <a:ext cx="3240360" cy="523220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b="1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Wo</a:t>
            </a:r>
            <a:r>
              <a:rPr lang="cs-CZ" sz="1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Die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Flasche liegt </a:t>
            </a:r>
            <a:r>
              <a:rPr lang="de-DE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unter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dem Bett.</a:t>
            </a:r>
          </a:p>
          <a:p>
            <a:r>
              <a:rPr lang="cs-CZ" sz="1400" b="1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Wohin</a:t>
            </a:r>
            <a:r>
              <a:rPr lang="cs-CZ" sz="1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Lege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sie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unter</a:t>
            </a:r>
            <a:r>
              <a:rPr lang="de-DE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den Tisch.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323528" y="915566"/>
            <a:ext cx="3960440" cy="538609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POZOR!!!  </a:t>
            </a:r>
            <a:r>
              <a:rPr lang="cs-CZ" sz="1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IN+ </a:t>
            </a:r>
            <a:r>
              <a:rPr lang="cs-CZ" sz="1400" b="1" u="sng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DEM = </a:t>
            </a:r>
            <a:r>
              <a:rPr lang="cs-CZ" sz="1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IM 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cs-CZ" sz="1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IN +DAS = INS</a:t>
            </a:r>
          </a:p>
          <a:p>
            <a:r>
              <a:rPr lang="cs-CZ" sz="15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Ich</a:t>
            </a:r>
            <a:r>
              <a:rPr lang="cs-CZ" sz="15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5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wohne</a:t>
            </a:r>
            <a:r>
              <a:rPr lang="cs-CZ" sz="15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im</a:t>
            </a:r>
            <a:r>
              <a:rPr lang="cs-CZ" sz="15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(in dem) </a:t>
            </a:r>
            <a:r>
              <a:rPr lang="cs-CZ" sz="15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Haus</a:t>
            </a:r>
            <a:r>
              <a:rPr lang="cs-CZ" sz="15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cs-CZ" sz="15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Ich</a:t>
            </a:r>
            <a:r>
              <a:rPr lang="cs-CZ" sz="15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5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gehe</a:t>
            </a:r>
            <a:r>
              <a:rPr lang="cs-CZ" sz="15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ins</a:t>
            </a:r>
            <a:r>
              <a:rPr lang="cs-CZ" sz="1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5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Kino.</a:t>
            </a:r>
            <a:endParaRPr lang="cs-CZ" sz="15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9159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3346" y="483518"/>
            <a:ext cx="5704447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17.4 </a:t>
            </a:r>
            <a:r>
              <a:rPr lang="cs-CZ" sz="2500" b="1" dirty="0" err="1">
                <a:latin typeface="Times New Roman" pitchFamily="18" charset="0"/>
                <a:cs typeface="Times New Roman" pitchFamily="18" charset="0"/>
              </a:rPr>
              <a:t>Welche</a:t>
            </a: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>
                <a:latin typeface="Times New Roman" pitchFamily="18" charset="0"/>
                <a:cs typeface="Times New Roman" pitchFamily="18" charset="0"/>
              </a:rPr>
              <a:t>neue</a:t>
            </a: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 Termine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erlernen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>
                <a:latin typeface="Times New Roman" pitchFamily="18" charset="0"/>
                <a:cs typeface="Times New Roman" pitchFamily="18" charset="0"/>
              </a:rPr>
              <a:t>wir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107023" y="1203597"/>
            <a:ext cx="4292302" cy="1795464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accent3">
                <a:lumMod val="50000"/>
              </a:schemeClr>
            </a:solidFill>
          </a:ln>
        </p:spPr>
        <p:txBody>
          <a:bodyPr wrap="none" lIns="108000" tIns="108000" rIns="108000" bIns="108000" rtlCol="0">
            <a:spAutoFit/>
          </a:bodyPr>
          <a:lstStyle/>
          <a:p>
            <a:pPr algn="ctr">
              <a:spcAft>
                <a:spcPts val="300"/>
              </a:spcAft>
            </a:pPr>
            <a:r>
              <a:rPr lang="cs-CZ" sz="16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Osobní zájmena 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 NJ </a:t>
            </a:r>
            <a:r>
              <a:rPr lang="cs-CZ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nahrazují 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podstatná jména. </a:t>
            </a:r>
            <a:endParaRPr lang="cs-CZ" sz="14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Př.: </a:t>
            </a:r>
            <a:r>
              <a:rPr lang="cs-CZ" sz="1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Andrea</a:t>
            </a: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liest</a:t>
            </a: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ein</a:t>
            </a: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Buch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1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Sie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liest</a:t>
            </a: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ein</a:t>
            </a: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Buch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Ich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gehe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mit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Paul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Ich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gehe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mit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ihm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cs-CZ" sz="1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cs-CZ" sz="14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předložka 3.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pád</a:t>
            </a:r>
          </a:p>
          <a:p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→ s ním → on → </a:t>
            </a:r>
            <a:r>
              <a:rPr lang="cs-CZ" sz="1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mit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ihm</a:t>
            </a:r>
            <a:endParaRPr lang="cs-CZ" sz="1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" name="Tabulka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1424862"/>
              </p:ext>
            </p:extLst>
          </p:nvPr>
        </p:nvGraphicFramePr>
        <p:xfrm>
          <a:off x="323528" y="3234022"/>
          <a:ext cx="4644390" cy="1713992"/>
        </p:xfrm>
        <a:graphic>
          <a:graphicData uri="http://schemas.openxmlformats.org/drawingml/2006/table">
            <a:tbl>
              <a:tblPr firstRow="1" firstCol="1" bandRow="1"/>
              <a:tblGrid>
                <a:gridCol w="504190"/>
                <a:gridCol w="828040"/>
                <a:gridCol w="828040"/>
                <a:gridCol w="828040"/>
                <a:gridCol w="828040"/>
                <a:gridCol w="828040"/>
              </a:tblGrid>
              <a:tr h="0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Singular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pád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já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ty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on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ona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ono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ich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du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er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sie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es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meiner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deiner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seiner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ihrer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seiner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mir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dir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ihm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ihr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ihm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4.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mich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dich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ihn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sie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es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" name="Tabulka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2752931"/>
              </p:ext>
            </p:extLst>
          </p:nvPr>
        </p:nvGraphicFramePr>
        <p:xfrm>
          <a:off x="5220072" y="3219822"/>
          <a:ext cx="3399790" cy="1713992"/>
        </p:xfrm>
        <a:graphic>
          <a:graphicData uri="http://schemas.openxmlformats.org/drawingml/2006/table">
            <a:tbl>
              <a:tblPr firstRow="1" firstCol="1" bandRow="1"/>
              <a:tblGrid>
                <a:gridCol w="504190"/>
                <a:gridCol w="723900"/>
                <a:gridCol w="723900"/>
                <a:gridCol w="723900"/>
                <a:gridCol w="723900"/>
              </a:tblGrid>
              <a:tr h="0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Plural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pád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my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vy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oni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Vy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wir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ihr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sie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Sie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unser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euer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ihrer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Ihrer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uns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euch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ihnen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Ihnen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4.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uns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euch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sie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Sie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4" name="Přímá spojnice se šipkou 3"/>
          <p:cNvCxnSpPr/>
          <p:nvPr/>
        </p:nvCxnSpPr>
        <p:spPr>
          <a:xfrm flipH="1">
            <a:off x="2987824" y="2499742"/>
            <a:ext cx="1008112" cy="1944216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ovéPole 22"/>
          <p:cNvSpPr txBox="1"/>
          <p:nvPr/>
        </p:nvSpPr>
        <p:spPr>
          <a:xfrm>
            <a:off x="5292080" y="1618222"/>
            <a:ext cx="3672408" cy="1461939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Sagst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du es </a:t>
            </a:r>
            <a:r>
              <a:rPr lang="de-DE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der Mutter?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Ja, ich sage es </a:t>
            </a:r>
            <a:r>
              <a:rPr lang="de-DE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ihr.</a:t>
            </a:r>
            <a:endParaRPr lang="cs-CZ" sz="14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Zeigst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du das Heft dem Vater? 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Schreibst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du oft deiner Freundin? 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Sagt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ihr es unserem Lehrer? 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Antwortest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du der Schwester gleich? 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Öffnest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du dem Onkel?</a:t>
            </a:r>
            <a:endParaRPr lang="cs-CZ" sz="1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5076056" y="987574"/>
            <a:ext cx="2880320" cy="5232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5400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Odpověz na otázku. </a:t>
            </a:r>
          </a:p>
          <a:p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 odpovědi použij osobní zájmena.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2659682" y="2075092"/>
            <a:ext cx="2520280" cy="1169551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Ja, ich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zei</a:t>
            </a:r>
            <a:r>
              <a:rPr lang="de-DE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ge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es </a:t>
            </a:r>
            <a:r>
              <a:rPr lang="de-DE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ih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m.</a:t>
            </a:r>
            <a:r>
              <a:rPr lang="de-DE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Ja, ich 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chreibe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oft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ihr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de-DE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Ja,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wir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sage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es </a:t>
            </a:r>
            <a:r>
              <a:rPr lang="de-DE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ih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m.</a:t>
            </a:r>
            <a:r>
              <a:rPr lang="de-DE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Ja, ich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antworte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ihr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gleich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de-DE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Ja, ich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öffne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de-DE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ih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m.</a:t>
            </a:r>
            <a:r>
              <a:rPr lang="de-DE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sz="1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6495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04000"/>
            <a:ext cx="3693255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17.5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merkt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ihr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euch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467544" y="1059582"/>
            <a:ext cx="4680520" cy="5232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5400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Ergänze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den </a:t>
            </a:r>
            <a:r>
              <a:rPr lang="cs-CZ" sz="1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bestimmten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1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Artikel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1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Frag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mal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Wo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  </a:t>
            </a:r>
            <a:r>
              <a:rPr lang="cs-CZ" sz="1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Wohin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/ Doplň určitý člen. Ptej se Kde? Kam?</a:t>
            </a:r>
          </a:p>
        </p:txBody>
      </p:sp>
      <p:sp>
        <p:nvSpPr>
          <p:cNvPr id="23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467544" y="1707654"/>
            <a:ext cx="5904656" cy="2031325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Die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Kinder lernen in ……. Schule. Der Schüler geht in ……. Schule.</a:t>
            </a: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Stellt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die Lampe auf ……. Tisch. Die Lampe steht auf ……. Tisch.</a:t>
            </a: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Dagmar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geht an ……. Fenster. Sie steht jetzt an ……. Fenster.</a:t>
            </a: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Die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Katze schläft unter ……. Stuhl. Jetzt springt sie auf ……. Sofa.</a:t>
            </a: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Das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Bild hängt neben ……. Uhr. Ich hänge es neben ……. Fernseher.</a:t>
            </a: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Vor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……. Haus steht eine Bank. Kommst du vor ……. Haus?</a:t>
            </a: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Wir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gehen in …… Park. In ……. Park sind die Leute.</a:t>
            </a: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Stellt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die Gitarre zwischen ……. Schrank und ……. Tisch.</a:t>
            </a: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Die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Touristen fahren in ……. Stadt. Sie bleiben in ……. Stadt zwei Tage.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48264" y="699542"/>
            <a:ext cx="1548000" cy="1961877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ovéPole 12"/>
          <p:cNvSpPr txBox="1"/>
          <p:nvPr/>
        </p:nvSpPr>
        <p:spPr>
          <a:xfrm>
            <a:off x="467544" y="1692553"/>
            <a:ext cx="5904656" cy="2031325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Die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Kinder lernen 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der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Schule. Der Schüler geht in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die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Schule.</a:t>
            </a: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Stellt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die Lampe auf 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den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Tisch. Die Lampe steht 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auf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dem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Tisch.</a:t>
            </a: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Dagmar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geht an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das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Fenster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Sie steht jetzt an 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dem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Fenster.</a:t>
            </a: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Die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Katze schläft unter 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dem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Stuhl. Jetzt springt sie auf 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den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Sofa.</a:t>
            </a: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Das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Bild hängt neben 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der</a:t>
            </a:r>
            <a:r>
              <a:rPr lang="de-DE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Uhr. Ich hänge es neben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das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Fernseher.</a:t>
            </a: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Vor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dem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Haus steht eine Bank. Kommst du vor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das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Haus?</a:t>
            </a: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Wir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gehen in 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den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Park. In 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dem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Park sind die Leute.</a:t>
            </a: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Stellt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die Gitarre zwischen 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den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Schrank und 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den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Tisch.</a:t>
            </a: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Die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Touristen fahren in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die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Stadt. Sie bleiben in 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der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Stadt zwei Tage.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4211960" y="2773253"/>
            <a:ext cx="4392488" cy="2246769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Ich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bin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heute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…… Arzt. 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Sie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gehen auch am Samstag ……. Arbeit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de-DE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ir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waren …… Urlaub. ……. Meer in Griechenland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trifft ……. Vater. 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Stell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das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……. 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Haus.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Was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läuft jetzt ……. Kino? 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Was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kocht ihr heute ……. 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Abendessen?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Ich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muss noch ……. Geschäft gehen. 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Fährst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du ……. 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Gebirge?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Ich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habe das Spielzeug ……. 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Kind.</a:t>
            </a:r>
            <a:endParaRPr lang="cs-CZ" sz="1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827584" y="4083918"/>
            <a:ext cx="2736304" cy="5232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5400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Ergänze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Präposition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und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Artikel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/ Doplň předložku a člen: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4211960" y="2787774"/>
            <a:ext cx="4392488" cy="2246769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Ich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bin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heute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beim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Arzt. 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Sie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gehen auch am Samstag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zur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Arbeit.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de-DE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ir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waren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im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Urlaub</a:t>
            </a: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am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Meer in Griechenland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trifft 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den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Vater. 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Stell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das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 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vor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das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Haus.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Was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läuft jetzt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im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Kino? 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Was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kocht ihr heute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zum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Abendessen?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Ich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muss noch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ins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Geschäft gehen. 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Fährst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du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ins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Gebirge?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Ich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habe das Spielzeug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für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das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Kind.</a:t>
            </a:r>
            <a:endParaRPr lang="cs-CZ" sz="1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7532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9" grpId="0" animBg="1"/>
      <p:bldP spid="16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23654" y="483518"/>
            <a:ext cx="6222216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17.6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Etwas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zusätzlich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für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geschickte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Schüler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9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55219" y="1132014"/>
            <a:ext cx="5237261" cy="3708000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ovéPole 12"/>
          <p:cNvSpPr txBox="1"/>
          <p:nvPr/>
        </p:nvSpPr>
        <p:spPr>
          <a:xfrm>
            <a:off x="179512" y="987574"/>
            <a:ext cx="3672408" cy="584775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cs-CZ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macht</a:t>
            </a:r>
            <a:r>
              <a:rPr lang="cs-CZ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wer</a:t>
            </a:r>
            <a:r>
              <a:rPr lang="cs-CZ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de-DE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cs-CZ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 kdo dělá?</a:t>
            </a:r>
          </a:p>
          <a:p>
            <a:r>
              <a:rPr lang="cs-CZ" sz="1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Sag</a:t>
            </a:r>
            <a:r>
              <a:rPr lang="cs-CZ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es </a:t>
            </a:r>
            <a:r>
              <a:rPr lang="cs-CZ" sz="1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auf</a:t>
            </a:r>
            <a:r>
              <a:rPr lang="cs-CZ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Deutsch</a:t>
            </a:r>
            <a:r>
              <a:rPr lang="cs-CZ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/ Řekni to německy.</a:t>
            </a:r>
            <a:endParaRPr lang="de-DE" sz="1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51520" y="2197189"/>
            <a:ext cx="3240360" cy="2246769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Das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Bild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hängt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der Wand.</a:t>
            </a:r>
          </a:p>
          <a:p>
            <a:pPr marL="342900" indent="-342900">
              <a:buAutoNum type="arabicPeriod"/>
            </a:pP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Der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Kater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steht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unter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dem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Bild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Der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Kater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liegt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uf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der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Couch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Der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Kater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klettert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auf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die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Couch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Der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Kater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klettert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hinter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der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Couch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Der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Kater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ist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hinter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dem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Couch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Der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Fisch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schwimmt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im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Akvarium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Der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Kater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klettert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das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Akvarium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Der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Hund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lieg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unter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dem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Tisch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Die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Maus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steht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neben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dem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Tisch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35401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20150" y="498603"/>
            <a:ext cx="1608133" cy="477054"/>
          </a:xfrm>
          <a:prstGeom prst="rect">
            <a:avLst/>
          </a:prstGeom>
        </p:spPr>
        <p:txBody>
          <a:bodyPr wrap="none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17.7 CLIL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179512" y="1390005"/>
            <a:ext cx="5328592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400" b="1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repositions</a:t>
            </a:r>
            <a:r>
              <a:rPr lang="cs-CZ" sz="2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2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place</a:t>
            </a:r>
            <a:r>
              <a:rPr lang="en-US" sz="2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in, at, on, </a:t>
            </a:r>
            <a:r>
              <a:rPr lang="en-US" sz="2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cs-CZ" sz="2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to</a:t>
            </a:r>
          </a:p>
        </p:txBody>
      </p:sp>
      <p:sp>
        <p:nvSpPr>
          <p:cNvPr id="8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2189023"/>
              </p:ext>
            </p:extLst>
          </p:nvPr>
        </p:nvGraphicFramePr>
        <p:xfrm>
          <a:off x="1623635" y="2494374"/>
          <a:ext cx="7268845" cy="2453640"/>
        </p:xfrm>
        <a:graphic>
          <a:graphicData uri="http://schemas.openxmlformats.org/drawingml/2006/table">
            <a:tbl>
              <a:tblPr firstRow="1" firstCol="1" bandRow="1"/>
              <a:tblGrid>
                <a:gridCol w="1076325"/>
                <a:gridCol w="3096260"/>
                <a:gridCol w="309626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1" dirty="0" err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předložka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význam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příklad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IN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1" dirty="0">
                          <a:solidFill>
                            <a:srgbClr val="4F6228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3D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4F6228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the house / my bag / a box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4F6228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2D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4F6228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the garden / the picture / our city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AT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1" dirty="0" err="1">
                          <a:solidFill>
                            <a:srgbClr val="4F6228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zábava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 smtClean="0">
                          <a:solidFill>
                            <a:srgbClr val="4F6228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</a:t>
                      </a:r>
                      <a:r>
                        <a:rPr lang="en-US" sz="1300" dirty="0" smtClean="0">
                          <a:solidFill>
                            <a:srgbClr val="4F6228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he </a:t>
                      </a:r>
                      <a:r>
                        <a:rPr lang="en-US" sz="1300" dirty="0">
                          <a:solidFill>
                            <a:srgbClr val="4F6228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party / a concert / her wedding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1" dirty="0" err="1">
                          <a:solidFill>
                            <a:srgbClr val="4F6228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čekání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4F6228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the bus stop / the airport / a railway station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ON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1" dirty="0" err="1">
                          <a:solidFill>
                            <a:srgbClr val="4F6228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svisle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solidFill>
                            <a:srgbClr val="4F6228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the wall / your window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1" dirty="0" err="1">
                          <a:solidFill>
                            <a:srgbClr val="4F6228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vodorovně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4F6228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the table / our floor / </a:t>
                      </a:r>
                      <a:r>
                        <a:rPr lang="cs-CZ" sz="1300" smtClean="0">
                          <a:solidFill>
                            <a:srgbClr val="4F6228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J</a:t>
                      </a:r>
                      <a:r>
                        <a:rPr lang="en-US" sz="1300" smtClean="0">
                          <a:solidFill>
                            <a:srgbClr val="4F6228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ohn’s</a:t>
                      </a:r>
                      <a:r>
                        <a:rPr lang="en-US" sz="1300" dirty="0" smtClean="0">
                          <a:solidFill>
                            <a:srgbClr val="4F6228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300" dirty="0">
                          <a:solidFill>
                            <a:srgbClr val="4F6228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head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1" dirty="0" err="1">
                          <a:solidFill>
                            <a:srgbClr val="4F6228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paluba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4F6228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the train / a bus / the plane / the boat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BY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1" dirty="0">
                          <a:solidFill>
                            <a:srgbClr val="4F6228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u </a:t>
                      </a:r>
                      <a:r>
                        <a:rPr lang="de-DE" sz="1400" b="1" dirty="0" err="1">
                          <a:solidFill>
                            <a:srgbClr val="4F6228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něčeho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300" dirty="0" err="1">
                          <a:solidFill>
                            <a:srgbClr val="4F6228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the</a:t>
                      </a:r>
                      <a:r>
                        <a:rPr lang="de-DE" sz="1300" dirty="0">
                          <a:solidFill>
                            <a:srgbClr val="4F6228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de-DE" sz="1300" dirty="0" err="1">
                          <a:solidFill>
                            <a:srgbClr val="4F6228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lake</a:t>
                      </a:r>
                      <a:r>
                        <a:rPr lang="de-DE" sz="1300" dirty="0">
                          <a:solidFill>
                            <a:srgbClr val="4F6228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/ </a:t>
                      </a:r>
                      <a:r>
                        <a:rPr lang="de-DE" sz="1300" dirty="0" err="1">
                          <a:solidFill>
                            <a:srgbClr val="4F6228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the</a:t>
                      </a:r>
                      <a:r>
                        <a:rPr lang="de-DE" sz="1300" dirty="0">
                          <a:solidFill>
                            <a:srgbClr val="4F6228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de-DE" sz="1300" dirty="0" err="1">
                          <a:solidFill>
                            <a:srgbClr val="4F6228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river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TO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4F6228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kam?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4F6228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the pub / a river / work / a party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9512" y="2787774"/>
            <a:ext cx="1224136" cy="1080120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ovéPole 8"/>
          <p:cNvSpPr txBox="1"/>
          <p:nvPr/>
        </p:nvSpPr>
        <p:spPr>
          <a:xfrm>
            <a:off x="899592" y="3795886"/>
            <a:ext cx="397866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796136" y="843558"/>
            <a:ext cx="1332000" cy="1254300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308304" y="843558"/>
            <a:ext cx="1404000" cy="1235002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ovéPole 11"/>
          <p:cNvSpPr txBox="1"/>
          <p:nvPr/>
        </p:nvSpPr>
        <p:spPr>
          <a:xfrm>
            <a:off x="6991419" y="1779662"/>
            <a:ext cx="455574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on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1161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151" y="498603"/>
            <a:ext cx="291683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17.8 Test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364691" y="1203598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4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7976759" y="1511375"/>
            <a:ext cx="5040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a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c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b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d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7532712" y="4236318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Test  na známku</a:t>
            </a:r>
            <a:endParaRPr lang="cs-CZ" sz="1400" b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7305020"/>
              </p:ext>
            </p:extLst>
          </p:nvPr>
        </p:nvGraphicFramePr>
        <p:xfrm>
          <a:off x="179510" y="1131590"/>
          <a:ext cx="7185180" cy="3718560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3592590"/>
                <a:gridCol w="3592590"/>
              </a:tblGrid>
              <a:tr h="177612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kumimoji="0" lang="cs-CZ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Najdi správný ekvivalent pro daný výraz:   </a:t>
                      </a:r>
                      <a:r>
                        <a:rPr kumimoji="0" lang="cs-C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pod stolem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unter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dem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Tisch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unter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der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Tisch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unter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den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Tisch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unter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das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Tisch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endParaRPr kumimoji="0" lang="cs-CZ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3"/>
                        <a:tabLst/>
                        <a:defRPr/>
                      </a:pP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Vyber správnou předložku:    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  </a:t>
                      </a:r>
                      <a:r>
                        <a:rPr lang="de-DE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Die Post ist </a:t>
                      </a: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…….</a:t>
                      </a:r>
                      <a:r>
                        <a:rPr lang="de-DE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der Schule.</a:t>
                      </a:r>
                      <a:endParaRPr lang="cs-CZ" sz="1400" b="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neben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auf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zwischen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177612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2"/>
                        <a:tabLst/>
                        <a:defRPr/>
                      </a:pP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Najdi správný ekvivalent pro daný výraz:    </a:t>
                      </a: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pod stůl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4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4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unter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dem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Tisch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unter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der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Tisch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unter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den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Tisch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unter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das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Tisch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4"/>
                        <a:tabLst/>
                        <a:defRPr/>
                      </a:pP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Vyber správnou předložku: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</a:t>
                      </a:r>
                      <a:r>
                        <a:rPr lang="de-DE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Sie stellt den Stuhl </a:t>
                      </a: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………</a:t>
                      </a:r>
                      <a:r>
                        <a:rPr lang="de-DE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den </a:t>
                      </a: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de-DE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Schrank </a:t>
                      </a:r>
                      <a:endParaRPr lang="cs-CZ" sz="1400" b="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     </a:t>
                      </a:r>
                      <a:r>
                        <a:rPr lang="de-DE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und den Tisch.</a:t>
                      </a: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4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neben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unter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zwischen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9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7118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20150" y="498603"/>
            <a:ext cx="5541902" cy="477054"/>
          </a:xfrm>
          <a:prstGeom prst="rect">
            <a:avLst/>
          </a:prstGeom>
        </p:spPr>
        <p:txBody>
          <a:bodyPr wrap="none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17.9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Gebrauchtene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Quelle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und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Zitation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1131590"/>
            <a:ext cx="8640960" cy="35283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 indent="-342900">
              <a:buAutoNum type="arabicPeriod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</a:t>
            </a:r>
            <a:r>
              <a:rPr lang="cs-CZ" sz="1400" dirty="0">
                <a:latin typeface="Times New Roman" pitchFamily="18" charset="0"/>
                <a:cs typeface="Times New Roman" pitchFamily="18" charset="0"/>
                <a:hlinkClick r:id="rId2"/>
              </a:rPr>
              <a:t>://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2"/>
              </a:rPr>
              <a:t>www.nemcinaa-z.cz/img/vyuka/vyuka_nemciny.jpg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2)</a:t>
            </a:r>
          </a:p>
          <a:p>
            <a:pPr indent="-342900">
              <a:buAutoNum type="arabicPeriod"/>
            </a:pPr>
            <a:r>
              <a:rPr lang="cs-CZ" sz="1400" dirty="0">
                <a:latin typeface="Times New Roman" pitchFamily="18" charset="0"/>
                <a:cs typeface="Times New Roman" pitchFamily="18" charset="0"/>
                <a:hlinkClick r:id="rId3"/>
              </a:rPr>
              <a:t>http://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3"/>
              </a:rPr>
              <a:t>www.vanocni-darky.info/wp-content/uploads/deda-babi-410x272.jpg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5)</a:t>
            </a:r>
          </a:p>
          <a:p>
            <a:pPr indent="-342900">
              <a:buAutoNum type="arabicPeriod"/>
            </a:pPr>
            <a:r>
              <a:rPr lang="cs-CZ" sz="1400" dirty="0">
                <a:latin typeface="Times New Roman" pitchFamily="18" charset="0"/>
                <a:cs typeface="Times New Roman" pitchFamily="18" charset="0"/>
                <a:hlinkClick r:id="rId4"/>
              </a:rPr>
              <a:t>http://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4"/>
              </a:rPr>
              <a:t>jdemedoskoly.cz/1_images/13066506_xl.jpg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400" smtClean="0">
                <a:latin typeface="Times New Roman" pitchFamily="18" charset="0"/>
                <a:cs typeface="Times New Roman" pitchFamily="18" charset="0"/>
              </a:rPr>
              <a:t> 5)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-342900">
              <a:buFontTx/>
              <a:buAutoNum type="arabicPeriod"/>
            </a:pPr>
            <a:r>
              <a:rPr lang="cs-CZ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VOLTROVÁ, MICHAELA. Přehledná německá gramatika. 1. vydání. Plzeň: Fraus, 2005. 160 s.</a:t>
            </a:r>
          </a:p>
          <a:p>
            <a:pPr lvl="0"/>
            <a:r>
              <a:rPr lang="cs-CZ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   ISBN 80-7238-416-3  (</a:t>
            </a:r>
            <a:r>
              <a:rPr lang="cs-CZ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1,4) – str. 68,69</a:t>
            </a:r>
          </a:p>
          <a:p>
            <a:pPr lvl="0"/>
            <a:r>
              <a:rPr lang="cs-CZ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cs-CZ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     </a:t>
            </a:r>
            <a:r>
              <a:rPr lang="cs-CZ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Obrázky z databáze klipart (</a:t>
            </a:r>
            <a:r>
              <a:rPr lang="cs-CZ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2,3,6)</a:t>
            </a:r>
            <a:endParaRPr lang="cs-CZ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68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1680</Words>
  <Application>Microsoft Office PowerPoint</Application>
  <PresentationFormat>Předvádění na obrazovce (16:9)</PresentationFormat>
  <Paragraphs>350</Paragraphs>
  <Slides>10</Slides>
  <Notes>7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17.1 Präpositiotionen mit Dativ und Akkusativ</vt:lpstr>
      <vt:lpstr>Prezentace aplikace PowerPoint</vt:lpstr>
      <vt:lpstr>Prezentace aplikace PowerPoint</vt:lpstr>
      <vt:lpstr>17.4 Welche neue Termine erlernen wir?</vt:lpstr>
      <vt:lpstr>17.5 Was merkt ihr euch?</vt:lpstr>
      <vt:lpstr>17.6 Etwas zusätzlich für geschickte Schüler</vt:lpstr>
      <vt:lpstr>Prezentace aplikace PowerPoint</vt:lpstr>
      <vt:lpstr>17.8 Test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kadlecova</cp:lastModifiedBy>
  <cp:revision>523</cp:revision>
  <dcterms:created xsi:type="dcterms:W3CDTF">2010-10-18T18:21:56Z</dcterms:created>
  <dcterms:modified xsi:type="dcterms:W3CDTF">2013-07-03T10:39:24Z</dcterms:modified>
</cp:coreProperties>
</file>