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6" r:id="rId3"/>
    <p:sldId id="288" r:id="rId4"/>
    <p:sldId id="289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ocni-darky.info/wp-content/uploads/deda-babi-410x272.jpg" TargetMode="External"/><Relationship Id="rId2" Type="http://schemas.openxmlformats.org/officeDocument/2006/relationships/hyperlink" Target="http://www.nemcinaa-z.cz/img/vyuka/vyuka_nemciny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jdemedoskoly.cz/1_images/13066506_x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54852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Präpositiotionen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Dativ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Akkusativ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2859782"/>
            <a:ext cx="1011808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2918637"/>
            <a:ext cx="992896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2918637"/>
            <a:ext cx="1262854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2918637"/>
            <a:ext cx="988409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1203599"/>
            <a:ext cx="1224136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1275606"/>
            <a:ext cx="1224136" cy="1036921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1203598"/>
            <a:ext cx="1031793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203598"/>
            <a:ext cx="1161017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203598"/>
            <a:ext cx="1084529" cy="10212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942747" y="2099632"/>
            <a:ext cx="45557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789069" y="3827824"/>
            <a:ext cx="116730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zwischen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457200" y="3867894"/>
            <a:ext cx="55496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635896" y="3867894"/>
            <a:ext cx="7825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930157" y="3899832"/>
            <a:ext cx="69762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404113" y="2243648"/>
            <a:ext cx="84029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830318" y="2211710"/>
            <a:ext cx="39786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995936" y="2171640"/>
            <a:ext cx="8531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hinter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2483768" y="2139702"/>
            <a:ext cx="54053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3101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Předložky 3. a 4. pád,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skloňování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osobních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zájmen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skloňování osobních zájmen a předložek pojících se 3.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4.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pádem.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72587"/>
              </p:ext>
            </p:extLst>
          </p:nvPr>
        </p:nvGraphicFramePr>
        <p:xfrm>
          <a:off x="467335" y="1073782"/>
          <a:ext cx="5904865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800225"/>
                <a:gridCol w="1800225"/>
                <a:gridCol w="180022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neurčitém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Mädchen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Freunde</a:t>
                      </a: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einen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Freundin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49105"/>
              </p:ext>
            </p:extLst>
          </p:nvPr>
        </p:nvGraphicFramePr>
        <p:xfrm>
          <a:off x="292705" y="3075806"/>
          <a:ext cx="6439535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38275"/>
                <a:gridCol w="1438275"/>
                <a:gridCol w="1438275"/>
                <a:gridCol w="162052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po členu určitém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Mädchen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  </a:t>
                      </a:r>
                      <a:r>
                        <a:rPr lang="cs-CZ" sz="16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r>
                        <a:rPr lang="cs-CZ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de-DE" sz="11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Onkel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Tante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cs-CZ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Mädchen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Kinder</a:t>
                      </a:r>
                      <a:endParaRPr lang="de-DE" sz="1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2931790"/>
            <a:ext cx="1872000" cy="189913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60232" y="987574"/>
            <a:ext cx="2370609" cy="14619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Přivlastňovací zájmena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Possessivpronomen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tato skupina zájmen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se v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jednotném  čísle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skloňuje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jako člen neurčitý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viz DUM 4 (pro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šikovné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4155926"/>
            <a:ext cx="748997" cy="75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63838"/>
            <a:ext cx="864096" cy="7200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2427734"/>
            <a:ext cx="792000" cy="7200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1551670"/>
            <a:ext cx="792000" cy="732048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227934"/>
            <a:ext cx="847208" cy="68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291830"/>
            <a:ext cx="792088" cy="7200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563726"/>
            <a:ext cx="872173" cy="79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459825"/>
            <a:ext cx="864096" cy="759997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0072" y="555526"/>
            <a:ext cx="720000" cy="67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Nadpis 1"/>
          <p:cNvSpPr txBox="1">
            <a:spLocks/>
          </p:cNvSpPr>
          <p:nvPr/>
        </p:nvSpPr>
        <p:spPr>
          <a:xfrm>
            <a:off x="0" y="483518"/>
            <a:ext cx="4279954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259632" y="2499742"/>
            <a:ext cx="310221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Buch liegt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Tisch.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Buch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den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259632" y="1616482"/>
            <a:ext cx="310221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 hängt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Wand.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Hänge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Bild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die Wand.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253764" y="4299942"/>
            <a:ext cx="310221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Haus.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das Haus laufen.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253764" y="3416682"/>
            <a:ext cx="310221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Stadt.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die Stadt.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508104" y="627534"/>
            <a:ext cx="3240360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 steht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hinter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Rathaus.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hinter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die Tür.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796136" y="1544474"/>
            <a:ext cx="2952328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meiner Mutter.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über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den See.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796136" y="4083918"/>
            <a:ext cx="3132856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steht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zwischen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Fenster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 Tisch.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Messer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zwischen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 Teller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 den Löffel.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796136" y="3291830"/>
            <a:ext cx="3240360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wohnen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neben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dir.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 sich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neben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gestellt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796136" y="2427734"/>
            <a:ext cx="3240360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Flasche liegt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unter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 Bett.</a:t>
            </a:r>
          </a:p>
          <a:p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unter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 Tisch.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3528" y="915566"/>
            <a:ext cx="3960440" cy="53860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POZOR!!! 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IN+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 =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+DAS = INS</a:t>
            </a:r>
          </a:p>
          <a:p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 dem)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Kino.</a:t>
            </a:r>
            <a:endParaRPr lang="cs-CZ" sz="15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5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023" y="1203597"/>
            <a:ext cx="4292302" cy="17954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 zájmena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NJ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nahrazují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podstatná jména. 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Andrea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Paul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ihm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předložka 3.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pád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 ním → on →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ihm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24862"/>
              </p:ext>
            </p:extLst>
          </p:nvPr>
        </p:nvGraphicFramePr>
        <p:xfrm>
          <a:off x="323528" y="3234022"/>
          <a:ext cx="4644390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828040"/>
                <a:gridCol w="828040"/>
                <a:gridCol w="828040"/>
                <a:gridCol w="828040"/>
                <a:gridCol w="828040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já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ono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meiner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52931"/>
              </p:ext>
            </p:extLst>
          </p:nvPr>
        </p:nvGraphicFramePr>
        <p:xfrm>
          <a:off x="5220072" y="3219822"/>
          <a:ext cx="3399790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723900"/>
                <a:gridCol w="723900"/>
                <a:gridCol w="723900"/>
                <a:gridCol w="72390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Ihnen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euch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2987824" y="2499742"/>
            <a:ext cx="1008112" cy="194421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292080" y="1618222"/>
            <a:ext cx="3672408" cy="146193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Sagst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es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Mutter?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sage es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Zeigst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das Heft dem Vater?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Schreibst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oft deiner Freundin?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Sagt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 es unserem Lehrer?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Antwortest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der Schwester gleich?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Öffnest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dem Onkel?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76056" y="987574"/>
            <a:ext cx="28803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Odpověz na otázku.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odpovědi použij osobní zájmena.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659682" y="2075092"/>
            <a:ext cx="2520280" cy="11695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zei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chreibe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sage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antworte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gleich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Ja, 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öffne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059582"/>
            <a:ext cx="46805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den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bestimmten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Artikel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 určitý člen. Ptej se Kde? Kam?</a:t>
            </a: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1707654"/>
            <a:ext cx="5904656" cy="20313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 lernen in ……. Schule. Der Schüler geht in ……. Schule.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Lampe auf ……. Tisch. Die Lampe steht auf ……. 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Dagmar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 an ……. Fenster. Sie steht jetzt an ……. Fenster.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Katze schläft unter ……. Stuhl. Jetzt springt sie auf ……. Sofa.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 hängt neben ……. Uhr. Ich hänge es neben ……. Fernseher.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 Haus steht eine Bank. Kommst du vor ……. Haus?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in …… Park. In ……. Park sind die Leute.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Gitarre zwischen ……. Schrank und ……. 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Touristen fahren in ……. Stadt. Sie bleiben in ……. Stadt zwei Tage.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699542"/>
            <a:ext cx="1548000" cy="1961877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67544" y="1692553"/>
            <a:ext cx="5904656" cy="20313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Kinder lernen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Schule. Der Schüler geht 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Lampe auf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Tisch. Die Lampe steht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Dagmar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 an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Fenster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Sie steht jetzt an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Fenster.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Katze schläft unter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Stuhl. Jetzt springt sie auf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Sofa.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 hängt neben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Uhr. Ich hänge es neben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Fernseher.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 steht eine Bank. Kommst du vor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Haus?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in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Park. In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 sind die Leute.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Gitarre zwischen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Schrank und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Tisch.</a:t>
            </a: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Touristen fahren 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Stadt. Sie bleiben in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Stadt zwei Tage.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211960" y="2773253"/>
            <a:ext cx="4392488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 Arzt.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auch am Samstag ……. Arbeit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waren …… Urlaub. ……. Meer in Griechenland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trifft ……. Vater.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läuft jetzt ……. Kino?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kocht ihr heute …….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Abendessen?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 noch ……. Geschäft gehen.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Fährst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…….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Gebirge?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 das Spielzeug …….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083918"/>
            <a:ext cx="273630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Präposition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Artikel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 předložku a člen: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11960" y="2787774"/>
            <a:ext cx="4392488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Arzt.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 auch am Samstag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Arbeit.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waren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Urlaub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Meer in Griechenland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trifft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Vater.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vor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Haus.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läuft jetzt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Kino?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kocht ihr heute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Abendessen?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 noch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Geschäft gehen.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Fährst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Gebirge?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 das Spielzeug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Kind.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16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5219" y="1132014"/>
            <a:ext cx="5237261" cy="370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79512" y="987574"/>
            <a:ext cx="3672408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macht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de-DE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kdo dělá?</a:t>
            </a:r>
          </a:p>
          <a:p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Sag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es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/ Řekni to německy.</a:t>
            </a:r>
            <a:endParaRPr lang="de-DE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2197189"/>
            <a:ext cx="3240360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hängt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Wand.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liegt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klettert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klettert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hinter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hinter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schwimmt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Akvarium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klettert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Akvarium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lieg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Maus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neben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1390005"/>
            <a:ext cx="532859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repositions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place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in, at, on, </a:t>
            </a: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to</a:t>
            </a: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89023"/>
              </p:ext>
            </p:extLst>
          </p:nvPr>
        </p:nvGraphicFramePr>
        <p:xfrm>
          <a:off x="1623635" y="2494374"/>
          <a:ext cx="7268845" cy="2453640"/>
        </p:xfrm>
        <a:graphic>
          <a:graphicData uri="http://schemas.openxmlformats.org/drawingml/2006/table">
            <a:tbl>
              <a:tblPr firstRow="1" firstCol="1" bandRow="1"/>
              <a:tblGrid>
                <a:gridCol w="1076325"/>
                <a:gridCol w="3096260"/>
                <a:gridCol w="30962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předložka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příklad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house / my bag / a box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garden / the picture / our city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zábava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 </a:t>
                      </a: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party / a concert / her wedding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čekání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bus stop / the airport / a railway station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svisle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wall / your window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vodorovně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table / our floor / </a:t>
                      </a:r>
                      <a:r>
                        <a:rPr lang="cs-CZ" sz="130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en-US" sz="130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ohn’s</a:t>
                      </a:r>
                      <a:r>
                        <a:rPr lang="en-US" sz="1300" dirty="0" smtClean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head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paluba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train / a bus / the plane / the boat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 </a:t>
                      </a: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něčeho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lake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river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kam?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4F622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pub / a river / work / a party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2787774"/>
            <a:ext cx="1224136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99592" y="3795886"/>
            <a:ext cx="39786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843558"/>
            <a:ext cx="1332000" cy="12543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843558"/>
            <a:ext cx="1404000" cy="123500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6991419" y="1779662"/>
            <a:ext cx="45557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05020"/>
              </p:ext>
            </p:extLst>
          </p:nvPr>
        </p:nvGraphicFramePr>
        <p:xfrm>
          <a:off x="179510" y="1131590"/>
          <a:ext cx="7185180" cy="37185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pod stolem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dem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správnou předložku: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 Post ist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der Schule.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auf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zwischen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 stůl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dem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Tisch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správnou předložku: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Sie stellt den Stuhl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den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Schrank 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und den Tisch.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unter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zwischen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17.9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www.nemcinaa-z.cz/img/vyuka/vyuka_nemciny.jpg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www.vanocni-darky.info/wp-content/uploads/deda-babi-410x272.jpg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jdemedoskoly.cz/1_images/13066506_xl.jpg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-342900">
              <a:buFontTx/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VOLTROVÁ, MICHAELA. Přehledná německá gramatika. 1. vydání. Plzeň: Fraus, 2005. 160 s.</a:t>
            </a:r>
          </a:p>
          <a:p>
            <a:pPr lvl="0"/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ISBN 80-7238-416-3  (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1,4) – str. 68,69</a:t>
            </a:r>
          </a:p>
          <a:p>
            <a:pPr lvl="0"/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Obrázky z databáze klipart (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2,3,6)</a:t>
            </a:r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1680</Words>
  <Application>Microsoft Office PowerPoint</Application>
  <PresentationFormat>Předvádění na obrazovce (16:9)</PresentationFormat>
  <Paragraphs>350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17.1 Präpositiotionen mit Dativ und Akkusativ</vt:lpstr>
      <vt:lpstr>Prezentace aplikace PowerPoint</vt:lpstr>
      <vt:lpstr>Prezentace aplikace PowerPoint</vt:lpstr>
      <vt:lpstr>17.4 Welche neue Termine erlernen wir?</vt:lpstr>
      <vt:lpstr>17.5 Was merkt ihr euch?</vt:lpstr>
      <vt:lpstr>17.6 Etwas zusätzlich für geschickte Schüler</vt:lpstr>
      <vt:lpstr>Prezentace aplikace PowerPoint</vt:lpstr>
      <vt:lpstr>17.8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523</cp:revision>
  <dcterms:created xsi:type="dcterms:W3CDTF">2010-10-18T18:21:56Z</dcterms:created>
  <dcterms:modified xsi:type="dcterms:W3CDTF">2013-07-03T10:39:24Z</dcterms:modified>
</cp:coreProperties>
</file>