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2" r:id="rId2"/>
    <p:sldId id="285" r:id="rId3"/>
    <p:sldId id="278" r:id="rId4"/>
    <p:sldId id="281" r:id="rId5"/>
    <p:sldId id="270" r:id="rId6"/>
    <p:sldId id="274" r:id="rId7"/>
    <p:sldId id="283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  <a:srgbClr val="FF9966"/>
    <a:srgbClr val="FF6600"/>
    <a:srgbClr val="8FC016"/>
    <a:srgbClr val="FFCCFF"/>
    <a:srgbClr val="FFCC99"/>
    <a:srgbClr val="F59383"/>
    <a:srgbClr val="00B05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>
        <p:scale>
          <a:sx n="90" d="100"/>
          <a:sy n="90" d="100"/>
        </p:scale>
        <p:origin x="-816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nocni-darky.info/wp-content/uploads/deda-babi-410x272.jpg" TargetMode="External"/><Relationship Id="rId2" Type="http://schemas.openxmlformats.org/officeDocument/2006/relationships/hyperlink" Target="http://www.nemcinaa-z.cz/img/vyuka/vyuka_nemciny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3808" y="1707654"/>
            <a:ext cx="1871488" cy="273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5774273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16.1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Präpositiotionen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dem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Akkusativ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4048" y="2283718"/>
            <a:ext cx="2622566" cy="194873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275606"/>
            <a:ext cx="2340000" cy="1794121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771550"/>
            <a:ext cx="2063030" cy="134689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004048" y="1419622"/>
            <a:ext cx="2412840" cy="61555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gegen</a:t>
            </a:r>
            <a:r>
              <a:rPr lang="cs-CZ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proti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fährt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gegen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aum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157070" y="3363838"/>
            <a:ext cx="2594685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 - 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okolo, kolem</a:t>
            </a:r>
          </a:p>
          <a:p>
            <a:pPr algn="ctr"/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sitzem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um den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Tisch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herum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um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Ecke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6660232" y="3795886"/>
            <a:ext cx="2230867" cy="61555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durch – 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skrz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skrze</a:t>
            </a:r>
            <a:endParaRPr lang="cs-CZ" sz="14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durch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Stadt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16.10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Annotation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075397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-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Předložky,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skloňování podstatných jmen, 4. pád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problematiku skloňování podstatných jmen a předložek pojících se se čtvrtým pádem.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51520" y="1152783"/>
            <a:ext cx="3816424" cy="1669688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rtlCol="0">
            <a:spAutoFit/>
          </a:bodyPr>
          <a:lstStyle/>
          <a:p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SKLOŇOVÁNÍ PODSTATNÝCH JMEN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 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ři skloňování podstatných jmen v NJ se mění 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člen a někdy i tvar podstatného jména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xistují dva druhy skloňování: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a) skloň. po členu určitém</a:t>
            </a:r>
          </a:p>
          <a:p>
            <a:pPr>
              <a:spcAft>
                <a:spcPts val="300"/>
              </a:spcAft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b)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skloň.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členu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neurčitém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NJ rozlišujeme pouze 4 pády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37005"/>
              </p:ext>
            </p:extLst>
          </p:nvPr>
        </p:nvGraphicFramePr>
        <p:xfrm>
          <a:off x="827584" y="3882610"/>
          <a:ext cx="6439535" cy="1137412"/>
        </p:xfrm>
        <a:graphic>
          <a:graphicData uri="http://schemas.openxmlformats.org/drawingml/2006/table">
            <a:tbl>
              <a:tblPr firstRow="1" firstCol="1" bandRow="1"/>
              <a:tblGrid>
                <a:gridCol w="504190"/>
                <a:gridCol w="1438275"/>
                <a:gridCol w="1438275"/>
                <a:gridCol w="1438275"/>
                <a:gridCol w="1620520"/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Skloňování po členu určitém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pád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Masculinum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Femininum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Neutrum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Plural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dem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Mann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</a:t>
                      </a: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Frau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dem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Kind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den</a:t>
                      </a: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Kindern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294224"/>
              </p:ext>
            </p:extLst>
          </p:nvPr>
        </p:nvGraphicFramePr>
        <p:xfrm>
          <a:off x="4217481" y="2586466"/>
          <a:ext cx="4819015" cy="1137412"/>
        </p:xfrm>
        <a:graphic>
          <a:graphicData uri="http://schemas.openxmlformats.org/drawingml/2006/table">
            <a:tbl>
              <a:tblPr firstRow="1" firstCol="1" bandRow="1"/>
              <a:tblGrid>
                <a:gridCol w="504190"/>
                <a:gridCol w="1438275"/>
                <a:gridCol w="1438275"/>
                <a:gridCol w="1438275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Skloňování po členu neurčitém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pád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Masculinum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Femininum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Neutrum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Mann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 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Frau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Kind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einem</a:t>
                      </a: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Mann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einer</a:t>
                      </a: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Frau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einem</a:t>
                      </a:r>
                      <a:r>
                        <a:rPr lang="cs-CZ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Kind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27984" y="771550"/>
            <a:ext cx="1044000" cy="151216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horova\AppData\Local\Microsoft\Windows\Temporary Internet Files\Content.IE5\UCNG1NTW\MP90044846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272" y="771550"/>
            <a:ext cx="1116000" cy="1512168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horova\AppData\Local\Microsoft\Windows\Temporary Internet Files\Content.IE5\UCNG1NTW\MP90044842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448" y="780553"/>
            <a:ext cx="1080000" cy="150316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0" y="483518"/>
            <a:ext cx="3697422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16.2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weißt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82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27995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.3 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erfahr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en wir?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671914"/>
              </p:ext>
            </p:extLst>
          </p:nvPr>
        </p:nvGraphicFramePr>
        <p:xfrm>
          <a:off x="395536" y="1275606"/>
          <a:ext cx="5904865" cy="1713992"/>
        </p:xfrm>
        <a:graphic>
          <a:graphicData uri="http://schemas.openxmlformats.org/drawingml/2006/table">
            <a:tbl>
              <a:tblPr firstRow="1" firstCol="1" bandRow="1"/>
              <a:tblGrid>
                <a:gridCol w="504190"/>
                <a:gridCol w="1800225"/>
                <a:gridCol w="1800225"/>
                <a:gridCol w="1800225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Skloňování po členu neurčitém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pád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Masculinum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Femininum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Neutrum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</a:t>
                      </a: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 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Freundin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Mädchen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eines</a:t>
                      </a: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Freunde</a:t>
                      </a: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einer</a:t>
                      </a: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Freundin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eines</a:t>
                      </a: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Mädchen</a:t>
                      </a: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einem</a:t>
                      </a: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einer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Freundin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einem 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Mädchen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einen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</a:t>
                      </a: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Freundin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</a:t>
                      </a: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Mädchen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643174"/>
              </p:ext>
            </p:extLst>
          </p:nvPr>
        </p:nvGraphicFramePr>
        <p:xfrm>
          <a:off x="868769" y="3234022"/>
          <a:ext cx="6439535" cy="1713992"/>
        </p:xfrm>
        <a:graphic>
          <a:graphicData uri="http://schemas.openxmlformats.org/drawingml/2006/table">
            <a:tbl>
              <a:tblPr firstRow="1" firstCol="1" bandRow="1"/>
              <a:tblGrid>
                <a:gridCol w="504190"/>
                <a:gridCol w="1438275"/>
                <a:gridCol w="1438275"/>
                <a:gridCol w="1438275"/>
                <a:gridCol w="1620520"/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Skloňování po členu určitém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pád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Masculinum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Femininum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Neutrum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Plural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</a:t>
                      </a:r>
                      <a:r>
                        <a:rPr lang="cs-CZ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Onkel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 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Tante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das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Mädchen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 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Kinder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des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Onkel</a:t>
                      </a: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Tante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des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Mädchen</a:t>
                      </a: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Kinder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dem </a:t>
                      </a:r>
                      <a:r>
                        <a:rPr lang="cs-CZ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Onkel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Tante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dem 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Mädchen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den  </a:t>
                      </a:r>
                      <a:r>
                        <a:rPr lang="cs-CZ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Kinder</a:t>
                      </a: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den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Onkel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Tante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das</a:t>
                      </a: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Mädchen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Kinder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0232" y="843558"/>
            <a:ext cx="2160000" cy="2191306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6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346" y="483518"/>
            <a:ext cx="5704447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16.4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Termine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erlernen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95536" y="4227934"/>
            <a:ext cx="3147108" cy="53860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FÜR DAS 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FÜRS</a:t>
            </a:r>
          </a:p>
          <a:p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kaufe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eschenk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fürs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Mädchen</a:t>
            </a:r>
            <a:r>
              <a:rPr lang="cs-CZ" sz="1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512" y="3435846"/>
            <a:ext cx="3456384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ředložka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 členem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 zkracují. </a:t>
            </a:r>
          </a:p>
          <a:p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Vzniká následující forma: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28184" y="627534"/>
            <a:ext cx="2628000" cy="198411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3846285" y="1236117"/>
            <a:ext cx="2587503" cy="61555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2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cs-CZ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u, při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Unser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Haus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steht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der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Schule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693"/>
              </p:ext>
            </p:extLst>
          </p:nvPr>
        </p:nvGraphicFramePr>
        <p:xfrm>
          <a:off x="3851920" y="3075806"/>
          <a:ext cx="5108575" cy="1892808"/>
        </p:xfrm>
        <a:graphic>
          <a:graphicData uri="http://schemas.openxmlformats.org/drawingml/2006/table">
            <a:tbl>
              <a:tblPr firstRow="1" firstCol="1" bandRow="1"/>
              <a:tblGrid>
                <a:gridCol w="1076325"/>
                <a:gridCol w="1188085"/>
                <a:gridCol w="284416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Předložka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Význam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Příklad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durch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přes</a:t>
                      </a: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de-DE" sz="15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skrz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Auto fährt 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durch den Tunnel</a:t>
                      </a: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für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pro, </a:t>
                      </a:r>
                      <a:r>
                        <a:rPr lang="de-DE" sz="15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za</a:t>
                      </a: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de-DE" sz="14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něco</a:t>
                      </a: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 macht es 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für den Vater</a:t>
                      </a: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gegen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proti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Haben</a:t>
                      </a:r>
                      <a:r>
                        <a:rPr lang="cs-CZ" sz="1400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r>
                        <a:rPr lang="cs-CZ" sz="1400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etwas</a:t>
                      </a:r>
                      <a:r>
                        <a:rPr lang="cs-CZ" sz="1400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gegen</a:t>
                      </a:r>
                      <a:r>
                        <a:rPr lang="cs-CZ" sz="14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Husten</a:t>
                      </a:r>
                      <a:r>
                        <a:rPr lang="cs-CZ" sz="1400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ohne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bez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 komme </a:t>
                      </a: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ohne die Freundin</a:t>
                      </a: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!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 (časově), okolo, o, za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</a:t>
                      </a:r>
                      <a:r>
                        <a:rPr lang="cs-CZ" sz="1400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steht</a:t>
                      </a:r>
                      <a:r>
                        <a:rPr lang="de-DE" sz="14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um </a:t>
                      </a:r>
                      <a:r>
                        <a:rPr lang="de-DE" sz="14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cs-CZ" sz="14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ie</a:t>
                      </a:r>
                      <a:r>
                        <a:rPr lang="cs-CZ" sz="14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Ecke</a:t>
                      </a:r>
                      <a:r>
                        <a:rPr lang="de-DE" sz="14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cs-CZ" sz="1400" dirty="0" smtClean="0">
                        <a:solidFill>
                          <a:srgbClr val="4F6228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r>
                        <a:rPr lang="cs-CZ" sz="14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kommt</a:t>
                      </a:r>
                      <a:r>
                        <a:rPr lang="cs-CZ" sz="14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um </a:t>
                      </a:r>
                      <a:r>
                        <a:rPr lang="cs-CZ" sz="14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vier</a:t>
                      </a:r>
                      <a:r>
                        <a:rPr lang="cs-CZ" sz="14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Uhr.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131590"/>
            <a:ext cx="1404000" cy="2052559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6" y="1131590"/>
            <a:ext cx="1831184" cy="140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2245302" y="2139702"/>
            <a:ext cx="2594685" cy="8211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tIns="36000" rtlCol="0">
            <a:spAutoFit/>
          </a:bodyPr>
          <a:lstStyle/>
          <a:p>
            <a:pPr algn="ctr"/>
            <a:r>
              <a:rPr lang="cs-CZ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 - 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okolo, kolem</a:t>
            </a:r>
          </a:p>
          <a:p>
            <a:pPr algn="ctr"/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sitzem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um den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Tisch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herum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wohnt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um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Ecke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1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véPole 19"/>
          <p:cNvSpPr txBox="1"/>
          <p:nvPr/>
        </p:nvSpPr>
        <p:spPr>
          <a:xfrm>
            <a:off x="467544" y="1910898"/>
            <a:ext cx="3960440" cy="289310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spielen heute …… zehn Uhr.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 …….. die Schillerstraße.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Eisbahn ist gleich ……. die Ecke.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etwas …….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Oma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gehen ins Kino ……..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Petra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Dieses Formular ist ……. Chef.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willst du denn …… Geld einkaufen?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kauft dieses Buch …….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Opa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Haltestelle ist gleich ……. Ecke.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……. wen bringt er diese Blumen?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Gäste sitzen ……. Tisch.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Julia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geht ……. Freud ins Kino. Sie geht allein.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Diese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Pralinen sind ……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Kinder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69325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merkt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67544" y="1203598"/>
            <a:ext cx="3456384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Ergänze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Präpositionen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viertem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Fall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Doplň předložky se čtvrtým pádem: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004048" y="3418423"/>
            <a:ext cx="3744416" cy="116955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durch (die Stadt,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Garten,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Zimmer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für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Vater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Oma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ädchen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um (die Schule, das Auto, der Hof)</a:t>
            </a: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ohne (das Kind, der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Lehrer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Tasche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gegen (das Mädchen,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860032" y="2768610"/>
            <a:ext cx="2592288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Bilde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rigtige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Tvoř správný tvar: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1910898"/>
            <a:ext cx="4320480" cy="289310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spielen heute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zehn Uhr.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gehe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durch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Schillerstraße.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Eisbahn ist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gleich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Ecke.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etwas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Oma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gehen ins Kino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ohne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Petra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Dieses Formular ist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den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Chef.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willst du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denn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ohne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Geld einkaufen?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kauft dieses Buch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deinen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Opa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Haltestelle ist gleich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um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Ecke.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wen bringt er diese Blumen?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Gäste sitzen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um den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Tisch.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Julia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geht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ohne den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Freu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ins Kino. Sie geht allein.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Diese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Pralinen sind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Kinder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28184" y="828297"/>
            <a:ext cx="2628000" cy="1743453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5364088" y="699542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ür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Oma</a:t>
            </a:r>
            <a:endParaRPr lang="de-DE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889167" y="1192184"/>
            <a:ext cx="1512168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den Opa</a:t>
            </a:r>
            <a:endParaRPr lang="de-DE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3654" y="483518"/>
            <a:ext cx="622221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Etwas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zusätzlich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geschickte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Schüler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9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39552" y="1563638"/>
            <a:ext cx="2016224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Ergänze:</a:t>
            </a:r>
            <a:r>
              <a:rPr lang="cs-C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de-DE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Doplň</a:t>
            </a:r>
            <a:r>
              <a:rPr lang="de-DE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de-DE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033437"/>
              </p:ext>
            </p:extLst>
          </p:nvPr>
        </p:nvGraphicFramePr>
        <p:xfrm>
          <a:off x="4067944" y="1265902"/>
          <a:ext cx="4359323" cy="3394080"/>
        </p:xfrm>
        <a:graphic>
          <a:graphicData uri="http://schemas.openxmlformats.org/drawingml/2006/table">
            <a:tbl>
              <a:tblPr firstRow="1" firstCol="1" bandRow="1"/>
              <a:tblGrid>
                <a:gridCol w="1635647"/>
                <a:gridCol w="599017"/>
                <a:gridCol w="762821"/>
                <a:gridCol w="599017"/>
                <a:gridCol w="762821"/>
              </a:tblGrid>
              <a:tr h="2121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Satz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Artikel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Singular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Artikel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Plural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 läuft </a:t>
                      </a:r>
                      <a:r>
                        <a:rPr lang="de-DE" sz="12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durch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Stadt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Städte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 läuft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durch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Haus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 läuft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durch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Garten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 rennt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um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Gebäude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 rennt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um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Schule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 rennt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um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Hof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 stößt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gegen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Mauer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 stößt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gegen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Auto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 stößt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gegen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Mann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 holt Blumen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für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Freundin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 holt Blumen </a:t>
                      </a:r>
                      <a:r>
                        <a:rPr lang="cs-CZ" sz="12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für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Lehrerin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 holt Blumen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für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Bruder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 kommt zurück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ohne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Geschenk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 kommt zurück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ohne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 kommt zurück </a:t>
                      </a:r>
                      <a:r>
                        <a:rPr lang="de-DE" sz="12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ohne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Freundin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880" marR="518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 descr="C:\Users\horova\AppData\Local\Microsoft\Windows\Temporary Internet Files\Content.IE5\G242K3DL\MP90044906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27734"/>
            <a:ext cx="2196000" cy="2196000"/>
          </a:xfrm>
          <a:prstGeom prst="rect">
            <a:avLst/>
          </a:prstGeom>
          <a:noFill/>
          <a:ln w="31750">
            <a:solidFill>
              <a:schemeClr val="accent4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40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1608133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67544" y="1390005"/>
            <a:ext cx="54006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repositions</a:t>
            </a:r>
            <a:r>
              <a:rPr lang="cs-CZ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place</a:t>
            </a:r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in, at, on, </a:t>
            </a:r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cs-CZ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to</a:t>
            </a:r>
          </a:p>
        </p:txBody>
      </p:sp>
      <p:sp>
        <p:nvSpPr>
          <p:cNvPr id="8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657405"/>
              </p:ext>
            </p:extLst>
          </p:nvPr>
        </p:nvGraphicFramePr>
        <p:xfrm>
          <a:off x="975563" y="2211710"/>
          <a:ext cx="7268845" cy="2453640"/>
        </p:xfrm>
        <a:graphic>
          <a:graphicData uri="http://schemas.openxmlformats.org/drawingml/2006/table">
            <a:tbl>
              <a:tblPr firstRow="1" firstCol="1" bandRow="1"/>
              <a:tblGrid>
                <a:gridCol w="1076325"/>
                <a:gridCol w="3096260"/>
                <a:gridCol w="30962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předložka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význam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příklad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house / my bag / a box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garden / the picture / our city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AT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zábava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US" sz="1300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 </a:t>
                      </a:r>
                      <a:r>
                        <a:rPr lang="en-US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party / a concert / her wedding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čekání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bus stop / the airport / a railway station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svisle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wall / your window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vodorovně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table / our floor / </a:t>
                      </a:r>
                      <a:r>
                        <a:rPr lang="cs-CZ" sz="1300" smtClean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r>
                        <a:rPr lang="en-US" sz="1300" smtClean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ohn’s</a:t>
                      </a:r>
                      <a:r>
                        <a:rPr lang="en-US" sz="1300" dirty="0" smtClean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head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paluba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train / a bus / the plane / the boat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BY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 </a:t>
                      </a: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něčeho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de-DE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lake</a:t>
                      </a:r>
                      <a:r>
                        <a:rPr lang="de-DE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de-DE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300" dirty="0" err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river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kam?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the pub / a river / work / a party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16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16.8 Test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26392"/>
              </p:ext>
            </p:extLst>
          </p:nvPr>
        </p:nvGraphicFramePr>
        <p:xfrm>
          <a:off x="179510" y="1131590"/>
          <a:ext cx="7185180" cy="37185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Najdi správný ekvivalent pro daný výraz:   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za rohem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um den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Ecke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um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Ecke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um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das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Ecke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um der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Ecke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ekvivalent pro danou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větu:    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Jan je dnes bez úkolů.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heute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ohne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Aufgaben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heute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ohne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Aufgabe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heute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ohne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das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Abendessen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ist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heute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ohne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Aufgaben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ekvivalent pro daný výraz: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 jeho psa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für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seinen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Hund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durch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sein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Hund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für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meinen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Hund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ohne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seinen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Hund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slovosled překladu: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proti stromu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gegen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Baum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ohne den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Baum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durch den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Baum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für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den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Baum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554190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16.9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Gebrauchtene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Quelle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Zitation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www.nemcinaa-z.cz/img/vyuka/vyuka_nemciny.jpg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www.vanocni-darky.info/wp-content/uploads/deda-babi-410x272.jpg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5)</a:t>
            </a:r>
          </a:p>
          <a:p>
            <a:pPr lvl="0" indent="-342900">
              <a:buFontTx/>
              <a:buAutoNum type="arabicPeriod"/>
            </a:pPr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VOLTROVÁ, MICHAELA. Přehledná německá gramatika. 1. vydání. Plzeň: Fraus, 2005. 160 s.</a:t>
            </a:r>
          </a:p>
          <a:p>
            <a:pPr lvl="0"/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ISBN 80-7238-416-3  (</a:t>
            </a:r>
            <a:r>
              <a:rPr lang="cs-CZ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1,4) – str. 68,69</a:t>
            </a:r>
          </a:p>
          <a:p>
            <a:pPr lvl="0"/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     Obrázky z databáze klipart (</a:t>
            </a:r>
            <a:r>
              <a:rPr lang="cs-CZ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2,3,6)</a:t>
            </a:r>
            <a:endParaRPr lang="cs-CZ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1374</Words>
  <Application>Microsoft Office PowerPoint</Application>
  <PresentationFormat>Předvádění na obrazovce (16:9)</PresentationFormat>
  <Paragraphs>369</Paragraphs>
  <Slides>10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16.1 Präpositiotionen mit dem Akkusativ</vt:lpstr>
      <vt:lpstr>Prezentace aplikace PowerPoint</vt:lpstr>
      <vt:lpstr>16.3 Was Neues erfahren wir?</vt:lpstr>
      <vt:lpstr>16.4 Welche neue Termine erlernen wir?</vt:lpstr>
      <vt:lpstr>16.5 Was merkt ihr euch?</vt:lpstr>
      <vt:lpstr>16.6 Etwas zusätzlich für geschickte Schüler</vt:lpstr>
      <vt:lpstr>Prezentace aplikace PowerPoint</vt:lpstr>
      <vt:lpstr>16.8 Test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496</cp:revision>
  <dcterms:created xsi:type="dcterms:W3CDTF">2010-10-18T18:21:56Z</dcterms:created>
  <dcterms:modified xsi:type="dcterms:W3CDTF">2013-07-03T10:35:53Z</dcterms:modified>
</cp:coreProperties>
</file>