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4" r:id="rId3"/>
    <p:sldId id="278" r:id="rId4"/>
    <p:sldId id="285" r:id="rId5"/>
    <p:sldId id="270" r:id="rId6"/>
    <p:sldId id="274" r:id="rId7"/>
    <p:sldId id="28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9966"/>
    <a:srgbClr val="FF6600"/>
    <a:srgbClr val="8FC016"/>
    <a:srgbClr val="FFCCFF"/>
    <a:srgbClr val="FFCC99"/>
    <a:srgbClr val="F59383"/>
    <a:srgbClr val="00B05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vtm.e15.cz/files/imagecache/dust_filerenderer_percent80/upload/aktuality/geekov__in_en__i_a_v_dci_jako_budoucnost_lidstva_4e4cc6a7c3.jpg" TargetMode="External"/><Relationship Id="rId3" Type="http://schemas.openxmlformats.org/officeDocument/2006/relationships/hyperlink" Target="http://english.lingolia.com/system/html/unordnung-32f6c88a.jpg" TargetMode="External"/><Relationship Id="rId7" Type="http://schemas.openxmlformats.org/officeDocument/2006/relationships/hyperlink" Target="http://img.cz.prg.cmestatic.com/media/images/750x750/Apr2010/614870.jpg?d41d" TargetMode="External"/><Relationship Id="rId2" Type="http://schemas.openxmlformats.org/officeDocument/2006/relationships/hyperlink" Target="http://2.bp.blogspot.com/_AszbO55uUCs/Ss9eOYKLaFI/AAAAAAAAAqk/qn5Oj2uGUaA/s320/a_259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js.pencdn.cz/image.aspx?itemid=241588&amp;w=680&amp;h=374&amp;q=80" TargetMode="External"/><Relationship Id="rId5" Type="http://schemas.openxmlformats.org/officeDocument/2006/relationships/hyperlink" Target="http://us.123rf.com/400wm/400/400/bowie15/bowie151202/bowie15120200090/12394092-hombre-joven-con-expresion-pensativa-sentada-en-un-piso-de-parquet-y-el-uso-de-un-ordenador-portatil.jpg" TargetMode="External"/><Relationship Id="rId4" Type="http://schemas.openxmlformats.org/officeDocument/2006/relationships/hyperlink" Target="http://www.nanastenku.cz/wp-content/uploads/2013/05/Favim.com-4716.jpg" TargetMode="External"/><Relationship Id="rId9" Type="http://schemas.openxmlformats.org/officeDocument/2006/relationships/hyperlink" Target="http://us.cdn1.123rf.com/168nwm/andresr/andresr1203/andresr120300134/12619903-3d-animovana-pitomec-a-tena-knihy-izolovana-nad-ba-la-m-pozada-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987574"/>
            <a:ext cx="2124000" cy="158035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66130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Modalverben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7864" y="771550"/>
            <a:ext cx="1800000" cy="180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2792767" y="2362986"/>
            <a:ext cx="131157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KÖNNEN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8" y="2499742"/>
            <a:ext cx="1527158" cy="194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931790"/>
            <a:ext cx="1476000" cy="147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ovéPole 27"/>
          <p:cNvSpPr txBox="1"/>
          <p:nvPr/>
        </p:nvSpPr>
        <p:spPr>
          <a:xfrm>
            <a:off x="5220072" y="2387664"/>
            <a:ext cx="118173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5421" y="4155926"/>
            <a:ext cx="125707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DÜRFEN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115616" y="2355726"/>
            <a:ext cx="12554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MÜSSEN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2787774"/>
            <a:ext cx="1563300" cy="1620000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7960663" y="2643758"/>
            <a:ext cx="118333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WISSEN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2931790"/>
            <a:ext cx="2749097" cy="151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923928" y="3939902"/>
            <a:ext cx="12266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SOLLEN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699542"/>
            <a:ext cx="3168000" cy="158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7524328" y="2067694"/>
            <a:ext cx="13404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WOLLEN</a:t>
            </a:r>
          </a:p>
        </p:txBody>
      </p:sp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203533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Modální (způsobové) sloveso, časování, oznamovací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 tázací věta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časování a užití modálních sloves v NJ.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147814"/>
            <a:ext cx="2124000" cy="158035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1275766"/>
            <a:ext cx="1440000" cy="144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5035229" y="824394"/>
            <a:ext cx="1192955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KÖNNEN /</a:t>
            </a:r>
          </a:p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UMĚT, MOCI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3075806"/>
            <a:ext cx="1527158" cy="194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8480" y="2067830"/>
            <a:ext cx="1224000" cy="122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ovéPole 27"/>
          <p:cNvSpPr txBox="1"/>
          <p:nvPr/>
        </p:nvSpPr>
        <p:spPr>
          <a:xfrm>
            <a:off x="4841656" y="3025284"/>
            <a:ext cx="181857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MÖGEN /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MÍT RÁD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683399" y="1995686"/>
            <a:ext cx="114486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DÜRFEN /</a:t>
            </a:r>
          </a:p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SMĚT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314135" y="4515966"/>
            <a:ext cx="11464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MÜSSEN /</a:t>
            </a:r>
          </a:p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MUSET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3435846"/>
            <a:ext cx="1563300" cy="1620000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7990061" y="3395776"/>
            <a:ext cx="109036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WISSEN /</a:t>
            </a:r>
          </a:p>
          <a:p>
            <a:pPr algn="ctr"/>
            <a:r>
              <a:rPr lang="cs-CZ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VĚDĚT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3003798"/>
            <a:ext cx="1866566" cy="151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312248" y="4371950"/>
            <a:ext cx="14418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SOLLEN /</a:t>
            </a:r>
          </a:p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MÍT POVINNOST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6216" y="627534"/>
            <a:ext cx="2412000" cy="120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7236296" y="1563638"/>
            <a:ext cx="176202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WOLLEN /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CHTÍT</a:t>
            </a:r>
          </a:p>
        </p:txBody>
      </p:sp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1520" y="1146198"/>
            <a:ext cx="4494921" cy="17185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Způsobové sloveso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(cizím slovem modální sloveso) 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váže se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infinitivem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jiného,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plnovýznamového slovesa 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Maminka dnes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musí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vařit.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češtině chtít, moci, smět, mít, muset, umět,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vědět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nijak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nemění význam plnovýznamového slovesa, ale určuje,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zda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podmět je schopen dané akce, zda k ní má povolení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nebo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zda se mu chce provést danou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akci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0" y="483518"/>
            <a:ext cx="36974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5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799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84221"/>
              </p:ext>
            </p:extLst>
          </p:nvPr>
        </p:nvGraphicFramePr>
        <p:xfrm>
          <a:off x="4949602" y="77155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</a:t>
                      </a: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muset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3291830"/>
            <a:ext cx="468052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1.                   2.                  3.                      4.                   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Klara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muss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7504" y="1059582"/>
            <a:ext cx="4565390" cy="213401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Způsobové sloveso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(cizím slovem modální sloveso) 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váže se 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infinitivem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jiného, 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plnovýznamového slovesa </a:t>
            </a:r>
            <a:endParaRPr lang="cs-C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Maminka dnes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musí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vařit.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a 3. osoba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čís.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shodné tvary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a v přítomném čase u nich dochází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 hláskové změně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a 3. osoba množ. čísla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stejný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tvar jako infinitiv</a:t>
            </a:r>
          </a:p>
          <a:p>
            <a:pPr algn="ctr"/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Infinitiv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stojí vždy v oznamovací větě na konci,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modální sloveso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určitém tvaru na druhém místě.</a:t>
            </a: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06504"/>
              </p:ext>
            </p:extLst>
          </p:nvPr>
        </p:nvGraphicFramePr>
        <p:xfrm>
          <a:off x="4949602" y="221171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</a:t>
                      </a: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smět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darf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darfst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darf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074322"/>
              </p:ext>
            </p:extLst>
          </p:nvPr>
        </p:nvGraphicFramePr>
        <p:xfrm>
          <a:off x="4932040" y="365187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KÖNNEN – umět,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moci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kannst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107504" y="4227934"/>
            <a:ext cx="475252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1.                   2.                  3.                      4.                   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Muss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Klara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3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323528" y="1059582"/>
            <a:ext cx="4032448" cy="936104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bIns="72000" rtlCol="0"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modálním slovesům se z formálních důvodů řadí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sloveso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wissen</a:t>
            </a:r>
            <a:endParaRPr lang="cs-CZ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zde uvedeno i často užívaný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podmiňovací způsob slovesa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  <a:endParaRPr lang="cs-CZ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97919"/>
              </p:ext>
            </p:extLst>
          </p:nvPr>
        </p:nvGraphicFramePr>
        <p:xfrm>
          <a:off x="5093618" y="85206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SOLLEN = mít povinnost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soll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sollen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sollst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sollt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soll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sollen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73387"/>
              </p:ext>
            </p:extLst>
          </p:nvPr>
        </p:nvGraphicFramePr>
        <p:xfrm>
          <a:off x="5093618" y="229222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WOLLEN = chtít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will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wollen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willst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wollt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will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wollen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13956"/>
              </p:ext>
            </p:extLst>
          </p:nvPr>
        </p:nvGraphicFramePr>
        <p:xfrm>
          <a:off x="5093618" y="3723878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WISSEN = vědět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weiß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wissen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weißt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wisst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weiß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wissen</a:t>
                      </a:r>
                      <a:endParaRPr lang="de-DE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72479"/>
              </p:ext>
            </p:extLst>
          </p:nvPr>
        </p:nvGraphicFramePr>
        <p:xfrm>
          <a:off x="701130" y="365187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tvar MÖCHTE = </a:t>
                      </a: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rád bych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möchte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de-DE" sz="1600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möchten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möchtest</a:t>
                      </a:r>
                      <a:endParaRPr lang="cs-CZ" sz="1600" b="1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de-DE" sz="1600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möchtet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möchte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möchten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616441"/>
              </p:ext>
            </p:extLst>
          </p:nvPr>
        </p:nvGraphicFramePr>
        <p:xfrm>
          <a:off x="395536" y="220243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MÖGEN = mít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rád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mag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magst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mag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/>
          <p:nvPr/>
        </p:nvSpPr>
        <p:spPr>
          <a:xfrm>
            <a:off x="1763688" y="2931790"/>
            <a:ext cx="2304256" cy="149271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Musíme </a:t>
            </a:r>
            <a:r>
              <a:rPr lang="cs-CZ" sz="1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jít 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nakupovat.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Nesmí pít alkohol.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Smíš jít na diskotéku?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Chcete jít do kina?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Neumí mluvit německy.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Nemají rádi čaj.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Oni nesmí přijít.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343503"/>
              </p:ext>
            </p:extLst>
          </p:nvPr>
        </p:nvGraphicFramePr>
        <p:xfrm>
          <a:off x="4788024" y="76227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MÖCHTEN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764762"/>
              </p:ext>
            </p:extLst>
          </p:nvPr>
        </p:nvGraphicFramePr>
        <p:xfrm>
          <a:off x="4788024" y="220243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4067944" y="627534"/>
            <a:ext cx="151216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Doplň: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79512" y="2552005"/>
            <a:ext cx="187220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Übersetz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Přelož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241912"/>
              </p:ext>
            </p:extLst>
          </p:nvPr>
        </p:nvGraphicFramePr>
        <p:xfrm>
          <a:off x="4788024" y="365187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1259632" y="2931790"/>
            <a:ext cx="2808312" cy="149271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müssen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einkaufen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darf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Alkohol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trinken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Darfst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Diskotek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Wollt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wollen</a:t>
            </a:r>
            <a:r>
              <a:rPr lang="cs-CZ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Kino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kann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sprechen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dürfen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51520" y="987574"/>
            <a:ext cx="4104456" cy="149271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 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müssen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um 20 Uhr nach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 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können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gut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Eis.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_______ 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dürfen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viel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fauchen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________(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wollen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________(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sollen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studieren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dürfen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mitkommen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67544" y="4515966"/>
            <a:ext cx="396044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 pravidla pro tvoření oznamovací a tázací věty s modálním slovesem.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51520" y="987574"/>
            <a:ext cx="4104456" cy="149271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muss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um 20 Uhr nach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Kannst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gut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Eis.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darf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viel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auchen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1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wollen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sollst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studieren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Darf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mitkommen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131840" y="2355726"/>
            <a:ext cx="151216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Doplň:</a:t>
            </a: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23528" y="1188497"/>
            <a:ext cx="460851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soll / </a:t>
            </a:r>
            <a:r>
              <a:rPr lang="cs-CZ" sz="1400" b="1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möchte</a:t>
            </a:r>
            <a:r>
              <a:rPr lang="cs-CZ" sz="14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zum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Geburtstag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Rad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bekommen</a:t>
            </a:r>
            <a:r>
              <a:rPr lang="cs-CZ" sz="14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darf / kann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schnell arbeiten.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weiß / muss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nach Hause gehen.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Kinder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können / dürfen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sehr schön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zeichnen.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Beim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Essen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soll / will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 nicht sprechen.</a:t>
            </a:r>
          </a:p>
          <a:p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Magst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darfst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lieber Tee oder Kaffee?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muss / will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lieber zu Hause bleiben.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mag / soll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Torte nicht.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kann / weiß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nichts sagen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1203598"/>
            <a:ext cx="468052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soll /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möchte</a:t>
            </a:r>
            <a:r>
              <a:rPr lang="cs-CZ" sz="14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zum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Geburtstag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cs-CZ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Rad </a:t>
            </a:r>
            <a:r>
              <a:rPr lang="cs-CZ" sz="14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bekommen</a:t>
            </a:r>
            <a:r>
              <a:rPr lang="cs-CZ" sz="14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darf /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kann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schnell arbeiten.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weiß /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muss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nach Hause gehen.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Kinder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können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dürfen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sehr schön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zeichnen.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Beim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Essen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soll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will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 nicht sprechen.</a:t>
            </a:r>
          </a:p>
          <a:p>
            <a:r>
              <a:rPr lang="de-DE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Magst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darfst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lieber Tee oder Kaffee?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lieber zu Hause bleiben.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mag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soll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Torte nicht.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kann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weiß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nichts sagen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211960" y="2283718"/>
            <a:ext cx="4680520" cy="2754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Tvořte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věty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se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způsobovými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slovesy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v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závorce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podle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vzoru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: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/>
            </a:endParaRPr>
          </a:p>
          <a:p>
            <a:pPr>
              <a:spcAft>
                <a:spcPts val="600"/>
              </a:spcAft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lernt jeden Tag ( müssen ) -&gt;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muss jeden Tag lernen.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kommt jeden Tag um sieben Uhr. (sollen)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/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badet im kalten Wasser. (können)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schreiben die Hausaufgaben jeden Abend. (müssen)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Du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hilfst deiner Mutter. (sollen)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gibt mir einen Rat. (können)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rauche viel. (müssen)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/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besucht ihre Schwester zweimal in der Woche. (wollen)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kocht regelmäßig. (müssen)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gehen auf die Party. (dürfen)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spiele mit den Kindern. (wollen)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435846"/>
            <a:ext cx="2352000" cy="1475968"/>
          </a:xfrm>
          <a:prstGeom prst="rect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60813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403098"/>
            <a:ext cx="3021000" cy="3021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35419"/>
              </p:ext>
            </p:extLst>
          </p:nvPr>
        </p:nvGraphicFramePr>
        <p:xfrm>
          <a:off x="4572000" y="1851670"/>
          <a:ext cx="4014886" cy="136530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CAN = umět</a:t>
                      </a:r>
                      <a:r>
                        <a:rPr lang="cs-CZ" sz="1600" b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moci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can</a:t>
                      </a:r>
                      <a:r>
                        <a:rPr lang="de-DE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swim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can</a:t>
                      </a:r>
                      <a:r>
                        <a:rPr lang="de-DE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swim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can</a:t>
                      </a:r>
                      <a:r>
                        <a:rPr lang="de-DE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swim</a:t>
                      </a:r>
                      <a:endParaRPr lang="de-DE" sz="16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can</a:t>
                      </a:r>
                      <a:r>
                        <a:rPr lang="de-DE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swim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can</a:t>
                      </a:r>
                      <a:r>
                        <a:rPr lang="de-DE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swim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can</a:t>
                      </a:r>
                      <a:r>
                        <a:rPr lang="de-DE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swim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2123728" y="4155926"/>
            <a:ext cx="144016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CAN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95936" y="1131590"/>
            <a:ext cx="331236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MODAL VERBS</a:t>
            </a:r>
          </a:p>
        </p:txBody>
      </p:sp>
      <p:sp>
        <p:nvSpPr>
          <p:cNvPr id="8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23928" y="3435846"/>
            <a:ext cx="4032448" cy="980644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bIns="72000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 ve třetí osobě jednotného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čísla se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neliší od svého základního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tvaru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modálním slovesem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větě vždy následuje významové sloveso v základním tvaru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64370"/>
              </p:ext>
            </p:extLst>
          </p:nvPr>
        </p:nvGraphicFramePr>
        <p:xfrm>
          <a:off x="179510" y="1131590"/>
          <a:ext cx="7185180" cy="36354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překlad věty: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Umím dobře hrát na kytaru.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 kann gut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Gitarre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mag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gut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Gitarre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kann gut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Gitarre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kann gut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Gitarre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z následujících sloves nepatří mezi modální slovesa?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mögen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dürfen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heißen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können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chtít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wissen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dürfen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wollen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können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Který tvar patří ke slovesu </a:t>
                      </a:r>
                      <a:r>
                        <a:rPr lang="cs-CZ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mögen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mache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muss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möchte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darf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http://2.bp.blogspot.com/_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AszbO55uUCs/Ss9eOYKLaFI/AAAAAAAAAqk/qn5Oj2uGUaA/s320/a_259.gif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english.lingolia.com/system/html/unordnung-32f6c88a.jpg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1,2)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www.nanastenku.cz/wp-content/uploads/2013/05/Favim.com-4716.jpg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1,2)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us.123rf.com/400wm/400/400/bowie15/bowie151202/bowie15120200090/12394092-hombre-joven-con-expresion-pensativa-sentada-en-un-piso-de-parquet-y-el-uso-de-un-ordenador-portatil.jpg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js.pencdn.cz/image.aspx?itemid=241588&amp;w=680&amp;h=374&amp;q=80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1,2)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img.cz.prg.cmestatic.com/media/images/750x750/Apr2010/614870.jpg?d41d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smtClean="0">
                <a:latin typeface="Times New Roman" pitchFamily="18" charset="0"/>
                <a:cs typeface="Times New Roman" pitchFamily="18" charset="0"/>
              </a:rPr>
              <a:t> 1,2)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http://vtm.e15.cz/files/imagecache/dust_filerenderer_percent80/upload/aktuality/geekov__in_en__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i_a_v_dci_jako_budoucnost_lidstva_4e4cc6a7c3.jpg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1,2,7)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us.cdn1.123rf.com/168nwm/andresr/andresr1203/andresr120300134/12619903-3d-animovana-pitomec-a-tena-knihy-izolovana-nad-ba-la-m-pozada-m.jpg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1605</Words>
  <Application>Microsoft Office PowerPoint</Application>
  <PresentationFormat>Předvádění na obrazovce (16:9)</PresentationFormat>
  <Paragraphs>400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14.1 Modalverben</vt:lpstr>
      <vt:lpstr>Prezentace aplikace PowerPoint</vt:lpstr>
      <vt:lpstr>14.3 Was Neues erfahren wir?</vt:lpstr>
      <vt:lpstr>14.4 Welche neue Termine erlernen wir?</vt:lpstr>
      <vt:lpstr>14.5 Was merkt ihr euch?</vt:lpstr>
      <vt:lpstr>14.6 Etwas zusätzlich für geschickte Schüler</vt:lpstr>
      <vt:lpstr>Prezentace aplikace PowerPoint</vt:lpstr>
      <vt:lpstr>14.8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470</cp:revision>
  <dcterms:created xsi:type="dcterms:W3CDTF">2010-10-18T18:21:56Z</dcterms:created>
  <dcterms:modified xsi:type="dcterms:W3CDTF">2013-07-03T10:13:56Z</dcterms:modified>
</cp:coreProperties>
</file>