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4" r:id="rId3"/>
    <p:sldId id="285" r:id="rId4"/>
    <p:sldId id="286" r:id="rId5"/>
    <p:sldId id="270" r:id="rId6"/>
    <p:sldId id="287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FFFF66"/>
    <a:srgbClr val="FFFF00"/>
    <a:srgbClr val="FF9966"/>
    <a:srgbClr val="8FC016"/>
    <a:srgbClr val="FFCCFF"/>
    <a:srgbClr val="FFCC99"/>
    <a:srgbClr val="F59383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lkdirekt.com/images/600/211112/verbots-kombischild-kein-trinkwasser.jpg" TargetMode="External"/><Relationship Id="rId2" Type="http://schemas.openxmlformats.org/officeDocument/2006/relationships/hyperlink" Target="http://a.mytrend.it/blog/2013/05/462481/o.172026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eprova.cz/vitez3.jpg" TargetMode="External"/><Relationship Id="rId5" Type="http://schemas.openxmlformats.org/officeDocument/2006/relationships/hyperlink" Target="http://www.helpforenglish.cz/files/notok.gif" TargetMode="External"/><Relationship Id="rId4" Type="http://schemas.openxmlformats.org/officeDocument/2006/relationships/hyperlink" Target="http://www.lancade.de/media/catalog/product/cache/1/image/9df78eab33525d08d6e5fb8d27136e95/d/a/dat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61376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Negation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deutschen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Satz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2038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ovéPole 31"/>
          <p:cNvSpPr txBox="1"/>
          <p:nvPr/>
        </p:nvSpPr>
        <p:spPr>
          <a:xfrm>
            <a:off x="395536" y="1275606"/>
            <a:ext cx="3672408" cy="180049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Zápor v NJ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lze vyjádřit pomocí:</a:t>
            </a:r>
          </a:p>
          <a:p>
            <a:pPr marL="342900" indent="-342900">
              <a:spcAft>
                <a:spcPts val="600"/>
              </a:spcAft>
              <a:buAutoNum type="alphaLcParenR"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groß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Aft>
                <a:spcPts val="600"/>
              </a:spcAft>
              <a:buAutoNum type="alphaLcParenR"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nach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Aft>
                <a:spcPts val="1200"/>
              </a:spcAft>
              <a:buAutoNum type="alphaLcParenR"/>
            </a:pP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Auto.</a:t>
            </a:r>
          </a:p>
          <a:p>
            <a:pPr>
              <a:spcAft>
                <a:spcPts val="600"/>
              </a:spcAft>
            </a:pP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německé větě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může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být pouze jeden zápor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8264" y="2499742"/>
            <a:ext cx="1908000" cy="190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8" y="2643758"/>
            <a:ext cx="2473966" cy="165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627534"/>
            <a:ext cx="2592000" cy="174149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3579862"/>
            <a:ext cx="2473966" cy="794761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13.10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34253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Zápor,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kein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nein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nicht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tvoření záporu v NJ.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766" y="510520"/>
            <a:ext cx="3697422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13.2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23528" y="1059582"/>
            <a:ext cx="4818998" cy="156966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Aussagesätze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 Věty 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oznamovací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věty oznamovací nám sdělují určitou informaci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větě oznamovací stojí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sloveso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téměř vždy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druhém místě 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(ptáme se: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kdo, co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?) v německé oznamovací  větě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je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vždy vyjádřený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stojí vždy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1. nebo 3. místě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0885" y="2859782"/>
            <a:ext cx="698075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1.                          2.                          3.                   4.                    5.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um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10082" y="3939902"/>
            <a:ext cx="707770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1.                         2.                            3.                 4.                    5.</a:t>
            </a:r>
          </a:p>
          <a:p>
            <a:pPr algn="ctr"/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um </a:t>
            </a:r>
            <a:r>
              <a:rPr lang="cs-CZ" sz="4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627534"/>
            <a:ext cx="2916000" cy="212868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940152" y="987574"/>
            <a:ext cx="936104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SLOVESO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732240" y="627534"/>
            <a:ext cx="115212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1131590"/>
            <a:ext cx="86409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766" y="510520"/>
            <a:ext cx="42799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</a:t>
            </a:r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en wir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23528" y="1125344"/>
            <a:ext cx="4320480" cy="253146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icht</a:t>
            </a:r>
            <a:endParaRPr lang="cs-CZ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nesmí stát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větě </a:t>
            </a: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 časovaným slovesem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žíváme k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negaci slovesa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podstatného  jména se členem určitým</a:t>
            </a:r>
          </a:p>
          <a:p>
            <a:pPr marL="342900" indent="-342900">
              <a:buAutoNum type="alphaLcParenR"/>
            </a:pP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popírá sloveso:</a:t>
            </a:r>
          </a:p>
          <a:p>
            <a:pPr>
              <a:spcAft>
                <a:spcPts val="600"/>
              </a:spcAft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→ zápor stojí hned 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slovesem</a:t>
            </a:r>
          </a:p>
          <a:p>
            <a:r>
              <a:rPr lang="cs-CZ" sz="1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b)    </a:t>
            </a:r>
            <a:r>
              <a:rPr lang="cs-CZ" sz="1600" b="1" u="sng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popírá celou větu:</a:t>
            </a:r>
          </a:p>
          <a:p>
            <a:r>
              <a:rPr lang="cs-CZ" sz="16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→ zápor stojí </a:t>
            </a:r>
            <a:r>
              <a:rPr lang="cs-CZ" sz="1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na konci věty </a:t>
            </a:r>
          </a:p>
          <a:p>
            <a:r>
              <a:rPr lang="cs-CZ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→ popírá pod. </a:t>
            </a:r>
            <a:r>
              <a:rPr lang="cs-CZ" sz="1600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jm</a:t>
            </a:r>
            <a:r>
              <a:rPr lang="cs-CZ" sz="16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 se členem určitým</a:t>
            </a:r>
            <a:endParaRPr lang="cs-CZ" sz="1600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15139" y="2139702"/>
            <a:ext cx="3897221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Kino.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Nejdu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kina./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699542"/>
            <a:ext cx="1944000" cy="1301251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713741"/>
            <a:ext cx="1908000" cy="128194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395536" y="3867894"/>
            <a:ext cx="3087960" cy="692497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(samostatný zápor)</a:t>
            </a:r>
            <a:endParaRPr lang="cs-CZ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záporka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popírá celou větu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95936" y="2984634"/>
            <a:ext cx="4240263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kaufe </a:t>
            </a:r>
            <a:r>
              <a:rPr lang="cs-CZ" sz="2800" b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2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Buch </a:t>
            </a:r>
            <a:r>
              <a:rPr lang="cs-CZ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sz="28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		      /Tu knihu </a:t>
            </a:r>
            <a:r>
              <a:rPr lang="cs-CZ" sz="1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nekupuji.</a:t>
            </a:r>
            <a:r>
              <a:rPr lang="cs-CZ" sz="14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4155926"/>
            <a:ext cx="4540025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Gehst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nach </a:t>
            </a:r>
            <a:r>
              <a:rPr lang="cs-CZ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cs-CZ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65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144795"/>
              </p:ext>
            </p:extLst>
          </p:nvPr>
        </p:nvGraphicFramePr>
        <p:xfrm>
          <a:off x="395536" y="3219822"/>
          <a:ext cx="6439535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38275"/>
                <a:gridCol w="1438275"/>
                <a:gridCol w="1438275"/>
                <a:gridCol w="162052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</a:t>
                      </a: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 / </a:t>
                      </a: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 / </a:t>
                      </a: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 / </a:t>
                      </a: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 -n /</a:t>
                      </a: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keinen -n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einen</a:t>
                      </a:r>
                      <a:r>
                        <a:rPr lang="cs-CZ" sz="16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keine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23528" y="1125344"/>
            <a:ext cx="4320480" cy="186974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endParaRPr lang="cs-CZ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eguje </a:t>
            </a:r>
            <a:r>
              <a:rPr lang="cs-CZ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podstatné jméno se členem neurčitým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5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áporné zájmeno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stojí vždy před podstatným jménem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skloňujeme 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jednotném čísle vždy 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jako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neurčitý člen </a:t>
            </a:r>
            <a:r>
              <a:rPr lang="cs-CZ" sz="1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množném čísle jako po členu určitém</a:t>
            </a:r>
            <a:endParaRPr lang="cs-CZ" sz="1500" b="1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2280" y="3075806"/>
            <a:ext cx="1872000" cy="187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320850" y="1131590"/>
            <a:ext cx="2851550" cy="16466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Beispiele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Příklady: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 </a:t>
            </a:r>
            <a:r>
              <a:rPr lang="de-DE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(koho?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o?)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Auto.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 hat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keinen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Hund.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Gemüse.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keinen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Hunger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(kdo? </a:t>
            </a:r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o?) Buch.</a:t>
            </a:r>
          </a:p>
        </p:txBody>
      </p:sp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4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9512" y="4083918"/>
            <a:ext cx="4464496" cy="777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pl-PL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Odpovídejte za pana Kleina záporně, o Karlovi kladně</a:t>
            </a:r>
            <a:r>
              <a:rPr lang="pl-PL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Herr </a:t>
            </a:r>
            <a:r>
              <a:rPr lang="de-DE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Klein, haben Sie ein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de-DE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habe kein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aber Karl hat ein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27584" y="1851670"/>
            <a:ext cx="3096344" cy="20313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 ist groß.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Fabrik ist klein.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 ist alt.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Mann ist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schön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 ist hoch.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 ist klein.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Baum ist rot.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Schüler ist fleißig.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Torte ist gut.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9512" y="1059582"/>
            <a:ext cx="2952328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yjádřete 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opak podle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vzoru.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Př.: 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Auto 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Auto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es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alt.</a:t>
            </a:r>
            <a:endParaRPr lang="cs-CZ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355976" y="896982"/>
            <a:ext cx="2880320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Odpovídejte</a:t>
            </a:r>
            <a:r>
              <a:rPr lang="de-DE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záporně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e-DE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Arbeitet hier eine Frau?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r>
              <a:rPr lang="de-DE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hier arbeitet keine </a:t>
            </a: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Frau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1707654"/>
            <a:ext cx="2736304" cy="246221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Sitzt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 ein Mädchen?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Arbeitet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 ein Mann?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 eine Fabrik?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 ein Kind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 ein Tisch frei?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Sprechen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Deutsch?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in Prag?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heute Zeit?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Wünschen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Tee?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Besuchen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meine Freundin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sie lernen gut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782996" y="4443958"/>
            <a:ext cx="5328592" cy="52322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Herr Klein, haben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S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: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	</a:t>
            </a:r>
          </a:p>
          <a:p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Haus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-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Heft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Katze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-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einen Hund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-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 Kind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F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rau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5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403648" y="1447785"/>
            <a:ext cx="4320480" cy="90794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endParaRPr lang="cs-CZ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edná se o český zápor </a:t>
            </a:r>
            <a:r>
              <a:rPr lang="cs-CZ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už žádný </a:t>
            </a:r>
            <a:r>
              <a:rPr lang="cs-CZ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už ne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5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výraz v záporu se  přidá </a:t>
            </a:r>
            <a:r>
              <a:rPr lang="cs-CZ" sz="1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endParaRPr lang="cs-CZ" sz="15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40152" y="948372"/>
            <a:ext cx="2978701" cy="263149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Beispiele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Příklady: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 </a:t>
            </a:r>
            <a:r>
              <a:rPr lang="de-DE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Auto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/Už nemám žádné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auto./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 hat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keinen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ins 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Kino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/Už nejdu do kina./</a:t>
            </a: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Gemüse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haben </a:t>
            </a:r>
            <a:r>
              <a:rPr lang="de-DE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keinen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Hunger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de-DE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kein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Prag </a:t>
            </a:r>
            <a:r>
              <a:rPr lang="cs-CZ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890847"/>
            <a:ext cx="5544616" cy="1985159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Zápor </a:t>
            </a:r>
            <a:r>
              <a:rPr lang="cs-CZ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tovořený</a:t>
            </a:r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předponou  - </a:t>
            </a:r>
            <a:r>
              <a:rPr lang="cs-CZ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vytvořit </a:t>
            </a:r>
            <a:r>
              <a:rPr lang="cs-CZ" sz="1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zápor lze i </a:t>
            </a:r>
            <a:r>
              <a:rPr lang="cs-CZ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 přídavných jmen </a:t>
            </a:r>
            <a:endParaRPr lang="cs-CZ" sz="15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→ přidáním </a:t>
            </a:r>
            <a:r>
              <a:rPr lang="cs-CZ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předpony </a:t>
            </a:r>
            <a:r>
              <a:rPr lang="cs-CZ" sz="15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cs-CZ" sz="15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zufrieden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(spokojený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→ </a:t>
            </a:r>
            <a:r>
              <a:rPr lang="cs-CZ" sz="1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zufrieden</a:t>
            </a:r>
            <a:r>
              <a:rPr lang="cs-CZ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nespokojený)</a:t>
            </a:r>
          </a:p>
          <a:p>
            <a:pPr algn="ctr"/>
            <a:r>
              <a:rPr lang="cs-CZ" sz="1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gesund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(zdravý) 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→   </a:t>
            </a:r>
            <a:r>
              <a:rPr lang="cs-CZ" sz="1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gesund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(nezdravý)</a:t>
            </a:r>
          </a:p>
          <a:p>
            <a:pPr algn="ctr"/>
            <a:r>
              <a:rPr lang="cs-CZ" sz="1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(moderní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     →  </a:t>
            </a:r>
            <a:r>
              <a:rPr lang="cs-CZ" sz="1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(nemoderní)</a:t>
            </a:r>
          </a:p>
          <a:p>
            <a:pPr algn="ctr"/>
            <a:r>
              <a:rPr lang="cs-CZ" sz="15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sympathisch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(sympatický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    →   </a:t>
            </a:r>
            <a:r>
              <a:rPr lang="cs-CZ" sz="1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sympathisch</a:t>
            </a:r>
            <a:r>
              <a:rPr lang="cs-C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(nesympatický)</a:t>
            </a:r>
          </a:p>
        </p:txBody>
      </p:sp>
    </p:spTree>
    <p:extLst>
      <p:ext uri="{BB962C8B-B14F-4D97-AF65-F5344CB8AC3E}">
        <p14:creationId xmlns:p14="http://schemas.microsoft.com/office/powerpoint/2010/main" val="244008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499742"/>
            <a:ext cx="3096000" cy="232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3347864" y="1131590"/>
            <a:ext cx="5148064" cy="103105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ZÁPOR - NOT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zápor v anglické větě tvoříme přidáním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záporné částice NOT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→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mluvené angličtině a neformální psané angličtině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se zkracuje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064" y="2571750"/>
            <a:ext cx="2196463" cy="169543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lIns="108000" tIns="108000" rIns="108000" b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know. </a:t>
            </a:r>
            <a:b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ca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sing. </a:t>
            </a:r>
            <a:b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are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bored. </a:t>
            </a:r>
            <a:b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wo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be here. </a:t>
            </a:r>
            <a:b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Karen did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n't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know about it. 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30174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Převeď do záporu: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Vater </a:t>
                      </a:r>
                      <a:r>
                        <a:rPr kumimoji="0" lang="cs-CZ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brav.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Vater 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brav.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Vater 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brav.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Vater 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brav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Vater 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brav?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správnou negativní odpověď: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Sprichst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Deutsch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spreche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Deutsch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spreche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spreche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Deutsch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spreche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nicht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Deutsch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    Přelož: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žádného muže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 Mann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einen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Mann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 Doplň správný tvar zájmena </a:t>
                      </a:r>
                      <a:r>
                        <a:rPr lang="cs-CZ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kein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Nein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habe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……….. Heft.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keinem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kein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a.mytrend.it/blog/2013/05/462481/o.172026.jpg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www.wolkdirekt.com/images/600/211112/verbots-kombischild-kein-trinkwasser.jpg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 1,4)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www.lancade.de/media/catalog/product/cache/1/image/9df78eab33525d08d6e5fb8d27136e95/d/a/data.jpg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www.helpforenglish.cz/files/notok.gif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www.veprova.cz/vitez3.jpg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1216</Words>
  <Application>Microsoft Office PowerPoint</Application>
  <PresentationFormat>Předvádění na obrazovce (16:9)</PresentationFormat>
  <Paragraphs>230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13.1 Negation im deutschen Satz</vt:lpstr>
      <vt:lpstr>13.2 Was weißt du schon?</vt:lpstr>
      <vt:lpstr>13.3 Was Neues erfahren wir?</vt:lpstr>
      <vt:lpstr>13.4 Welche neue Termine erlernen wir?</vt:lpstr>
      <vt:lpstr>13.5 Was merkt ihr euch?</vt:lpstr>
      <vt:lpstr>13.6 Etwas zusätzlich für geschickte Schüler</vt:lpstr>
      <vt:lpstr>Prezentace aplikace PowerPoint</vt:lpstr>
      <vt:lpstr>13.8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491</cp:revision>
  <dcterms:created xsi:type="dcterms:W3CDTF">2010-10-18T18:21:56Z</dcterms:created>
  <dcterms:modified xsi:type="dcterms:W3CDTF">2013-07-03T10:08:38Z</dcterms:modified>
</cp:coreProperties>
</file>