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79" r:id="rId2"/>
    <p:sldId id="280" r:id="rId3"/>
    <p:sldId id="275" r:id="rId4"/>
    <p:sldId id="281" r:id="rId5"/>
    <p:sldId id="270" r:id="rId6"/>
    <p:sldId id="274" r:id="rId7"/>
    <p:sldId id="282" r:id="rId8"/>
    <p:sldId id="268" r:id="rId9"/>
    <p:sldId id="265" r:id="rId10"/>
    <p:sldId id="266" r:id="rId11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00B050"/>
    <a:srgbClr val="CCFFCC"/>
    <a:srgbClr val="FFFF99"/>
    <a:srgbClr val="FFFF00"/>
    <a:srgbClr val="813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50" autoAdjust="0"/>
  </p:normalViewPr>
  <p:slideViewPr>
    <p:cSldViewPr>
      <p:cViewPr>
        <p:scale>
          <a:sx n="100" d="100"/>
          <a:sy n="100" d="100"/>
        </p:scale>
        <p:origin x="-510" y="18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33583E-89BF-4ECB-AA3F-75DD3E829E63}" type="datetimeFigureOut">
              <a:rPr lang="cs-CZ" smtClean="0"/>
              <a:pPr/>
              <a:t>23.6.2013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771979-99DB-4828-878C-66DC5CF305D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630280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527786-DE88-4C02-A0B7-082242F2B663}" type="datetimeFigureOut">
              <a:rPr lang="cs-CZ" smtClean="0"/>
              <a:pPr/>
              <a:t>23.6.2013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C757F8-8F25-4CF1-88DC-C9C420F5300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62121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>
                <a:solidFill>
                  <a:prstClr val="black"/>
                </a:solidFill>
              </a:rPr>
              <a:pPr/>
              <a:t>2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Elektronická učebnice - Základní škola Děčín VI, Na Stráni 879/2, příspěvková organizace</a:t>
            </a:r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aseline="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>
                <a:solidFill>
                  <a:prstClr val="black"/>
                </a:solidFill>
              </a:rPr>
              <a:pPr/>
              <a:t>7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>
                <a:solidFill>
                  <a:prstClr val="black"/>
                </a:solidFill>
              </a:rPr>
              <a:t>Elektronická učebnice - Základní škola Děčín VI, Na Stráni 879/2, příspěvková organizace</a:t>
            </a:r>
            <a:endParaRPr lang="cs-CZ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C757F8-8F25-4CF1-88DC-C9C420F5300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5" name="Zástupný symbol pro záhlaví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cs-CZ" smtClean="0"/>
              <a:t>Elektronická učebnice - Základní škola Děčín VI, Na Stráni 879/2, příspěvková organizace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46E6A-BCBB-4397-B238-D9666C12CA33}" type="datetime1">
              <a:rPr lang="cs-CZ" smtClean="0"/>
              <a:pPr/>
              <a:t>23.6.2013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84DB5B-C4F9-421B-B915-96C77EBC177D}" type="datetime1">
              <a:rPr lang="cs-CZ" smtClean="0"/>
              <a:pPr/>
              <a:t>23.6.2013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27F35-795A-4B52-AF4B-8AF9D6F591C2}" type="datetime1">
              <a:rPr lang="cs-CZ" smtClean="0"/>
              <a:pPr/>
              <a:t>23.6.2013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B4C2E-6E06-4E9C-9D85-8F31E0E288E6}" type="datetime1">
              <a:rPr lang="cs-CZ" smtClean="0"/>
              <a:pPr/>
              <a:t>23.6.2013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ABC8E-B95F-4149-9A9A-D11A584EB29D}" type="datetime1">
              <a:rPr lang="cs-CZ" smtClean="0"/>
              <a:pPr/>
              <a:t>23.6.2013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A0DED4-D2BA-48CB-B2B6-1875E7FDB29C}" type="datetime1">
              <a:rPr lang="cs-CZ" smtClean="0"/>
              <a:pPr/>
              <a:t>23.6.2013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A91E-1CCF-40B7-8986-DCBC22B998A1}" type="datetime1">
              <a:rPr lang="cs-CZ" smtClean="0"/>
              <a:pPr/>
              <a:t>23.6.2013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ECEE0F-07E8-4FA4-BC5E-B1097BC39F9A}" type="datetime1">
              <a:rPr lang="cs-CZ" smtClean="0"/>
              <a:pPr/>
              <a:t>23.6.2013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561AB1-11DE-4681-8765-EB93C13598AF}" type="datetime1">
              <a:rPr lang="cs-CZ" smtClean="0"/>
              <a:pPr/>
              <a:t>23.6.2013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88AF0-EED2-4674-8E08-6CB36054DDEB}" type="datetime1">
              <a:rPr lang="cs-CZ" smtClean="0"/>
              <a:pPr/>
              <a:t>23.6.2013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B1AB8-A318-494C-B197-385F53BD80D4}" type="datetime1">
              <a:rPr lang="cs-CZ" smtClean="0"/>
              <a:pPr/>
              <a:t>23.6.2013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>
            <a:alpha val="6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CAF81-B0B1-45DF-898B-A867B8150E23}" type="datetime1">
              <a:rPr lang="cs-CZ" smtClean="0"/>
              <a:pPr/>
              <a:t>23.6.2013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059B0-F0F3-4110-8E3E-B7F9093C10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13" Type="http://schemas.openxmlformats.org/officeDocument/2006/relationships/image" Target="../media/image11.pn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0" Type="http://schemas.openxmlformats.org/officeDocument/2006/relationships/image" Target="../media/image8.jpg"/><Relationship Id="rId4" Type="http://schemas.openxmlformats.org/officeDocument/2006/relationships/image" Target="../media/image2.jpg"/><Relationship Id="rId9" Type="http://schemas.openxmlformats.org/officeDocument/2006/relationships/image" Target="../media/image7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0" Type="http://schemas.openxmlformats.org/officeDocument/2006/relationships/image" Target="../media/image8.jpg"/><Relationship Id="rId4" Type="http://schemas.openxmlformats.org/officeDocument/2006/relationships/image" Target="../media/image2.jpg"/><Relationship Id="rId9" Type="http://schemas.openxmlformats.org/officeDocument/2006/relationships/image" Target="../media/image7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hubblesit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jp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12" Type="http://schemas.openxmlformats.org/officeDocument/2006/relationships/image" Target="../media/image10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g"/><Relationship Id="rId11" Type="http://schemas.openxmlformats.org/officeDocument/2006/relationships/image" Target="../media/image9.jpg"/><Relationship Id="rId5" Type="http://schemas.openxmlformats.org/officeDocument/2006/relationships/image" Target="../media/image3.jpg"/><Relationship Id="rId10" Type="http://schemas.openxmlformats.org/officeDocument/2006/relationships/image" Target="../media/image8.jpg"/><Relationship Id="rId4" Type="http://schemas.openxmlformats.org/officeDocument/2006/relationships/image" Target="../media/image2.jpg"/><Relationship Id="rId9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wergennetz.de/wp-content/uploads/malen-nach-Zahlen.jpg" TargetMode="External"/><Relationship Id="rId2" Type="http://schemas.openxmlformats.org/officeDocument/2006/relationships/hyperlink" Target="http://shop.hudla.cz/images/hracky/cisla_3.jpg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geokladno.cz/wp-content/uploads/2012/10/Stupn%C4%9B-v%C3%ADt%C4%9Bz%C5%AF.jpg" TargetMode="External"/><Relationship Id="rId5" Type="http://schemas.openxmlformats.org/officeDocument/2006/relationships/hyperlink" Target="http://images.zeit.de/wissen/2010-03/zahlen-petition-mathe/zahlen-petition-mathe-540x304.jpg" TargetMode="External"/><Relationship Id="rId4" Type="http://schemas.openxmlformats.org/officeDocument/2006/relationships/hyperlink" Target="http://www.zwergennetz.de/wp-content/uploads/Rechenk%C3%A4stchen.j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2393604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10.1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Zahlwörter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2080" y="2859782"/>
            <a:ext cx="684000" cy="971035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ovéPole 14"/>
          <p:cNvSpPr txBox="1"/>
          <p:nvPr/>
        </p:nvSpPr>
        <p:spPr>
          <a:xfrm>
            <a:off x="6588224" y="3939902"/>
            <a:ext cx="72648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neun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940152" y="2211710"/>
            <a:ext cx="61106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vier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716016" y="2211710"/>
            <a:ext cx="620876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drei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99592" y="1059582"/>
            <a:ext cx="684000" cy="1085614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67944" y="2859782"/>
            <a:ext cx="684000" cy="971394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843808" y="2859782"/>
            <a:ext cx="648072" cy="1014016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83744" y="2859782"/>
            <a:ext cx="684000" cy="1005182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04224" y="1059582"/>
            <a:ext cx="684000" cy="108012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80088" y="1059582"/>
            <a:ext cx="684000" cy="108012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419872" y="1059582"/>
            <a:ext cx="684000" cy="1069165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23728" y="1059582"/>
            <a:ext cx="684000" cy="1080119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88224" y="2859782"/>
            <a:ext cx="684000" cy="1008112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ovéPole 30"/>
          <p:cNvSpPr txBox="1"/>
          <p:nvPr/>
        </p:nvSpPr>
        <p:spPr>
          <a:xfrm>
            <a:off x="3399171" y="2211710"/>
            <a:ext cx="668773" cy="41223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zwei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936599" y="2211710"/>
            <a:ext cx="61106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null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3995936" y="3899832"/>
            <a:ext cx="86754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sieben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2810156" y="3939902"/>
            <a:ext cx="75373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sechs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1619672" y="3939902"/>
            <a:ext cx="63992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fünf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2160734" y="2211710"/>
            <a:ext cx="611066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eins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5292080" y="3899832"/>
            <a:ext cx="654346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acht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0" y="4527947"/>
            <a:ext cx="9144000" cy="61555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endParaRPr lang="cs-CZ" sz="12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Autor:</a:t>
            </a:r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Mgr. Alena Horová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9" name="obrázek 5" descr="Image"/>
          <p:cNvPicPr/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871" y="4515966"/>
            <a:ext cx="3029719" cy="612000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TextovéPole 23"/>
          <p:cNvSpPr txBox="1"/>
          <p:nvPr/>
        </p:nvSpPr>
        <p:spPr>
          <a:xfrm>
            <a:off x="0" y="-31626"/>
            <a:ext cx="9163434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89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20150" y="498603"/>
            <a:ext cx="3831769" cy="594066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10.10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Annotation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183821"/>
              </p:ext>
            </p:extLst>
          </p:nvPr>
        </p:nvGraphicFramePr>
        <p:xfrm>
          <a:off x="1043608" y="1275606"/>
          <a:ext cx="7272808" cy="3163050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907305"/>
                <a:gridCol w="5365503"/>
              </a:tblGrid>
              <a:tr h="54557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 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Alena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 Horová</a:t>
                      </a:r>
                      <a:endParaRPr lang="cs-CZ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– 06/2013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cs-CZ" smtClean="0">
                          <a:latin typeface="Times New Roman" pitchFamily="18" charset="0"/>
                          <a:cs typeface="Times New Roman" pitchFamily="18" charset="0"/>
                        </a:rPr>
                        <a:t>. 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9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53152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Číslovky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základní, řadové, celé číslo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95802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popisující problematiku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základních </a:t>
                      </a:r>
                    </a:p>
                    <a:p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a řadových číslovek.</a:t>
                      </a:r>
                      <a:endParaRPr lang="cs-CZ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23"/>
          <p:cNvSpPr txBox="1"/>
          <p:nvPr/>
        </p:nvSpPr>
        <p:spPr>
          <a:xfrm>
            <a:off x="0" y="-31626"/>
            <a:ext cx="9163434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81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697422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de-DE" sz="2500" b="1" dirty="0" smtClean="0">
                <a:latin typeface="Times New Roman" pitchFamily="18" charset="0"/>
                <a:cs typeface="Times New Roman" pitchFamily="18" charset="0"/>
              </a:rPr>
              <a:t>.2 </a:t>
            </a:r>
            <a:r>
              <a:rPr lang="de-DE" sz="2500" b="1" dirty="0">
                <a:latin typeface="Times New Roman" pitchFamily="18" charset="0"/>
                <a:cs typeface="Times New Roman" pitchFamily="18" charset="0"/>
              </a:rPr>
              <a:t>Was weißt du schon?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32040" y="2571750"/>
            <a:ext cx="684000" cy="971035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ovéPole 14"/>
          <p:cNvSpPr txBox="1"/>
          <p:nvPr/>
        </p:nvSpPr>
        <p:spPr>
          <a:xfrm>
            <a:off x="8028384" y="2643758"/>
            <a:ext cx="72648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neun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004048" y="4227934"/>
            <a:ext cx="61106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vier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6444208" y="2931790"/>
            <a:ext cx="620876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drei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043608" y="2571750"/>
            <a:ext cx="684000" cy="1085614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64288" y="1635646"/>
            <a:ext cx="684000" cy="971394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059832" y="2715766"/>
            <a:ext cx="648072" cy="1014016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95936" y="3939902"/>
            <a:ext cx="684000" cy="1005182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04224" y="1059582"/>
            <a:ext cx="684000" cy="108012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40152" y="3723878"/>
            <a:ext cx="684000" cy="108012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39952" y="843558"/>
            <a:ext cx="684000" cy="1069165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9672" y="1131590"/>
            <a:ext cx="684000" cy="1080119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56376" y="3723878"/>
            <a:ext cx="684000" cy="1008112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ovéPole 30"/>
          <p:cNvSpPr txBox="1"/>
          <p:nvPr/>
        </p:nvSpPr>
        <p:spPr>
          <a:xfrm>
            <a:off x="5076056" y="1491630"/>
            <a:ext cx="668773" cy="41223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zwei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1835696" y="2787774"/>
            <a:ext cx="61106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null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7884368" y="915566"/>
            <a:ext cx="867545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sieben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539552" y="1707654"/>
            <a:ext cx="753732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sechs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2483768" y="2067694"/>
            <a:ext cx="63992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fünf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3059832" y="1275606"/>
            <a:ext cx="611066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eins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3851920" y="2355726"/>
            <a:ext cx="654346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acht</a:t>
            </a:r>
            <a:endParaRPr lang="cs-CZ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320151" y="4475896"/>
            <a:ext cx="144353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Verbinde</a:t>
            </a:r>
            <a:r>
              <a:rPr lang="cs-C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  <p:sp>
        <p:nvSpPr>
          <p:cNvPr id="27" name="TextovéPole 23"/>
          <p:cNvSpPr txBox="1"/>
          <p:nvPr/>
        </p:nvSpPr>
        <p:spPr>
          <a:xfrm>
            <a:off x="0" y="-31626"/>
            <a:ext cx="9163434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219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4354334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de-DE" sz="2500" b="1" dirty="0" smtClean="0">
                <a:latin typeface="Times New Roman" pitchFamily="18" charset="0"/>
                <a:cs typeface="Times New Roman" pitchFamily="18" charset="0"/>
              </a:rPr>
              <a:t>.3 W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as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eues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erfahr</a:t>
            </a:r>
            <a:r>
              <a:rPr lang="de-DE" sz="2500" b="1" dirty="0" smtClean="0">
                <a:latin typeface="Times New Roman" pitchFamily="18" charset="0"/>
                <a:cs typeface="Times New Roman" pitchFamily="18" charset="0"/>
              </a:rPr>
              <a:t>en </a:t>
            </a:r>
            <a:r>
              <a:rPr lang="de-DE" sz="2500" b="1" dirty="0">
                <a:latin typeface="Times New Roman" pitchFamily="18" charset="0"/>
                <a:cs typeface="Times New Roman" pitchFamily="18" charset="0"/>
              </a:rPr>
              <a:t>wir </a:t>
            </a:r>
            <a:r>
              <a:rPr lang="de-DE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48064" y="699542"/>
            <a:ext cx="3600000" cy="202669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TextovéPole 46"/>
          <p:cNvSpPr txBox="1"/>
          <p:nvPr/>
        </p:nvSpPr>
        <p:spPr>
          <a:xfrm>
            <a:off x="251520" y="4609460"/>
            <a:ext cx="1784464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ZAHLEN 10 - 100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1619672" y="1059582"/>
            <a:ext cx="1296144" cy="2246769"/>
          </a:xfrm>
          <a:prstGeom prst="rect">
            <a:avLst/>
          </a:prstGeom>
          <a:solidFill>
            <a:schemeClr val="bg1"/>
          </a:solidFill>
          <a:ln w="31750">
            <a:solidFill>
              <a:srgbClr val="002060"/>
            </a:solidFill>
          </a:ln>
        </p:spPr>
        <p:txBody>
          <a:bodyPr wrap="square" lIns="36000" rtlCol="0">
            <a:spAutoFit/>
          </a:bodyPr>
          <a:lstStyle/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10 - </a:t>
            </a:r>
            <a:r>
              <a:rPr lang="cs-CZ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zehn</a:t>
            </a:r>
            <a:endParaRPr lang="cs-CZ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20 - </a:t>
            </a:r>
            <a:r>
              <a:rPr lang="cs-CZ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zwanzig</a:t>
            </a:r>
            <a:endParaRPr lang="cs-CZ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30 - </a:t>
            </a:r>
            <a:r>
              <a:rPr lang="cs-CZ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drei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ßig</a:t>
            </a:r>
            <a:endParaRPr lang="cs-CZ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40 - </a:t>
            </a:r>
            <a:r>
              <a:rPr lang="cs-CZ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vierzig</a:t>
            </a:r>
            <a:endParaRPr lang="cs-CZ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50 - </a:t>
            </a:r>
            <a:r>
              <a:rPr lang="cs-CZ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fünfzig</a:t>
            </a:r>
            <a:endParaRPr lang="cs-CZ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60 - </a:t>
            </a:r>
            <a:r>
              <a:rPr lang="cs-CZ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sechzig</a:t>
            </a:r>
            <a:endParaRPr lang="cs-CZ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70 – </a:t>
            </a:r>
            <a:r>
              <a:rPr lang="cs-CZ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siebzig</a:t>
            </a:r>
            <a:endParaRPr lang="cs-CZ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80 - </a:t>
            </a:r>
            <a:r>
              <a:rPr lang="cs-CZ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achtzig</a:t>
            </a:r>
            <a:endParaRPr lang="cs-CZ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90 - </a:t>
            </a:r>
            <a:r>
              <a:rPr lang="cs-CZ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neunzig</a:t>
            </a:r>
            <a:endParaRPr lang="cs-CZ" sz="1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100 -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hundert</a:t>
            </a:r>
            <a:endParaRPr lang="cs-CZ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251520" y="1134728"/>
            <a:ext cx="1224136" cy="2157102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square" lIns="72000" tIns="108000" rIns="108000" bIns="108000" rtlCol="0">
            <a:spAutoFit/>
          </a:bodyPr>
          <a:lstStyle/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11 - elf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12 -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zwölf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13 –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dreizehn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14 -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vierzehn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15 -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fünfzehn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16 -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sech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zehn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17 -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sieb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zehn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18 -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achtzehn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19 -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neunzehn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251520" y="3406223"/>
            <a:ext cx="4320480" cy="1084125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square" lIns="108000" tIns="72000" rIns="72000" bIns="7200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číslovky 13 – 19:</a:t>
            </a:r>
          </a:p>
          <a:p>
            <a:pPr>
              <a:spcAft>
                <a:spcPts val="300"/>
              </a:spcAft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=tvořeny od  základních číslovek (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0 - 9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 koncovkou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zehn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Př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drei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zehn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dreizehn</a:t>
            </a:r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4716016" y="3948286"/>
            <a:ext cx="4248472" cy="1084125"/>
          </a:xfrm>
          <a:prstGeom prst="rect">
            <a:avLst/>
          </a:prstGeom>
          <a:solidFill>
            <a:schemeClr val="bg1"/>
          </a:solidFill>
          <a:ln w="31750">
            <a:solidFill>
              <a:srgbClr val="002060"/>
            </a:solidFill>
          </a:ln>
        </p:spPr>
        <p:txBody>
          <a:bodyPr wrap="square" lIns="108000" tIns="72000" rIns="72000" bIns="7200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Celé desítky:</a:t>
            </a:r>
          </a:p>
          <a:p>
            <a:pPr>
              <a:spcAft>
                <a:spcPts val="300"/>
              </a:spcAft>
            </a:pP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= tvořeny 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od  základních číslovek (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0 - 9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koncovkou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zig</a:t>
            </a:r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1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Př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fünf</a:t>
            </a:r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zig</a:t>
            </a:r>
            <a:r>
              <a:rPr lang="cs-CZ" sz="1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sz="14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fünfzig</a:t>
            </a:r>
            <a:endParaRPr lang="cs-CZ" sz="1400" b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5004048" y="2931790"/>
            <a:ext cx="3960440" cy="86868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lIns="108000" tIns="72000" rIns="72000" bIns="7200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Tvoření dvojciferných čísel:</a:t>
            </a:r>
          </a:p>
          <a:p>
            <a:pPr>
              <a:spcAft>
                <a:spcPts val="300"/>
              </a:spcAft>
            </a:pP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cs-CZ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jednotky a desítky spojujeme pomocí spojky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und</a:t>
            </a:r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ein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und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zwanzig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einundzwanzig</a:t>
            </a:r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3059832" y="1059582"/>
            <a:ext cx="1728192" cy="2246769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lIns="36000" rtlCol="0">
            <a:spAutoFit/>
          </a:bodyPr>
          <a:lstStyle/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21 </a:t>
            </a:r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einundzwanzig</a:t>
            </a:r>
            <a:endParaRPr lang="cs-CZ" sz="1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25 - </a:t>
            </a:r>
            <a:r>
              <a:rPr lang="cs-CZ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fünfundzwanzig</a:t>
            </a:r>
            <a:endParaRPr lang="cs-CZ" sz="1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32 - </a:t>
            </a:r>
            <a:r>
              <a:rPr lang="cs-CZ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zweiunddreißig</a:t>
            </a:r>
            <a:endParaRPr lang="cs-CZ" sz="1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46 - 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49 - 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62 - </a:t>
            </a:r>
            <a:r>
              <a:rPr lang="cs-CZ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1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69 - 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80 - </a:t>
            </a:r>
            <a:r>
              <a:rPr lang="cs-CZ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1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95 - </a:t>
            </a:r>
            <a:r>
              <a:rPr lang="cs-CZ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cs-CZ" sz="1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97 - ?</a:t>
            </a:r>
          </a:p>
        </p:txBody>
      </p:sp>
      <p:sp>
        <p:nvSpPr>
          <p:cNvPr id="13" name="TextovéPole 23"/>
          <p:cNvSpPr txBox="1"/>
          <p:nvPr/>
        </p:nvSpPr>
        <p:spPr>
          <a:xfrm>
            <a:off x="0" y="-31626"/>
            <a:ext cx="9163434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848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40" grpId="0" animBg="1"/>
      <p:bldP spid="41" grpId="0" animBg="1"/>
      <p:bldP spid="5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483518"/>
            <a:ext cx="5704447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10.4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Welche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neue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 Termine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erlernen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>
                <a:latin typeface="Times New Roman" pitchFamily="18" charset="0"/>
                <a:cs typeface="Times New Roman" pitchFamily="18" charset="0"/>
              </a:rPr>
              <a:t>wir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Přímá spojnice 14"/>
          <p:cNvCxnSpPr/>
          <p:nvPr/>
        </p:nvCxnSpPr>
        <p:spPr>
          <a:xfrm>
            <a:off x="7308304" y="2067694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ovéPole 46"/>
          <p:cNvSpPr txBox="1"/>
          <p:nvPr/>
        </p:nvSpPr>
        <p:spPr>
          <a:xfrm>
            <a:off x="6012160" y="4515966"/>
            <a:ext cx="2792752" cy="338554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ZAHLEN 100 – 1 000 000 000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683568" y="2211710"/>
            <a:ext cx="3888432" cy="2587989"/>
          </a:xfrm>
          <a:prstGeom prst="rect">
            <a:avLst/>
          </a:prstGeom>
          <a:solidFill>
            <a:schemeClr val="bg1"/>
          </a:solidFill>
          <a:ln w="31750">
            <a:solidFill>
              <a:schemeClr val="accent3">
                <a:lumMod val="50000"/>
              </a:schemeClr>
            </a:solidFill>
          </a:ln>
        </p:spPr>
        <p:txBody>
          <a:bodyPr wrap="square" lIns="72000" tIns="108000" rIns="108000" bIns="108000" rtlCol="0">
            <a:spAutoFit/>
          </a:bodyPr>
          <a:lstStyle/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100 – (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hundert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102 - 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hundertzwei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200 –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zweihundert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1000 –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tausend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1965 -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neunzehnhundert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fünfundsechzig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2000-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zweitausend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2005</a:t>
            </a:r>
            <a:r>
              <a:rPr lang="cs-CZ" sz="14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zweitausendfünf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10 000- 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zehntausend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100 000 – 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ein</a:t>
            </a: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14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hunderttausend</a:t>
            </a:r>
            <a:endParaRPr lang="cs-CZ" sz="1400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1 000 000 –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eine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Million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1 000 000 000 –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eine</a:t>
            </a:r>
            <a:r>
              <a:rPr lang="cs-CZ" sz="14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Milliarde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179512" y="1059582"/>
            <a:ext cx="5184576" cy="868681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lIns="108000" tIns="72000" rIns="72000" bIns="7200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Tvoření </a:t>
            </a:r>
            <a:r>
              <a:rPr lang="cs-CZ" sz="1400" b="1" u="sng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víciferných</a:t>
            </a:r>
            <a:r>
              <a:rPr lang="cs-CZ" sz="1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čísel:</a:t>
            </a:r>
          </a:p>
          <a:p>
            <a:pPr>
              <a:spcAft>
                <a:spcPts val="300"/>
              </a:spcAft>
            </a:pP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cs-CZ" sz="1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spojujeme dle vzoru v tabulce</a:t>
            </a:r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Př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cs-CZ" sz="1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ein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hundert</a:t>
            </a: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drei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und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zwanzig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cs-CZ" sz="1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hundertdreiundzwanzig</a:t>
            </a:r>
            <a:endParaRPr lang="cs-CZ" sz="1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5724128" y="1275606"/>
            <a:ext cx="56938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825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6780077" y="987574"/>
            <a:ext cx="76174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1 875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6444209" y="2067694"/>
            <a:ext cx="56938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300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7860198" y="1779662"/>
            <a:ext cx="76174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8 623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5267910" y="2715766"/>
            <a:ext cx="76174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1 000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5652120" y="3291830"/>
            <a:ext cx="88998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10 548</a:t>
            </a:r>
          </a:p>
        </p:txBody>
      </p:sp>
      <p:sp>
        <p:nvSpPr>
          <p:cNvPr id="22" name="TextovéPole 21"/>
          <p:cNvSpPr txBox="1"/>
          <p:nvPr/>
        </p:nvSpPr>
        <p:spPr>
          <a:xfrm>
            <a:off x="7308305" y="2427734"/>
            <a:ext cx="56938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212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4860032" y="4011910"/>
            <a:ext cx="1210589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2 568 600</a:t>
            </a:r>
          </a:p>
        </p:txBody>
      </p:sp>
      <p:sp>
        <p:nvSpPr>
          <p:cNvPr id="24" name="TextovéPole 23"/>
          <p:cNvSpPr txBox="1"/>
          <p:nvPr/>
        </p:nvSpPr>
        <p:spPr>
          <a:xfrm>
            <a:off x="6948264" y="3147814"/>
            <a:ext cx="56938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200</a:t>
            </a:r>
          </a:p>
        </p:txBody>
      </p:sp>
      <p:sp>
        <p:nvSpPr>
          <p:cNvPr id="26" name="TextovéPole 25"/>
          <p:cNvSpPr txBox="1"/>
          <p:nvPr/>
        </p:nvSpPr>
        <p:spPr>
          <a:xfrm>
            <a:off x="6804248" y="3867894"/>
            <a:ext cx="76174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3 005</a:t>
            </a:r>
          </a:p>
        </p:txBody>
      </p:sp>
      <p:sp>
        <p:nvSpPr>
          <p:cNvPr id="27" name="TextovéPole 26"/>
          <p:cNvSpPr txBox="1"/>
          <p:nvPr/>
        </p:nvSpPr>
        <p:spPr>
          <a:xfrm>
            <a:off x="7884368" y="3939902"/>
            <a:ext cx="88998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14 250</a:t>
            </a:r>
          </a:p>
        </p:txBody>
      </p:sp>
      <p:sp>
        <p:nvSpPr>
          <p:cNvPr id="28" name="TextovéPole 27"/>
          <p:cNvSpPr txBox="1"/>
          <p:nvPr/>
        </p:nvSpPr>
        <p:spPr>
          <a:xfrm>
            <a:off x="8028384" y="3075806"/>
            <a:ext cx="76174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2 275</a:t>
            </a:r>
          </a:p>
        </p:txBody>
      </p:sp>
      <p:sp>
        <p:nvSpPr>
          <p:cNvPr id="25" name="TextovéPole 23"/>
          <p:cNvSpPr txBox="1"/>
          <p:nvPr/>
        </p:nvSpPr>
        <p:spPr>
          <a:xfrm>
            <a:off x="0" y="-31626"/>
            <a:ext cx="9163434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3198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3693255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10.5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merkt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ihr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euch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 useBgFill="1">
        <p:nvSpPr>
          <p:cNvPr id="11" name="TextovéPole 10"/>
          <p:cNvSpPr txBox="1"/>
          <p:nvPr/>
        </p:nvSpPr>
        <p:spPr>
          <a:xfrm>
            <a:off x="7628535" y="3003798"/>
            <a:ext cx="184731" cy="184666"/>
          </a:xfrm>
          <a:prstGeom prst="rect">
            <a:avLst/>
          </a:prstGeom>
        </p:spPr>
        <p:txBody>
          <a:bodyPr wrap="none" tIns="0" rtlCol="0">
            <a:spAutoFit/>
          </a:bodyPr>
          <a:lstStyle/>
          <a:p>
            <a:pPr algn="ctr"/>
            <a:endParaRPr lang="cs-CZ" sz="9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" name="Obrázek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4" y="1059582"/>
            <a:ext cx="2873182" cy="3204000"/>
          </a:xfrm>
          <a:prstGeom prst="rect">
            <a:avLst/>
          </a:prstGeom>
          <a:ln w="25400">
            <a:solidFill>
              <a:srgbClr val="C00000"/>
            </a:solidFill>
          </a:ln>
        </p:spPr>
      </p:pic>
      <p:sp>
        <p:nvSpPr>
          <p:cNvPr id="32" name="TextovéPole 31"/>
          <p:cNvSpPr txBox="1"/>
          <p:nvPr/>
        </p:nvSpPr>
        <p:spPr>
          <a:xfrm>
            <a:off x="251520" y="4371950"/>
            <a:ext cx="2719462" cy="646331"/>
          </a:xfrm>
          <a:prstGeom prst="rect">
            <a:avLst/>
          </a:prstGeom>
          <a:solidFill>
            <a:schemeClr val="bg1"/>
          </a:solidFill>
          <a:ln w="2540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2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MAHLEN NACH ZAHLEN</a:t>
            </a:r>
          </a:p>
          <a:p>
            <a:pPr algn="ctr"/>
            <a:r>
              <a:rPr lang="cs-CZ" sz="1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Berechne</a:t>
            </a:r>
            <a:r>
              <a:rPr lang="cs-CZ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das</a:t>
            </a:r>
            <a:r>
              <a:rPr lang="cs-CZ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Ergebnis</a:t>
            </a:r>
            <a:r>
              <a:rPr lang="cs-CZ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und</a:t>
            </a:r>
            <a:r>
              <a:rPr lang="cs-CZ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male </a:t>
            </a:r>
            <a:r>
              <a:rPr lang="cs-CZ" sz="1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danach</a:t>
            </a:r>
            <a:r>
              <a:rPr lang="cs-CZ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cs-CZ" sz="1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cs-CZ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Felder</a:t>
            </a:r>
            <a:r>
              <a:rPr lang="cs-CZ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wie</a:t>
            </a:r>
            <a:r>
              <a:rPr lang="cs-CZ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folgt</a:t>
            </a:r>
            <a:r>
              <a:rPr lang="cs-CZ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aus</a:t>
            </a:r>
            <a:r>
              <a:rPr lang="cs-CZ" sz="1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3131840" y="4083918"/>
            <a:ext cx="2698175" cy="830997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3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12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RECHNEKÄSTCHEN</a:t>
            </a:r>
          </a:p>
          <a:p>
            <a:pPr algn="ctr"/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Ergänze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das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Zählenretzel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mit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den </a:t>
            </a:r>
          </a:p>
          <a:p>
            <a:pPr algn="ctr"/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passenden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Rechnungen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Finde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auch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die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200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Rechenzeichen</a:t>
            </a:r>
            <a:r>
              <a: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(+ oder -)</a:t>
            </a:r>
          </a:p>
        </p:txBody>
      </p:sp>
      <p:pic>
        <p:nvPicPr>
          <p:cNvPr id="17" name="Obrázek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1491630"/>
            <a:ext cx="2467514" cy="2304000"/>
          </a:xfrm>
          <a:prstGeom prst="rect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</p:pic>
      <p:sp>
        <p:nvSpPr>
          <p:cNvPr id="18" name="TextovéPole 17"/>
          <p:cNvSpPr txBox="1"/>
          <p:nvPr/>
        </p:nvSpPr>
        <p:spPr>
          <a:xfrm>
            <a:off x="5940152" y="987574"/>
            <a:ext cx="3096344" cy="3838725"/>
          </a:xfrm>
          <a:prstGeom prst="rect">
            <a:avLst/>
          </a:prstGeom>
          <a:solidFill>
            <a:schemeClr val="bg1"/>
          </a:solidFill>
          <a:ln w="31750">
            <a:solidFill>
              <a:srgbClr val="002060"/>
            </a:solidFill>
          </a:ln>
        </p:spPr>
        <p:txBody>
          <a:bodyPr wrap="square" lIns="108000" tIns="72000" rIns="72000" bIns="7200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4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Lies</a:t>
            </a:r>
            <a:r>
              <a:rPr lang="cs-CZ" sz="1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schnell</a:t>
            </a:r>
            <a:r>
              <a:rPr lang="cs-CZ" sz="1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/ Čti rychle:</a:t>
            </a:r>
          </a:p>
          <a:p>
            <a:pPr>
              <a:spcAft>
                <a:spcPts val="600"/>
              </a:spcAft>
            </a:pP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2, 7, 9, 3, 6, 4, 1, 5, 8, 0, 10, 6, 3, 9, </a:t>
            </a:r>
          </a:p>
          <a:p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10, 12, 11, 14, 15, 17, 18, 20, 13, 16, 19</a:t>
            </a:r>
          </a:p>
          <a:p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27, 56, 23, 99, 87, 65, 45, 36, 77, 56, 81</a:t>
            </a:r>
          </a:p>
          <a:p>
            <a:pPr>
              <a:spcAft>
                <a:spcPts val="600"/>
              </a:spcAft>
            </a:pP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15, 50, 16, 60, 19, 90, 13, 30, 14, 40, 64</a:t>
            </a:r>
          </a:p>
          <a:p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125, 235, 351, 142, 228, 965, 365, 460 312, 262, 564, 741, 752, 654, 652, 312</a:t>
            </a:r>
          </a:p>
          <a:p>
            <a:pPr>
              <a:spcAft>
                <a:spcPts val="600"/>
              </a:spcAft>
            </a:pP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987, 654, 321, 741, 852, 963, 965, 621</a:t>
            </a:r>
          </a:p>
          <a:p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1 000, 1 233, 4 566, 4 895, 7 536 , 1 565</a:t>
            </a:r>
          </a:p>
          <a:p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4 567, 2 345, 7 856, 1 564, 7 565, 7 894</a:t>
            </a:r>
          </a:p>
          <a:p>
            <a:pPr>
              <a:spcAft>
                <a:spcPts val="600"/>
              </a:spcAft>
            </a:pP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1 547, 6 874, 3 687, 5 748, 6 201, 5 807</a:t>
            </a:r>
          </a:p>
          <a:p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12 956, 12 103, 20 354, 14 200, 93 600</a:t>
            </a:r>
          </a:p>
          <a:p>
            <a:pPr>
              <a:spcAft>
                <a:spcPts val="600"/>
              </a:spcAft>
            </a:pP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56 231. 87 235, 59 236, 80 609, 46 003</a:t>
            </a:r>
          </a:p>
          <a:p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1 264 321, 2 675 264, 1 234 556</a:t>
            </a:r>
          </a:p>
          <a:p>
            <a:pPr>
              <a:spcAft>
                <a:spcPts val="300"/>
              </a:spcAft>
            </a:pP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7 568 236, 4 587 654, 4 897 654</a:t>
            </a:r>
          </a:p>
        </p:txBody>
      </p:sp>
      <p:sp>
        <p:nvSpPr>
          <p:cNvPr id="10" name="TextovéPole 23"/>
          <p:cNvSpPr txBox="1"/>
          <p:nvPr/>
        </p:nvSpPr>
        <p:spPr>
          <a:xfrm>
            <a:off x="0" y="-31626"/>
            <a:ext cx="9163434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532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-23654" y="483518"/>
            <a:ext cx="6222216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10.6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Etwas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zusätzlich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für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geschickte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Schüler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ovéPole 10">
            <a:hlinkClick r:id="rId3"/>
          </p:cNvPr>
          <p:cNvSpPr txBox="1"/>
          <p:nvPr/>
        </p:nvSpPr>
        <p:spPr>
          <a:xfrm>
            <a:off x="6516216" y="3867895"/>
            <a:ext cx="2304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1200" dirty="0" smtClean="0"/>
          </a:p>
          <a:p>
            <a:endParaRPr lang="cs-CZ" sz="1200" dirty="0"/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6194402"/>
              </p:ext>
            </p:extLst>
          </p:nvPr>
        </p:nvGraphicFramePr>
        <p:xfrm>
          <a:off x="467544" y="2715766"/>
          <a:ext cx="5074920" cy="1962912"/>
        </p:xfrm>
        <a:graphic>
          <a:graphicData uri="http://schemas.openxmlformats.org/drawingml/2006/table">
            <a:tbl>
              <a:tblPr firstRow="1" firstCol="1" bandRow="1"/>
              <a:tblGrid>
                <a:gridCol w="1438275"/>
                <a:gridCol w="1620520"/>
                <a:gridCol w="2016125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ČÍSLOVKY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KONCOVKA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PŘÍKLADY (1. PÁD)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první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---------------------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der (die, das) </a:t>
                      </a:r>
                      <a:r>
                        <a:rPr lang="de-DE" sz="14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erste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třetí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---------------------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der (die, das) </a:t>
                      </a:r>
                      <a:r>
                        <a:rPr lang="de-DE" sz="14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dritte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druhý</a:t>
                      </a:r>
                      <a:r>
                        <a:rPr lang="de-DE" sz="14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sz="14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čtvrtý</a:t>
                      </a:r>
                      <a:r>
                        <a:rPr lang="en-US" sz="14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až</a:t>
                      </a:r>
                      <a:r>
                        <a:rPr lang="en-US" sz="14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devatenáctý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-t</a:t>
                      </a:r>
                      <a:r>
                        <a:rPr lang="en-US" sz="14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(+koncovky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při skloňování)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der zwei</a:t>
                      </a:r>
                      <a:r>
                        <a:rPr lang="de-DE" sz="14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de-DE" sz="14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e, der vier</a:t>
                      </a:r>
                      <a:r>
                        <a:rPr lang="de-DE" sz="14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de-DE" sz="14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e, 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der zehn</a:t>
                      </a:r>
                      <a:r>
                        <a:rPr lang="de-DE" sz="14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de-DE" sz="14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e, der fünfzehn</a:t>
                      </a:r>
                      <a:r>
                        <a:rPr lang="de-DE" sz="1400" b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</a:t>
                      </a:r>
                      <a:r>
                        <a:rPr lang="de-DE" sz="140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de-DE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dvacátý</a:t>
                      </a:r>
                      <a:r>
                        <a:rPr lang="en-US" sz="14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a </a:t>
                      </a:r>
                      <a:r>
                        <a:rPr lang="en-US" sz="14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vyšší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en-US" sz="14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</a:t>
                      </a:r>
                      <a:r>
                        <a:rPr lang="en-US" sz="14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(+</a:t>
                      </a:r>
                      <a:r>
                        <a:rPr lang="en-US" sz="14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koncovky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US" sz="14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při</a:t>
                      </a:r>
                      <a:r>
                        <a:rPr lang="en-US" sz="14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4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skloňování</a:t>
                      </a:r>
                      <a:r>
                        <a:rPr lang="en-US" sz="14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)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der zwanzig</a:t>
                      </a:r>
                      <a:r>
                        <a:rPr lang="de-DE" sz="14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</a:t>
                      </a:r>
                      <a:r>
                        <a:rPr lang="de-DE" sz="14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der hundert(e)</a:t>
                      </a:r>
                      <a:r>
                        <a:rPr lang="de-DE" sz="1400" b="1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</a:t>
                      </a:r>
                      <a:r>
                        <a:rPr lang="de-DE" sz="1400" dirty="0" err="1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r>
                        <a:rPr lang="de-DE" sz="14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4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der tausend</a:t>
                      </a:r>
                      <a:r>
                        <a:rPr lang="de-DE" sz="1400" b="1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st</a:t>
                      </a:r>
                      <a:r>
                        <a:rPr lang="de-DE" sz="1400" dirty="0">
                          <a:solidFill>
                            <a:srgbClr val="4F6228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de-D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5" name="TextovéPole 24"/>
          <p:cNvSpPr txBox="1"/>
          <p:nvPr/>
        </p:nvSpPr>
        <p:spPr>
          <a:xfrm>
            <a:off x="395536" y="1419622"/>
            <a:ext cx="5184576" cy="830209"/>
          </a:xfrm>
          <a:prstGeom prst="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txBody>
          <a:bodyPr wrap="square" lIns="108000" tIns="72000" rIns="72000" bIns="7200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400" b="1" u="sng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Ordinalzahlen</a:t>
            </a:r>
            <a:r>
              <a:rPr lang="cs-CZ" sz="1400" b="1" u="sng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/ Řadové </a:t>
            </a:r>
            <a:r>
              <a:rPr lang="cs-CZ" sz="1400" b="1" u="sng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číslovky:</a:t>
            </a:r>
            <a:endParaRPr lang="cs-CZ" sz="1400" b="1" u="sng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300"/>
              </a:spcAft>
            </a:pPr>
            <a:r>
              <a:rPr lang="cs-CZ" sz="14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= číslovky první a třetí tvoříme nepravidelně, u ostatních můžeme vypozorovat určitá pravidla pro tvoření</a:t>
            </a:r>
            <a:endParaRPr lang="cs-CZ" sz="1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5796136" y="2732810"/>
            <a:ext cx="3096344" cy="2215204"/>
          </a:xfrm>
          <a:prstGeom prst="rect">
            <a:avLst/>
          </a:prstGeom>
          <a:solidFill>
            <a:schemeClr val="bg1"/>
          </a:solidFill>
          <a:ln w="31750">
            <a:solidFill>
              <a:srgbClr val="002060"/>
            </a:solidFill>
          </a:ln>
        </p:spPr>
        <p:txBody>
          <a:bodyPr wrap="square" lIns="108000" tIns="72000" rIns="72000" bIns="72000" rtlCol="0">
            <a:spAutoFit/>
          </a:bodyPr>
          <a:lstStyle/>
          <a:p>
            <a:pPr>
              <a:spcAft>
                <a:spcPts val="300"/>
              </a:spcAft>
            </a:pPr>
            <a:r>
              <a:rPr lang="cs-CZ" sz="14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Lies</a:t>
            </a:r>
            <a:r>
              <a:rPr lang="cs-CZ" sz="1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b="1" u="sng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schnell</a:t>
            </a:r>
            <a:r>
              <a:rPr lang="cs-CZ" sz="14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/ Čti rychle:</a:t>
            </a:r>
          </a:p>
          <a:p>
            <a:pPr>
              <a:spcAft>
                <a:spcPts val="600"/>
              </a:spcAft>
            </a:pP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2. 7. 9.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6. 4. </a:t>
            </a:r>
            <a:r>
              <a:rPr lang="cs-CZ" sz="1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5. 8. 0. 10. 6. 3. 9. </a:t>
            </a:r>
          </a:p>
          <a:p>
            <a:pPr>
              <a:spcAft>
                <a:spcPts val="600"/>
              </a:spcAft>
            </a:pP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10. 12. 11. 14. 15. 17. 18. 20. 13. 16. 19.</a:t>
            </a:r>
          </a:p>
          <a:p>
            <a:pPr>
              <a:spcAft>
                <a:spcPts val="600"/>
              </a:spcAft>
            </a:pP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27. 56. 23. 99. 87 65. 45. 36. 77. 56. 81.</a:t>
            </a:r>
          </a:p>
          <a:p>
            <a:pPr>
              <a:spcAft>
                <a:spcPts val="600"/>
              </a:spcAft>
            </a:pPr>
            <a:r>
              <a:rPr lang="cs-CZ" sz="1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15. 50. 16. 60. 19. 90. 13. 30. 14. 40. 64.</a:t>
            </a:r>
          </a:p>
          <a:p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125. 235. 351. 142. 228. 965. 365. 460. 312. 262. 564. 741. 752. 654. 652. 312.</a:t>
            </a:r>
          </a:p>
          <a:p>
            <a:pPr>
              <a:spcAft>
                <a:spcPts val="600"/>
              </a:spcAft>
            </a:pPr>
            <a:r>
              <a:rPr lang="cs-CZ" sz="1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987. 654. 321. 741. 852. 963. 965. 621.</a:t>
            </a:r>
          </a:p>
        </p:txBody>
      </p:sp>
      <p:pic>
        <p:nvPicPr>
          <p:cNvPr id="34" name="Obrázek 3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699542"/>
            <a:ext cx="1872000" cy="1872000"/>
          </a:xfrm>
          <a:prstGeom prst="rect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</p:pic>
      <p:sp>
        <p:nvSpPr>
          <p:cNvPr id="9" name="TextovéPole 23"/>
          <p:cNvSpPr txBox="1"/>
          <p:nvPr/>
        </p:nvSpPr>
        <p:spPr>
          <a:xfrm>
            <a:off x="0" y="-31626"/>
            <a:ext cx="9163434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5401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504000"/>
            <a:ext cx="1608133" cy="477054"/>
          </a:xfrm>
        </p:spPr>
        <p:txBody>
          <a:bodyPr wrap="none">
            <a:sp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de-DE" sz="25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de-DE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CLIL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932040" y="2571750"/>
            <a:ext cx="684000" cy="971035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ovéPole 14"/>
          <p:cNvSpPr txBox="1"/>
          <p:nvPr/>
        </p:nvSpPr>
        <p:spPr>
          <a:xfrm>
            <a:off x="8100392" y="2931790"/>
            <a:ext cx="827471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NINE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4853367" y="4227934"/>
            <a:ext cx="91243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OUR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6212670" y="2931790"/>
            <a:ext cx="1083951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THREE</a:t>
            </a:r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27584" y="2859782"/>
            <a:ext cx="684000" cy="1085614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52320" y="1707654"/>
            <a:ext cx="684000" cy="971394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771800" y="3291830"/>
            <a:ext cx="648072" cy="1014016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95936" y="3939902"/>
            <a:ext cx="684000" cy="1005182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56176" y="1059582"/>
            <a:ext cx="684000" cy="108012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72200" y="3723878"/>
            <a:ext cx="684000" cy="1080120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995936" y="1059582"/>
            <a:ext cx="684000" cy="1069165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19672" y="1131590"/>
            <a:ext cx="684000" cy="1080119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956376" y="3723878"/>
            <a:ext cx="684000" cy="1008112"/>
          </a:xfrm>
          <a:prstGeom prst="rect">
            <a:avLst/>
          </a:prstGeom>
          <a:noFill/>
          <a:ln w="31750">
            <a:solidFill>
              <a:srgbClr val="C0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" name="TextovéPole 30"/>
          <p:cNvSpPr txBox="1"/>
          <p:nvPr/>
        </p:nvSpPr>
        <p:spPr>
          <a:xfrm>
            <a:off x="5004723" y="1491630"/>
            <a:ext cx="811441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TWO</a:t>
            </a:r>
          </a:p>
        </p:txBody>
      </p:sp>
      <p:sp>
        <p:nvSpPr>
          <p:cNvPr id="36" name="TextovéPole 35"/>
          <p:cNvSpPr txBox="1"/>
          <p:nvPr/>
        </p:nvSpPr>
        <p:spPr>
          <a:xfrm>
            <a:off x="1691680" y="3003798"/>
            <a:ext cx="912429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ZERO</a:t>
            </a:r>
          </a:p>
        </p:txBody>
      </p:sp>
      <p:sp>
        <p:nvSpPr>
          <p:cNvPr id="37" name="TextovéPole 36"/>
          <p:cNvSpPr txBox="1"/>
          <p:nvPr/>
        </p:nvSpPr>
        <p:spPr>
          <a:xfrm>
            <a:off x="7797004" y="915566"/>
            <a:ext cx="1042273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SEVEN</a:t>
            </a:r>
          </a:p>
        </p:txBody>
      </p:sp>
      <p:sp>
        <p:nvSpPr>
          <p:cNvPr id="38" name="TextovéPole 37"/>
          <p:cNvSpPr txBox="1"/>
          <p:nvPr/>
        </p:nvSpPr>
        <p:spPr>
          <a:xfrm>
            <a:off x="610083" y="1707654"/>
            <a:ext cx="61266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SIX</a:t>
            </a:r>
          </a:p>
        </p:txBody>
      </p:sp>
      <p:sp>
        <p:nvSpPr>
          <p:cNvPr id="39" name="TextovéPole 38"/>
          <p:cNvSpPr txBox="1"/>
          <p:nvPr/>
        </p:nvSpPr>
        <p:spPr>
          <a:xfrm>
            <a:off x="2555776" y="2283718"/>
            <a:ext cx="79861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FIVE</a:t>
            </a:r>
          </a:p>
        </p:txBody>
      </p:sp>
      <p:sp>
        <p:nvSpPr>
          <p:cNvPr id="40" name="TextovéPole 39"/>
          <p:cNvSpPr txBox="1"/>
          <p:nvPr/>
        </p:nvSpPr>
        <p:spPr>
          <a:xfrm>
            <a:off x="2915816" y="1203598"/>
            <a:ext cx="740908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ONE</a:t>
            </a:r>
          </a:p>
        </p:txBody>
      </p:sp>
      <p:sp>
        <p:nvSpPr>
          <p:cNvPr id="45" name="TextovéPole 44"/>
          <p:cNvSpPr txBox="1"/>
          <p:nvPr/>
        </p:nvSpPr>
        <p:spPr>
          <a:xfrm>
            <a:off x="3635896" y="2859782"/>
            <a:ext cx="1024640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EIGHT</a:t>
            </a:r>
          </a:p>
        </p:txBody>
      </p:sp>
      <p:sp>
        <p:nvSpPr>
          <p:cNvPr id="46" name="TextovéPole 45"/>
          <p:cNvSpPr txBox="1"/>
          <p:nvPr/>
        </p:nvSpPr>
        <p:spPr>
          <a:xfrm>
            <a:off x="320151" y="4475896"/>
            <a:ext cx="1443537" cy="40011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0"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cs-CZ" sz="20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Verbinde</a:t>
            </a:r>
            <a:r>
              <a:rPr lang="cs-CZ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  <p:sp>
        <p:nvSpPr>
          <p:cNvPr id="27" name="TextovéPole 23"/>
          <p:cNvSpPr txBox="1"/>
          <p:nvPr/>
        </p:nvSpPr>
        <p:spPr>
          <a:xfrm>
            <a:off x="0" y="-31626"/>
            <a:ext cx="9163434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576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151" y="498603"/>
            <a:ext cx="2916832" cy="594066"/>
          </a:xfrm>
        </p:spPr>
        <p:txBody>
          <a:bodyPr>
            <a:normAutofit/>
          </a:bodyPr>
          <a:lstStyle/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10.8 Test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364691" y="1203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 smtClean="0">
                <a:solidFill>
                  <a:srgbClr val="813763"/>
                </a:solidFill>
                <a:latin typeface="Times New Roman" pitchFamily="18" charset="0"/>
                <a:cs typeface="Times New Roman" pitchFamily="18" charset="0"/>
              </a:rPr>
              <a:t>Správné odpovědi:</a:t>
            </a:r>
            <a:endParaRPr lang="cs-CZ" sz="1400" b="1" dirty="0">
              <a:solidFill>
                <a:srgbClr val="81376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5" name="Tabulk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808679"/>
              </p:ext>
            </p:extLst>
          </p:nvPr>
        </p:nvGraphicFramePr>
        <p:xfrm>
          <a:off x="179510" y="1131590"/>
          <a:ext cx="7185180" cy="3665882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81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3592590"/>
                <a:gridCol w="3592590"/>
              </a:tblGrid>
              <a:tr h="177612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rabicPeriod"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Najdi správný ekvivalent k číslu: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</a:t>
                      </a:r>
                      <a:r>
                        <a:rPr kumimoji="0" lang="cs-CZ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dreiunddreißig</a:t>
                      </a: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23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33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45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51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endParaRPr kumimoji="0" lang="cs-CZ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3.      </a:t>
                      </a: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Najdi správný ekvivalent k číslu: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</a:t>
                      </a:r>
                      <a:r>
                        <a:rPr kumimoji="0" lang="cs-CZ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viertausendzweihundertfünfzig</a:t>
                      </a: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4 250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3 250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4 520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2 540</a:t>
                      </a:r>
                    </a:p>
                    <a:p>
                      <a:pPr marL="342900" indent="-342900" algn="l">
                        <a:buNone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7761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2.      Najdi správný ekvivalent k číslu: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</a:t>
                      </a:r>
                      <a:r>
                        <a:rPr kumimoji="0" lang="cs-CZ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zweihundertachtundneunzig</a:t>
                      </a: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298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240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398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564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4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4.     </a:t>
                      </a: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Najdi správný ekvivalent k číslu: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      </a:t>
                      </a:r>
                      <a:r>
                        <a:rPr kumimoji="0" lang="cs-CZ" sz="1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dreitausendsieben</a:t>
                      </a:r>
                      <a:endParaRPr lang="cs-CZ" sz="1400" b="1" baseline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cs-CZ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3 700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3 007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2 007 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AutoNum type="alphaLcParenR"/>
                        <a:tabLst/>
                        <a:defRPr/>
                      </a:pPr>
                      <a:r>
                        <a:rPr kumimoji="0" lang="cs-CZ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 207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7976759" y="1511375"/>
            <a:ext cx="50405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a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r>
              <a:rPr lang="cs-CZ" sz="1600" dirty="0">
                <a:latin typeface="Times New Roman" pitchFamily="18" charset="0"/>
                <a:cs typeface="Times New Roman" pitchFamily="18" charset="0"/>
              </a:rPr>
              <a:t>b</a:t>
            </a: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>
              <a:buAutoNum type="arabicPeriod"/>
            </a:pPr>
            <a:endParaRPr lang="cs-CZ" sz="1600" dirty="0" smtClean="0">
              <a:latin typeface="Times New Roman" pitchFamily="18" charset="0"/>
              <a:cs typeface="Times New Roman" pitchFamily="18" charset="0"/>
            </a:endParaRPr>
          </a:p>
          <a:p>
            <a:pPr marL="228600" indent="-228600"/>
            <a:endParaRPr lang="cs-CZ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7532712" y="42363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Test  na známku</a:t>
            </a:r>
            <a:endParaRPr lang="cs-CZ" sz="14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ovéPole 23"/>
          <p:cNvSpPr txBox="1"/>
          <p:nvPr/>
        </p:nvSpPr>
        <p:spPr>
          <a:xfrm>
            <a:off x="0" y="-31626"/>
            <a:ext cx="9163434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118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20150" y="498603"/>
            <a:ext cx="5541902" cy="477054"/>
          </a:xfrm>
          <a:prstGeom prst="rect">
            <a:avLst/>
          </a:prstGeom>
        </p:spPr>
        <p:txBody>
          <a:bodyPr wrap="none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10.9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Gebrauchtene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Quelle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und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Zitation</a:t>
            </a:r>
            <a:endParaRPr lang="cs-CZ" sz="25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51520" y="1131590"/>
            <a:ext cx="8640960" cy="35283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2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2"/>
              </a:rPr>
              <a:t>shop.hudla.cz/images/hracky/cisla_3.jpg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1,2,7)</a:t>
            </a:r>
          </a:p>
          <a:p>
            <a:pPr marL="342900"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3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3"/>
              </a:rPr>
              <a:t>www.zwergennetz.de/wp-content/uploads/malen-nach-Zahlen.jpg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5)</a:t>
            </a:r>
          </a:p>
          <a:p>
            <a:pPr marL="342900"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4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4"/>
              </a:rPr>
              <a:t>www.zwergennetz.de/wp-content/uploads/Rechenk%C3%A4stchen.jpg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5)</a:t>
            </a:r>
          </a:p>
          <a:p>
            <a:pPr marL="342900"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5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5"/>
              </a:rPr>
              <a:t>images.zeit.de/wissen/2010-03/zahlen-petition-mathe/zahlen-petition-mathe-540x304.jpg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3)</a:t>
            </a:r>
          </a:p>
          <a:p>
            <a:pPr marL="342900" indent="-342900">
              <a:buAutoNum type="arabicPeriod"/>
            </a:pPr>
            <a:r>
              <a:rPr lang="cs-CZ" sz="1100" dirty="0">
                <a:latin typeface="Times New Roman" pitchFamily="18" charset="0"/>
                <a:cs typeface="Times New Roman" pitchFamily="18" charset="0"/>
                <a:hlinkClick r:id="rId6"/>
              </a:rPr>
              <a:t>http://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  <a:hlinkClick r:id="rId6"/>
              </a:rPr>
              <a:t>geokladno.cz/wp-content/uploads/2012/10/Stupn%C4%9B-v%C3%ADt%C4%9Bz%C5%AF.jpg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 (</a:t>
            </a:r>
            <a:r>
              <a:rPr lang="cs-CZ" sz="1100" dirty="0" err="1" smtClean="0">
                <a:latin typeface="Times New Roman" pitchFamily="18" charset="0"/>
                <a:cs typeface="Times New Roman" pitchFamily="18" charset="0"/>
              </a:rPr>
              <a:t>slide</a:t>
            </a:r>
            <a:r>
              <a:rPr lang="cs-CZ" sz="1100" dirty="0" smtClean="0">
                <a:latin typeface="Times New Roman" pitchFamily="18" charset="0"/>
                <a:cs typeface="Times New Roman" pitchFamily="18" charset="0"/>
              </a:rPr>
              <a:t> 6)</a:t>
            </a:r>
          </a:p>
          <a:p>
            <a:pPr marL="342900" indent="-342900"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1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cs-CZ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23"/>
          <p:cNvSpPr txBox="1"/>
          <p:nvPr/>
        </p:nvSpPr>
        <p:spPr>
          <a:xfrm>
            <a:off x="0" y="-31626"/>
            <a:ext cx="9163434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</a:t>
            </a:r>
            <a:r>
              <a:rPr lang="cs-CZ" sz="1000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Německý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368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6">
            <a:lumMod val="40000"/>
            <a:lumOff val="60000"/>
          </a:schemeClr>
        </a:solidFill>
      </a:spPr>
      <a:bodyPr wrap="square" rtlCol="0">
        <a:spAutoFit/>
      </a:bodyPr>
      <a:lstStyle>
        <a:defPPr>
          <a:defRPr sz="1200" b="1" dirty="0" smtClean="0">
            <a:solidFill>
              <a:schemeClr val="accent3">
                <a:lumMod val="50000"/>
              </a:schemeClr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1336</Words>
  <Application>Microsoft Office PowerPoint</Application>
  <PresentationFormat>Předvádění na obrazovce (16:9)</PresentationFormat>
  <Paragraphs>262</Paragraphs>
  <Slides>10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10.1 Zahlwörter</vt:lpstr>
      <vt:lpstr>10.2 Was weißt du schon?</vt:lpstr>
      <vt:lpstr>10.3 Was Neues erfahren wir ?</vt:lpstr>
      <vt:lpstr>10.4 Welche neue Termine erlernen wir?</vt:lpstr>
      <vt:lpstr>10.5 Was merkt ihr euch?</vt:lpstr>
      <vt:lpstr>10.6 Etwas zusätzlich für geschickte Schüler</vt:lpstr>
      <vt:lpstr>10.7 CLIL</vt:lpstr>
      <vt:lpstr>10.8 Test</vt:lpstr>
      <vt:lpstr>Prezentace aplikace PowerPoint</vt:lpstr>
      <vt:lpstr>Prezentace aplikace PowerPoint</vt:lpstr>
    </vt:vector>
  </TitlesOfParts>
  <Company>Základní škla Děčín VI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prusa</dc:creator>
  <cp:lastModifiedBy>kadlecova</cp:lastModifiedBy>
  <cp:revision>400</cp:revision>
  <dcterms:created xsi:type="dcterms:W3CDTF">2010-10-18T18:21:56Z</dcterms:created>
  <dcterms:modified xsi:type="dcterms:W3CDTF">2013-06-23T20:37:12Z</dcterms:modified>
</cp:coreProperties>
</file>