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2" autoAdjust="0"/>
  </p:normalViewPr>
  <p:slideViewPr>
    <p:cSldViewPr>
      <p:cViewPr varScale="1">
        <p:scale>
          <a:sx n="99" d="100"/>
          <a:sy n="99" d="100"/>
        </p:scale>
        <p:origin x="-32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24.10.2014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65016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24.10.2014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95188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24.10.2014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24.10.2014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24.10.2014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lanimetrie.chytrak.cz/trojuhelnik.htm" TargetMode="External"/><Relationship Id="rId3" Type="http://schemas.openxmlformats.org/officeDocument/2006/relationships/audio" Target="../media/audio1.wav"/><Relationship Id="rId7" Type="http://schemas.openxmlformats.org/officeDocument/2006/relationships/hyperlink" Target="http://www.matweb.cz/trojuhelni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s.wikipedia.org/wiki/v&#253;&#353;ka_(geometrie)" TargetMode="External"/><Relationship Id="rId5" Type="http://schemas.openxmlformats.org/officeDocument/2006/relationships/hyperlink" Target="http://planimetrie.kvalitne.cz/" TargetMode="External"/><Relationship Id="rId4" Type="http://schemas.openxmlformats.org/officeDocument/2006/relationships/hyperlink" Target="http://it.pedf.cuni.cz/~proch/program/trojuhl.htm" TargetMode="External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audio" Target="../media/audio5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hubblesite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623" y="627534"/>
            <a:ext cx="7200800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.1  Těžnice v trojúhelníku (rozdělení, názvosloví)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220072" y="2427734"/>
            <a:ext cx="3456384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http://it.pedf.cuni.cz/~proch/program/trojuhl.htm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http://planimetrie.</a:t>
            </a:r>
            <a:r>
              <a:rPr lang="cs-CZ" sz="1200" u="sng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kvalitne.cz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http://cs.wikipedia.org/wiki/výška_(geometrie)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http://www.</a:t>
            </a:r>
            <a:r>
              <a:rPr lang="cs-CZ" sz="1200" u="sng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matweb.cz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/</a:t>
            </a:r>
            <a:r>
              <a:rPr lang="cs-CZ" sz="1200" u="sng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trojuhelnik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http://www.planimetrie.</a:t>
            </a:r>
            <a:r>
              <a:rPr lang="cs-CZ" sz="1200" u="sng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chytrak.cz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/</a:t>
            </a:r>
            <a:r>
              <a:rPr lang="cs-CZ" sz="1200" u="sng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trojuhelnik.htm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232892" y="1099324"/>
            <a:ext cx="5271073" cy="3319954"/>
            <a:chOff x="395288" y="2349500"/>
            <a:chExt cx="5940425" cy="3960813"/>
          </a:xfrm>
        </p:grpSpPr>
        <p:sp>
          <p:nvSpPr>
            <p:cNvPr id="11" name="Line 30"/>
            <p:cNvSpPr>
              <a:spLocks noChangeShapeType="1"/>
            </p:cNvSpPr>
            <p:nvPr/>
          </p:nvSpPr>
          <p:spPr bwMode="auto">
            <a:xfrm>
              <a:off x="1150938" y="4365625"/>
              <a:ext cx="4716462" cy="15113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Line 32"/>
            <p:cNvSpPr>
              <a:spLocks noChangeShapeType="1"/>
            </p:cNvSpPr>
            <p:nvPr/>
          </p:nvSpPr>
          <p:spPr bwMode="auto">
            <a:xfrm flipH="1">
              <a:off x="971550" y="4365625"/>
              <a:ext cx="2655888" cy="15113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>
              <a:off x="1366838" y="2852738"/>
              <a:ext cx="2052637" cy="302418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24"/>
            <p:cNvSpPr>
              <a:spLocks/>
            </p:cNvSpPr>
            <p:nvPr/>
          </p:nvSpPr>
          <p:spPr bwMode="auto">
            <a:xfrm>
              <a:off x="611188" y="5734050"/>
              <a:ext cx="433387" cy="503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280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5" name="Rectangle 25"/>
            <p:cNvSpPr>
              <a:spLocks/>
            </p:cNvSpPr>
            <p:nvPr/>
          </p:nvSpPr>
          <p:spPr bwMode="auto">
            <a:xfrm>
              <a:off x="5614988" y="5805488"/>
              <a:ext cx="720725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280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6" name="Rectangle 26"/>
            <p:cNvSpPr>
              <a:spLocks/>
            </p:cNvSpPr>
            <p:nvPr/>
          </p:nvSpPr>
          <p:spPr bwMode="auto">
            <a:xfrm>
              <a:off x="1116013" y="2349500"/>
              <a:ext cx="43180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280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7" name="Rectangle 27"/>
            <p:cNvSpPr>
              <a:spLocks/>
            </p:cNvSpPr>
            <p:nvPr/>
          </p:nvSpPr>
          <p:spPr bwMode="auto">
            <a:xfrm>
              <a:off x="3132138" y="5878513"/>
              <a:ext cx="7207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280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cs-CZ" sz="2800" baseline="-1200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cs-CZ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AutoShape 28"/>
            <p:cNvSpPr>
              <a:spLocks noChangeArrowheads="1"/>
            </p:cNvSpPr>
            <p:nvPr/>
          </p:nvSpPr>
          <p:spPr bwMode="auto">
            <a:xfrm>
              <a:off x="971550" y="2852738"/>
              <a:ext cx="4895850" cy="3025775"/>
            </a:xfrm>
            <a:prstGeom prst="triangle">
              <a:avLst>
                <a:gd name="adj" fmla="val 7889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Line 31"/>
            <p:cNvSpPr>
              <a:spLocks noChangeShapeType="1"/>
            </p:cNvSpPr>
            <p:nvPr/>
          </p:nvSpPr>
          <p:spPr bwMode="auto">
            <a:xfrm>
              <a:off x="1042988" y="4362450"/>
              <a:ext cx="215900" cy="28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Line 33"/>
            <p:cNvSpPr>
              <a:spLocks noChangeShapeType="1"/>
            </p:cNvSpPr>
            <p:nvPr/>
          </p:nvSpPr>
          <p:spPr bwMode="auto">
            <a:xfrm flipV="1">
              <a:off x="3560763" y="4264025"/>
              <a:ext cx="144462" cy="173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Line 34"/>
            <p:cNvSpPr>
              <a:spLocks noChangeShapeType="1"/>
            </p:cNvSpPr>
            <p:nvPr/>
          </p:nvSpPr>
          <p:spPr bwMode="auto">
            <a:xfrm>
              <a:off x="3409950" y="5805488"/>
              <a:ext cx="0" cy="144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Rectangle 35"/>
            <p:cNvSpPr>
              <a:spLocks/>
            </p:cNvSpPr>
            <p:nvPr/>
          </p:nvSpPr>
          <p:spPr bwMode="auto">
            <a:xfrm>
              <a:off x="395288" y="4022725"/>
              <a:ext cx="7207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280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cs-CZ" sz="2800" baseline="-1200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cs-CZ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Rectangle 36"/>
            <p:cNvSpPr>
              <a:spLocks/>
            </p:cNvSpPr>
            <p:nvPr/>
          </p:nvSpPr>
          <p:spPr bwMode="auto">
            <a:xfrm>
              <a:off x="3563938" y="4005263"/>
              <a:ext cx="7207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280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cs-CZ" sz="2800" baseline="-1200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cs-CZ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Rectangle 40"/>
            <p:cNvSpPr>
              <a:spLocks/>
            </p:cNvSpPr>
            <p:nvPr/>
          </p:nvSpPr>
          <p:spPr bwMode="auto">
            <a:xfrm>
              <a:off x="2051050" y="5805488"/>
              <a:ext cx="5048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280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26" name="Rectangle 41"/>
            <p:cNvSpPr>
              <a:spLocks/>
            </p:cNvSpPr>
            <p:nvPr/>
          </p:nvSpPr>
          <p:spPr bwMode="auto">
            <a:xfrm>
              <a:off x="4427538" y="4508500"/>
              <a:ext cx="5048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280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7" name="Rectangle 42"/>
            <p:cNvSpPr>
              <a:spLocks/>
            </p:cNvSpPr>
            <p:nvPr/>
          </p:nvSpPr>
          <p:spPr bwMode="auto">
            <a:xfrm>
              <a:off x="827088" y="3429000"/>
              <a:ext cx="5048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280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8" name="Rectangle 43"/>
            <p:cNvSpPr>
              <a:spLocks/>
            </p:cNvSpPr>
            <p:nvPr/>
          </p:nvSpPr>
          <p:spPr bwMode="auto">
            <a:xfrm>
              <a:off x="2124075" y="3644900"/>
              <a:ext cx="5048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2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cs-CZ" sz="2800" b="1" baseline="-1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cs-CZ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Rectangle 45"/>
            <p:cNvSpPr>
              <a:spLocks/>
            </p:cNvSpPr>
            <p:nvPr/>
          </p:nvSpPr>
          <p:spPr bwMode="auto">
            <a:xfrm>
              <a:off x="1331913" y="5013325"/>
              <a:ext cx="5048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28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cs-CZ" sz="2800" b="1" baseline="-1200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cs-CZ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Rectangle 46"/>
            <p:cNvSpPr>
              <a:spLocks/>
            </p:cNvSpPr>
            <p:nvPr/>
          </p:nvSpPr>
          <p:spPr bwMode="auto">
            <a:xfrm>
              <a:off x="3851275" y="4868863"/>
              <a:ext cx="5048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2800" b="1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cs-CZ" sz="2800" b="1" baseline="-1200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cs-CZ" sz="28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Rectangle 47"/>
            <p:cNvSpPr>
              <a:spLocks/>
            </p:cNvSpPr>
            <p:nvPr/>
          </p:nvSpPr>
          <p:spPr bwMode="auto">
            <a:xfrm>
              <a:off x="2339975" y="4868863"/>
              <a:ext cx="7207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Font typeface="Arial" charset="0"/>
                <a:buNone/>
              </a:pPr>
              <a:r>
                <a:rPr lang="cs-CZ" sz="2800">
                  <a:latin typeface="Times New Roman" pitchFamily="18" charset="0"/>
                  <a:cs typeface="Times New Roman" pitchFamily="18" charset="0"/>
                </a:rPr>
                <a:t>T</a:t>
              </a:r>
            </a:p>
          </p:txBody>
        </p:sp>
      </p:grpSp>
      <p:grpSp>
        <p:nvGrpSpPr>
          <p:cNvPr id="32" name="Skupina 31"/>
          <p:cNvGrpSpPr/>
          <p:nvPr/>
        </p:nvGrpSpPr>
        <p:grpSpPr>
          <a:xfrm>
            <a:off x="0" y="4527947"/>
            <a:ext cx="9144000" cy="615553"/>
            <a:chOff x="0" y="4527947"/>
            <a:chExt cx="9144000" cy="615553"/>
          </a:xfrm>
        </p:grpSpPr>
        <p:sp>
          <p:nvSpPr>
            <p:cNvPr id="33" name="TextovéPole 32"/>
            <p:cNvSpPr txBox="1"/>
            <p:nvPr/>
          </p:nvSpPr>
          <p:spPr>
            <a:xfrm>
              <a:off x="0" y="4527947"/>
              <a:ext cx="9144000" cy="61555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cs-CZ" sz="12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Autor: </a:t>
              </a:r>
              <a:r>
                <a:rPr lang="cs-CZ" sz="12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Mgr. Karel Rajchl</a:t>
              </a:r>
              <a:endPara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cs-CZ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34" name="obrázek 5" descr="Image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0740" y="4550290"/>
              <a:ext cx="2978785" cy="57086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newsflash/>
    <p:sndAc>
      <p:stSnd>
        <p:snd r:embed="rId3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699542"/>
            <a:ext cx="5040560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.2  Co již víme o trojúhelnících?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9512" y="1491630"/>
            <a:ext cx="1800200" cy="522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600" b="1" u="sng" dirty="0" smtClean="0">
                <a:latin typeface="Times New Roman" pitchFamily="18" charset="0"/>
                <a:ea typeface="+mj-ea"/>
                <a:cs typeface="Times New Roman" pitchFamily="18" charset="0"/>
              </a:rPr>
              <a:t>r</a:t>
            </a:r>
            <a:r>
              <a:rPr kumimoji="0" lang="cs-CZ" sz="16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ozdělení</a:t>
            </a:r>
            <a:r>
              <a:rPr kumimoji="0" lang="cs-CZ" sz="16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cs-CZ" sz="160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491880" y="1491630"/>
            <a:ext cx="1800200" cy="522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600" b="1" u="sng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pojmenování</a:t>
            </a:r>
            <a:r>
              <a:rPr kumimoji="0" lang="cs-CZ" sz="1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cs-CZ" sz="16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876256" y="1491630"/>
            <a:ext cx="1800200" cy="522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poučka:</a:t>
            </a:r>
            <a:endParaRPr kumimoji="0" lang="cs-CZ" sz="16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9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427734"/>
            <a:ext cx="2146590" cy="1424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7"/>
          <p:cNvSpPr>
            <a:spLocks noChangeShapeType="1"/>
          </p:cNvSpPr>
          <p:nvPr/>
        </p:nvSpPr>
        <p:spPr bwMode="auto">
          <a:xfrm flipV="1">
            <a:off x="3707904" y="3147814"/>
            <a:ext cx="1152128" cy="42497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 flipH="1" flipV="1">
            <a:off x="4139952" y="3147814"/>
            <a:ext cx="792088" cy="43204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 flipH="1">
            <a:off x="4355976" y="2931790"/>
            <a:ext cx="288032" cy="64807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2411760" y="1995686"/>
            <a:ext cx="4032448" cy="352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Strana a proti vrcholu A, strana b proti vrcholu B, strana c proti vrcholu C.</a:t>
            </a:r>
          </a:p>
        </p:txBody>
      </p:sp>
      <p:sp>
        <p:nvSpPr>
          <p:cNvPr id="17" name="Rovnoramenný trojúhelník 16"/>
          <p:cNvSpPr/>
          <p:nvPr/>
        </p:nvSpPr>
        <p:spPr>
          <a:xfrm>
            <a:off x="755576" y="2643758"/>
            <a:ext cx="432048" cy="36004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vnoramenný trojúhelník 17"/>
          <p:cNvSpPr/>
          <p:nvPr/>
        </p:nvSpPr>
        <p:spPr>
          <a:xfrm>
            <a:off x="827584" y="3219822"/>
            <a:ext cx="432048" cy="360040"/>
          </a:xfrm>
          <a:prstGeom prst="triangle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ovnoramenný trojúhelník 18"/>
          <p:cNvSpPr/>
          <p:nvPr/>
        </p:nvSpPr>
        <p:spPr>
          <a:xfrm>
            <a:off x="827584" y="3723878"/>
            <a:ext cx="288032" cy="576064"/>
          </a:xfrm>
          <a:prstGeom prst="triangle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" name="Skupina 40"/>
          <p:cNvGrpSpPr/>
          <p:nvPr/>
        </p:nvGrpSpPr>
        <p:grpSpPr>
          <a:xfrm>
            <a:off x="470725" y="4443958"/>
            <a:ext cx="932890" cy="368181"/>
            <a:chOff x="470725" y="4435816"/>
            <a:chExt cx="932890" cy="376323"/>
          </a:xfrm>
        </p:grpSpPr>
        <p:sp>
          <p:nvSpPr>
            <p:cNvPr id="20" name="Line 23"/>
            <p:cNvSpPr>
              <a:spLocks noChangeShapeType="1"/>
            </p:cNvSpPr>
            <p:nvPr/>
          </p:nvSpPr>
          <p:spPr bwMode="auto">
            <a:xfrm rot="21540000">
              <a:off x="971632" y="4800228"/>
              <a:ext cx="431983" cy="75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 rot="21540000" flipH="1" flipV="1">
              <a:off x="470725" y="4439587"/>
              <a:ext cx="497696" cy="36878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 rot="21540000">
              <a:off x="470758" y="4435816"/>
              <a:ext cx="929677" cy="37632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Rovnoramenný trojúhelník 22"/>
          <p:cNvSpPr/>
          <p:nvPr/>
        </p:nvSpPr>
        <p:spPr>
          <a:xfrm>
            <a:off x="611560" y="1995686"/>
            <a:ext cx="639688" cy="432048"/>
          </a:xfrm>
          <a:prstGeom prst="triangle">
            <a:avLst>
              <a:gd name="adj" fmla="val 72223"/>
            </a:avLst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1475656" y="1995686"/>
            <a:ext cx="79208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obecný, ostroúhlý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475656" y="2643758"/>
            <a:ext cx="93610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rovnostranný, ostroúhlý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1475656" y="3219822"/>
            <a:ext cx="792088" cy="2308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pravoúhlý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475656" y="3795886"/>
            <a:ext cx="100811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rovnoramenný, ostroúhlý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475656" y="4443958"/>
            <a:ext cx="100811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obecný, tupoúhlý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6804248" y="1635646"/>
            <a:ext cx="18002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Součet vnitřních úhlů trojúhelníku je vždy 180</a:t>
            </a:r>
            <a:r>
              <a:rPr lang="cs-CZ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°!</a:t>
            </a:r>
            <a:endParaRPr lang="cs-CZ" sz="1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19"/>
          <p:cNvSpPr>
            <a:spLocks noChangeArrowheads="1"/>
          </p:cNvSpPr>
          <p:nvPr/>
        </p:nvSpPr>
        <p:spPr bwMode="auto">
          <a:xfrm>
            <a:off x="7380312" y="3003798"/>
            <a:ext cx="765051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37°</a:t>
            </a:r>
          </a:p>
        </p:txBody>
      </p:sp>
      <p:sp>
        <p:nvSpPr>
          <p:cNvPr id="36" name="Rectangle 19"/>
          <p:cNvSpPr>
            <a:spLocks noChangeArrowheads="1"/>
          </p:cNvSpPr>
          <p:nvPr/>
        </p:nvSpPr>
        <p:spPr bwMode="auto">
          <a:xfrm>
            <a:off x="7236296" y="3363838"/>
            <a:ext cx="90906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73°</a:t>
            </a:r>
            <a:endParaRPr lang="cs-CZ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25"/>
          <p:cNvSpPr>
            <a:spLocks noChangeArrowheads="1"/>
          </p:cNvSpPr>
          <p:nvPr/>
        </p:nvSpPr>
        <p:spPr bwMode="auto">
          <a:xfrm>
            <a:off x="7236296" y="4011910"/>
            <a:ext cx="981075" cy="648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180°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7380312" y="3723878"/>
            <a:ext cx="765051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70°</a:t>
            </a:r>
            <a:endParaRPr lang="cs-CZ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Line 23"/>
          <p:cNvSpPr>
            <a:spLocks noChangeShapeType="1"/>
          </p:cNvSpPr>
          <p:nvPr/>
        </p:nvSpPr>
        <p:spPr bwMode="auto">
          <a:xfrm rot="21540000">
            <a:off x="7380433" y="4090198"/>
            <a:ext cx="719841" cy="2010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Nadpis 1"/>
          <p:cNvSpPr txBox="1">
            <a:spLocks/>
          </p:cNvSpPr>
          <p:nvPr/>
        </p:nvSpPr>
        <p:spPr>
          <a:xfrm>
            <a:off x="3491880" y="3855554"/>
            <a:ext cx="1800200" cy="522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600" b="1" u="sng" dirty="0" smtClean="0">
                <a:latin typeface="Times New Roman" pitchFamily="18" charset="0"/>
                <a:ea typeface="+mj-ea"/>
                <a:cs typeface="Times New Roman" pitchFamily="18" charset="0"/>
              </a:rPr>
              <a:t>předešlé pojmy</a:t>
            </a:r>
            <a:r>
              <a:rPr kumimoji="0" lang="cs-CZ" sz="1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cs-CZ" sz="16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3635896" y="4374958"/>
            <a:ext cx="1440160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výška trojúhelníku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/>
      <p:bldP spid="6" grpId="0"/>
      <p:bldP spid="7" grpId="0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5" grpId="0"/>
      <p:bldP spid="17" grpId="0" animBg="1"/>
      <p:bldP spid="18" grpId="0" animBg="1"/>
      <p:bldP spid="19" grpId="0" animBg="1"/>
      <p:bldP spid="23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2"/>
      <p:bldP spid="35" grpId="0"/>
      <p:bldP spid="36" grpId="0"/>
      <p:bldP spid="37" grpId="0"/>
      <p:bldP spid="38" grpId="0"/>
      <p:bldP spid="39" grpId="0" animBg="1"/>
      <p:bldP spid="40" grpId="0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508" y="492443"/>
            <a:ext cx="6120680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.3 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55576" y="1635646"/>
            <a:ext cx="1584176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těžnice trojúhelníku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55576" y="2476133"/>
            <a:ext cx="2304256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pojmenování těžnic trojúhelníku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67805" y="3261291"/>
            <a:ext cx="1944216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průsečík těžnic trojúhelníku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55576" y="4083918"/>
            <a:ext cx="1944216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využití těžnic trojúhelníku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684104" y="1698863"/>
            <a:ext cx="511256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je spojnice z vrcholu trojúhelníku a středu protější strany, celkem má trojúhelník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těžnice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707904" y="2536099"/>
            <a:ext cx="439248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těžnice se označují „t“ s dolním indexem příslušné strany, např.: 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734569" y="3415178"/>
            <a:ext cx="4176464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je bod společný všem 3 těžnicím, nazývá se </a:t>
            </a:r>
            <a:r>
              <a:rPr lang="cs-CZ" sz="1200" b="1" i="1" dirty="0" smtClean="0">
                <a:latin typeface="Times New Roman" pitchFamily="18" charset="0"/>
                <a:cs typeface="Times New Roman" pitchFamily="18" charset="0"/>
              </a:rPr>
              <a:t>TĚŽIŠTĚ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729236" y="4138601"/>
            <a:ext cx="496855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při konstrukčních úlohách, kde je zadána pouze strana a příslušná těžnice</a:t>
            </a:r>
          </a:p>
        </p:txBody>
      </p:sp>
      <p:cxnSp>
        <p:nvCxnSpPr>
          <p:cNvPr id="13" name="Přímá spojovací šipka 12"/>
          <p:cNvCxnSpPr/>
          <p:nvPr/>
        </p:nvCxnSpPr>
        <p:spPr>
          <a:xfrm>
            <a:off x="2411760" y="1928108"/>
            <a:ext cx="1080120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3107110" y="2766932"/>
            <a:ext cx="504056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2797535" y="3606293"/>
            <a:ext cx="864096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>
            <a:off x="2800772" y="4369434"/>
            <a:ext cx="864096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8" descr="teznice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91630"/>
            <a:ext cx="4176464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555526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.4 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173439" y="1356619"/>
            <a:ext cx="367240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těžnice </a:t>
            </a:r>
            <a:r>
              <a:rPr lang="cs-CZ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trojúhelníku – </a:t>
            </a:r>
            <a:r>
              <a:rPr lang="cs-CZ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spojnice </a:t>
            </a:r>
            <a:r>
              <a:rPr lang="cs-CZ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vrcholu a </a:t>
            </a:r>
            <a:r>
              <a:rPr lang="cs-CZ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středu protější </a:t>
            </a:r>
            <a:r>
              <a:rPr lang="cs-CZ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(příslušné) </a:t>
            </a:r>
            <a:r>
              <a:rPr lang="cs-CZ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strany</a:t>
            </a:r>
            <a:endParaRPr lang="cs-CZ" sz="1700" b="1" dirty="0">
              <a:solidFill>
                <a:srgbClr val="284C6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5029423" y="1946772"/>
            <a:ext cx="3816424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áme </a:t>
            </a:r>
            <a:r>
              <a:rPr lang="cs-CZ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tři strany a tři vrcholy – tudíž i tři </a:t>
            </a:r>
            <a:r>
              <a:rPr lang="cs-CZ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těžnice</a:t>
            </a:r>
            <a:endParaRPr lang="cs-CZ" sz="1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4860032" y="2361283"/>
            <a:ext cx="4176464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načíme </a:t>
            </a:r>
            <a:r>
              <a:rPr lang="cs-CZ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je v závislosti na označení vrcholů a příslušných stran – </a:t>
            </a:r>
            <a:r>
              <a:rPr lang="cs-CZ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200" b="1" baseline="-25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2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200" b="1" baseline="-25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2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200" b="1" baseline="-25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750189" y="2729161"/>
            <a:ext cx="4176464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těžnice </a:t>
            </a:r>
            <a:r>
              <a:rPr lang="cs-CZ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 protínají v jednom </a:t>
            </a:r>
            <a:r>
              <a:rPr lang="cs-CZ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bodě – </a:t>
            </a:r>
            <a:r>
              <a:rPr lang="cs-CZ" sz="1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TĚŽIŠTI (T)</a:t>
            </a:r>
            <a:endParaRPr lang="cs-CZ" sz="12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4860032" y="3003798"/>
            <a:ext cx="388843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POZOR!</a:t>
            </a:r>
          </a:p>
          <a:p>
            <a:pPr algn="ctr"/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Těžiště trojúhelníku T se  nachází VŽDY  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UVNITŘ</a:t>
            </a:r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trojúhelníka!</a:t>
            </a:r>
          </a:p>
          <a:p>
            <a:pPr algn="ctr"/>
            <a:endParaRPr lang="cs-CZ" sz="12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2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NEzáleží</a:t>
            </a:r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na typu trojúhelníka!</a:t>
            </a:r>
            <a:endParaRPr lang="cs-CZ" sz="1200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rajchl\Local Settings\Temporary Internet Files\Content.IE5\4AAUP2C3\MC90034631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4328162"/>
            <a:ext cx="845178" cy="677126"/>
          </a:xfrm>
          <a:prstGeom prst="rect">
            <a:avLst/>
          </a:prstGeom>
          <a:noFill/>
        </p:spPr>
      </p:pic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36219" y="2716906"/>
            <a:ext cx="119363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050" b="1" dirty="0">
                <a:solidFill>
                  <a:srgbClr val="005028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tupoúhlý  KLM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1445053" y="2716906"/>
            <a:ext cx="138269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05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ostroúhlý  ABC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2754069" y="2730779"/>
            <a:ext cx="157619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05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pravoúhlý  XYZ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10" grpId="0"/>
      <p:bldP spid="23" grpId="0"/>
      <p:bldP spid="24" grpId="0"/>
      <p:bldP spid="24" grpId="1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627534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.5 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5536" y="163564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>
            <a:off x="8316416" y="1923678"/>
            <a:ext cx="306089" cy="23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 sz="1400" b="1" baseline="-25000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7" name="Rectangle 46"/>
          <p:cNvSpPr>
            <a:spLocks noChangeArrowheads="1"/>
          </p:cNvSpPr>
          <p:nvPr/>
        </p:nvSpPr>
        <p:spPr bwMode="auto">
          <a:xfrm>
            <a:off x="8244408" y="2283718"/>
            <a:ext cx="504056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8" name="Rectangle 68"/>
          <p:cNvSpPr>
            <a:spLocks noChangeArrowheads="1"/>
          </p:cNvSpPr>
          <p:nvPr/>
        </p:nvSpPr>
        <p:spPr bwMode="auto">
          <a:xfrm>
            <a:off x="6444208" y="2931790"/>
            <a:ext cx="159560" cy="16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 sz="1200" b="1" dirty="0">
              <a:solidFill>
                <a:srgbClr val="284C6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Rectangle 8"/>
          <p:cNvSpPr>
            <a:spLocks noChangeArrowheads="1"/>
          </p:cNvSpPr>
          <p:nvPr/>
        </p:nvSpPr>
        <p:spPr bwMode="auto">
          <a:xfrm>
            <a:off x="3347864" y="4227934"/>
            <a:ext cx="410445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Daná úloha má v polorovině ABC právě 1 řešení</a:t>
            </a:r>
            <a:r>
              <a:rPr lang="cs-CZ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cs-CZ" sz="1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ovéPole 74"/>
          <p:cNvSpPr txBox="1"/>
          <p:nvPr/>
        </p:nvSpPr>
        <p:spPr>
          <a:xfrm>
            <a:off x="4067944" y="2009802"/>
            <a:ext cx="648072" cy="2308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zápis</a:t>
            </a:r>
          </a:p>
        </p:txBody>
      </p:sp>
      <p:sp>
        <p:nvSpPr>
          <p:cNvPr id="76" name="TextovéPole 75"/>
          <p:cNvSpPr txBox="1"/>
          <p:nvPr/>
        </p:nvSpPr>
        <p:spPr>
          <a:xfrm>
            <a:off x="5294000" y="1655669"/>
            <a:ext cx="936104" cy="2308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konstrukce</a:t>
            </a:r>
          </a:p>
        </p:txBody>
      </p:sp>
      <p:sp>
        <p:nvSpPr>
          <p:cNvPr id="77" name="TextovéPole 76"/>
          <p:cNvSpPr txBox="1"/>
          <p:nvPr/>
        </p:nvSpPr>
        <p:spPr>
          <a:xfrm>
            <a:off x="2339752" y="4515966"/>
            <a:ext cx="648072" cy="2308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závěr</a:t>
            </a:r>
          </a:p>
        </p:txBody>
      </p:sp>
      <p:sp>
        <p:nvSpPr>
          <p:cNvPr id="78" name="Rectangle 8"/>
          <p:cNvSpPr>
            <a:spLocks noChangeArrowheads="1"/>
          </p:cNvSpPr>
          <p:nvPr/>
        </p:nvSpPr>
        <p:spPr bwMode="auto">
          <a:xfrm>
            <a:off x="35347" y="1092793"/>
            <a:ext cx="669689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Sestrojte trojúhelník ABC, ve kterém c = 8 cm, a = 5 cm, </a:t>
            </a:r>
            <a:r>
              <a:rPr lang="cs-CZ" sz="1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600" b="1" baseline="-250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600" b="1" baseline="-25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6 cm.</a:t>
            </a:r>
            <a:r>
              <a:rPr lang="cs-CZ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grpSp>
        <p:nvGrpSpPr>
          <p:cNvPr id="3" name="Skupina 2"/>
          <p:cNvGrpSpPr/>
          <p:nvPr/>
        </p:nvGrpSpPr>
        <p:grpSpPr>
          <a:xfrm>
            <a:off x="0" y="1857005"/>
            <a:ext cx="3563888" cy="2531713"/>
            <a:chOff x="243738" y="1857005"/>
            <a:chExt cx="3529012" cy="2531713"/>
          </a:xfrm>
        </p:grpSpPr>
        <p:grpSp>
          <p:nvGrpSpPr>
            <p:cNvPr id="79" name="Skupina 78"/>
            <p:cNvGrpSpPr/>
            <p:nvPr/>
          </p:nvGrpSpPr>
          <p:grpSpPr>
            <a:xfrm>
              <a:off x="243738" y="1857005"/>
              <a:ext cx="3529012" cy="2531713"/>
              <a:chOff x="1090105" y="2381704"/>
              <a:chExt cx="6913562" cy="4002088"/>
            </a:xfrm>
          </p:grpSpPr>
          <p:sp>
            <p:nvSpPr>
              <p:cNvPr id="80" name="Rectangle 6"/>
              <p:cNvSpPr>
                <a:spLocks noChangeArrowheads="1"/>
              </p:cNvSpPr>
              <p:nvPr/>
            </p:nvSpPr>
            <p:spPr bwMode="auto">
              <a:xfrm>
                <a:off x="1090105" y="2381704"/>
                <a:ext cx="6913562" cy="40020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pic>
            <p:nvPicPr>
              <p:cNvPr id="81" name="Picture 47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1579" y="2381704"/>
                <a:ext cx="5176838" cy="3924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" name="Rectangle 48"/>
              <p:cNvSpPr>
                <a:spLocks noChangeArrowheads="1"/>
              </p:cNvSpPr>
              <p:nvPr/>
            </p:nvSpPr>
            <p:spPr bwMode="auto">
              <a:xfrm>
                <a:off x="4441825" y="5689600"/>
                <a:ext cx="431800" cy="417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r>
                  <a:rPr lang="cs-CZ" sz="1200" b="1">
                    <a:solidFill>
                      <a:srgbClr val="284C6A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endParaRPr lang="el-GR" sz="1200" b="1">
                  <a:solidFill>
                    <a:srgbClr val="284C6A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83" name="Line 49"/>
              <p:cNvSpPr>
                <a:spLocks noChangeAspect="1" noChangeShapeType="1"/>
              </p:cNvSpPr>
              <p:nvPr/>
            </p:nvSpPr>
            <p:spPr bwMode="auto">
              <a:xfrm>
                <a:off x="2254250" y="5805488"/>
                <a:ext cx="4435475" cy="158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4" name="Line 5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343650" y="3054350"/>
                <a:ext cx="352425" cy="275272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5" name="Line 52"/>
              <p:cNvSpPr>
                <a:spLocks noChangeShapeType="1"/>
              </p:cNvSpPr>
              <p:nvPr/>
            </p:nvSpPr>
            <p:spPr bwMode="auto">
              <a:xfrm>
                <a:off x="4471988" y="5734050"/>
                <a:ext cx="0" cy="1428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" name="Line 53"/>
              <p:cNvSpPr>
                <a:spLocks noChangeAspect="1" noChangeShapeType="1"/>
              </p:cNvSpPr>
              <p:nvPr/>
            </p:nvSpPr>
            <p:spPr bwMode="auto">
              <a:xfrm rot="60000" flipV="1">
                <a:off x="4486275" y="3054350"/>
                <a:ext cx="1833563" cy="275113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" name="Rectangle 54"/>
              <p:cNvSpPr>
                <a:spLocks noChangeArrowheads="1"/>
              </p:cNvSpPr>
              <p:nvPr/>
            </p:nvSpPr>
            <p:spPr bwMode="auto">
              <a:xfrm>
                <a:off x="3938588" y="5689600"/>
                <a:ext cx="488950" cy="417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r>
                  <a:rPr lang="cs-CZ" sz="14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88" name="Rectangle 55"/>
              <p:cNvSpPr>
                <a:spLocks noChangeArrowheads="1"/>
              </p:cNvSpPr>
              <p:nvPr/>
            </p:nvSpPr>
            <p:spPr bwMode="auto">
              <a:xfrm>
                <a:off x="6473825" y="4206875"/>
                <a:ext cx="488950" cy="417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r>
                  <a:rPr lang="cs-CZ" sz="14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89" name="Rectangle 56"/>
              <p:cNvSpPr>
                <a:spLocks noChangeArrowheads="1"/>
              </p:cNvSpPr>
              <p:nvPr/>
            </p:nvSpPr>
            <p:spPr bwMode="auto">
              <a:xfrm>
                <a:off x="5060950" y="4178300"/>
                <a:ext cx="488950" cy="417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r>
                  <a:rPr lang="cs-CZ" sz="14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cs-CZ" sz="1400" b="1" baseline="-250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</p:grpSp>
        <p:sp>
          <p:nvSpPr>
            <p:cNvPr id="74" name="TextovéPole 73"/>
            <p:cNvSpPr txBox="1"/>
            <p:nvPr/>
          </p:nvSpPr>
          <p:spPr>
            <a:xfrm>
              <a:off x="395536" y="2065971"/>
              <a:ext cx="648072" cy="2308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9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rozbor</a:t>
              </a:r>
            </a:p>
          </p:txBody>
        </p:sp>
      </p:grpSp>
      <p:sp>
        <p:nvSpPr>
          <p:cNvPr id="109" name="Rectangle 2"/>
          <p:cNvSpPr>
            <a:spLocks noChangeArrowheads="1"/>
          </p:cNvSpPr>
          <p:nvPr/>
        </p:nvSpPr>
        <p:spPr bwMode="auto">
          <a:xfrm>
            <a:off x="3635896" y="2360886"/>
            <a:ext cx="2519363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1. AB;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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AB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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=c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8 cm</a:t>
            </a:r>
          </a:p>
        </p:txBody>
      </p:sp>
      <p:sp>
        <p:nvSpPr>
          <p:cNvPr id="110" name="Rectangle 32"/>
          <p:cNvSpPr>
            <a:spLocks noChangeArrowheads="1"/>
          </p:cNvSpPr>
          <p:nvPr/>
        </p:nvSpPr>
        <p:spPr bwMode="auto">
          <a:xfrm>
            <a:off x="3637508" y="2701230"/>
            <a:ext cx="28067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2. S;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SAB, AS = SB</a:t>
            </a:r>
          </a:p>
        </p:txBody>
      </p:sp>
      <p:sp>
        <p:nvSpPr>
          <p:cNvPr id="111" name="Rectangle 37"/>
          <p:cNvSpPr>
            <a:spLocks noChangeArrowheads="1"/>
          </p:cNvSpPr>
          <p:nvPr/>
        </p:nvSpPr>
        <p:spPr bwMode="auto">
          <a:xfrm>
            <a:off x="3623309" y="3359607"/>
            <a:ext cx="2519363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4. l; l(B; a=5 cm)</a:t>
            </a:r>
            <a:endParaRPr lang="cs-CZ" sz="12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2" name="Rectangle 38"/>
          <p:cNvSpPr>
            <a:spLocks noChangeArrowheads="1"/>
          </p:cNvSpPr>
          <p:nvPr/>
        </p:nvSpPr>
        <p:spPr bwMode="auto">
          <a:xfrm>
            <a:off x="3637508" y="3709696"/>
            <a:ext cx="2519363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5. C; C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k  l </a:t>
            </a:r>
          </a:p>
        </p:txBody>
      </p:sp>
      <p:sp>
        <p:nvSpPr>
          <p:cNvPr id="113" name="Rectangle 26"/>
          <p:cNvSpPr>
            <a:spLocks noChangeArrowheads="1"/>
          </p:cNvSpPr>
          <p:nvPr/>
        </p:nvSpPr>
        <p:spPr bwMode="auto">
          <a:xfrm>
            <a:off x="3623309" y="3017841"/>
            <a:ext cx="1836105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3. k; k(S; </a:t>
            </a:r>
            <a:r>
              <a:rPr lang="cs-CZ" sz="1200" b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200" b="1" baseline="-25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2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= 6 cm)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114" name="Rectangle 98"/>
          <p:cNvSpPr>
            <a:spLocks noChangeArrowheads="1"/>
          </p:cNvSpPr>
          <p:nvPr/>
        </p:nvSpPr>
        <p:spPr bwMode="auto">
          <a:xfrm>
            <a:off x="3637507" y="4014770"/>
            <a:ext cx="2519363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trojúhelník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5593371" y="2042817"/>
            <a:ext cx="3140094" cy="2113785"/>
            <a:chOff x="5593371" y="2042817"/>
            <a:chExt cx="3140094" cy="2113785"/>
          </a:xfrm>
        </p:grpSpPr>
        <p:grpSp>
          <p:nvGrpSpPr>
            <p:cNvPr id="4" name="Skupina 3"/>
            <p:cNvGrpSpPr/>
            <p:nvPr/>
          </p:nvGrpSpPr>
          <p:grpSpPr>
            <a:xfrm>
              <a:off x="5593371" y="2042817"/>
              <a:ext cx="3140094" cy="2113785"/>
              <a:chOff x="1021557" y="2346326"/>
              <a:chExt cx="6913562" cy="4002088"/>
            </a:xfrm>
          </p:grpSpPr>
          <p:sp>
            <p:nvSpPr>
              <p:cNvPr id="90" name="Rectangle 4"/>
              <p:cNvSpPr>
                <a:spLocks noChangeArrowheads="1"/>
              </p:cNvSpPr>
              <p:nvPr/>
            </p:nvSpPr>
            <p:spPr bwMode="auto">
              <a:xfrm>
                <a:off x="1021557" y="2346326"/>
                <a:ext cx="6913562" cy="40020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1" name="Line 77"/>
              <p:cNvSpPr>
                <a:spLocks noChangeShapeType="1"/>
              </p:cNvSpPr>
              <p:nvPr/>
            </p:nvSpPr>
            <p:spPr bwMode="auto">
              <a:xfrm>
                <a:off x="1258888" y="5819775"/>
                <a:ext cx="6553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" name="Rectangle 78"/>
              <p:cNvSpPr>
                <a:spLocks noChangeArrowheads="1"/>
              </p:cNvSpPr>
              <p:nvPr/>
            </p:nvSpPr>
            <p:spPr bwMode="auto">
              <a:xfrm>
                <a:off x="7380288" y="5691188"/>
                <a:ext cx="431800" cy="417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r>
                  <a:rPr lang="cs-CZ" sz="1200" b="1">
                    <a:solidFill>
                      <a:srgbClr val="284C6A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endParaRPr lang="el-GR" sz="1200" b="1">
                  <a:solidFill>
                    <a:srgbClr val="284C6A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93" name="Line 79"/>
              <p:cNvSpPr>
                <a:spLocks noChangeShapeType="1"/>
              </p:cNvSpPr>
              <p:nvPr/>
            </p:nvSpPr>
            <p:spPr bwMode="auto">
              <a:xfrm>
                <a:off x="2254250" y="5661025"/>
                <a:ext cx="0" cy="2889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4" name="Line 80"/>
              <p:cNvSpPr>
                <a:spLocks noChangeShapeType="1"/>
              </p:cNvSpPr>
              <p:nvPr/>
            </p:nvSpPr>
            <p:spPr bwMode="auto">
              <a:xfrm>
                <a:off x="6688138" y="5661025"/>
                <a:ext cx="0" cy="2889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5" name="Arc 81"/>
              <p:cNvSpPr>
                <a:spLocks noChangeAspect="1"/>
              </p:cNvSpPr>
              <p:nvPr/>
            </p:nvSpPr>
            <p:spPr bwMode="auto">
              <a:xfrm flipH="1">
                <a:off x="4259263" y="4184650"/>
                <a:ext cx="2446337" cy="1624013"/>
              </a:xfrm>
              <a:custGeom>
                <a:avLst/>
                <a:gdLst>
                  <a:gd name="T0" fmla="*/ 1896504 w 21165"/>
                  <a:gd name="T1" fmla="*/ 0 h 14048"/>
                  <a:gd name="T2" fmla="*/ 2446337 w 21165"/>
                  <a:gd name="T3" fmla="*/ 1125295 h 14048"/>
                  <a:gd name="T4" fmla="*/ 0 w 21165"/>
                  <a:gd name="T5" fmla="*/ 1624013 h 14048"/>
                  <a:gd name="T6" fmla="*/ 0 60000 65536"/>
                  <a:gd name="T7" fmla="*/ 0 60000 65536"/>
                  <a:gd name="T8" fmla="*/ 0 60000 65536"/>
                  <a:gd name="T9" fmla="*/ 0 w 21165"/>
                  <a:gd name="T10" fmla="*/ 0 h 14048"/>
                  <a:gd name="T11" fmla="*/ 21165 w 21165"/>
                  <a:gd name="T12" fmla="*/ 14048 h 140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65" h="14048" fill="none" extrusionOk="0">
                    <a:moveTo>
                      <a:pt x="16407" y="0"/>
                    </a:moveTo>
                    <a:cubicBezTo>
                      <a:pt x="18794" y="2787"/>
                      <a:pt x="20431" y="6137"/>
                      <a:pt x="21164" y="9734"/>
                    </a:cubicBezTo>
                  </a:path>
                  <a:path w="21165" h="14048" stroke="0" extrusionOk="0">
                    <a:moveTo>
                      <a:pt x="16407" y="0"/>
                    </a:moveTo>
                    <a:cubicBezTo>
                      <a:pt x="18794" y="2787"/>
                      <a:pt x="20431" y="6137"/>
                      <a:pt x="21164" y="9734"/>
                    </a:cubicBezTo>
                    <a:lnTo>
                      <a:pt x="0" y="14048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6" name="Line 83"/>
              <p:cNvSpPr>
                <a:spLocks noChangeShapeType="1"/>
              </p:cNvSpPr>
              <p:nvPr/>
            </p:nvSpPr>
            <p:spPr bwMode="auto">
              <a:xfrm flipV="1">
                <a:off x="4471988" y="2449513"/>
                <a:ext cx="0" cy="3744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7" name="Rectangle 84"/>
              <p:cNvSpPr>
                <a:spLocks noChangeArrowheads="1"/>
              </p:cNvSpPr>
              <p:nvPr/>
            </p:nvSpPr>
            <p:spPr bwMode="auto">
              <a:xfrm>
                <a:off x="4441825" y="2565400"/>
                <a:ext cx="431800" cy="417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r>
                  <a:rPr lang="cs-CZ" sz="1200" b="1">
                    <a:solidFill>
                      <a:srgbClr val="284C6A"/>
                    </a:solidFill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cs-CZ" sz="1200" b="1" baseline="-25000">
                    <a:solidFill>
                      <a:srgbClr val="284C6A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l-GR" sz="1200" b="1" baseline="-25000">
                  <a:solidFill>
                    <a:srgbClr val="284C6A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98" name="Rectangle 85"/>
              <p:cNvSpPr>
                <a:spLocks noChangeArrowheads="1"/>
              </p:cNvSpPr>
              <p:nvPr/>
            </p:nvSpPr>
            <p:spPr bwMode="auto">
              <a:xfrm>
                <a:off x="4456113" y="5718175"/>
                <a:ext cx="431800" cy="417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r>
                  <a:rPr lang="cs-CZ" sz="1200" b="1">
                    <a:solidFill>
                      <a:srgbClr val="284C6A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endParaRPr lang="el-GR" sz="1200" b="1">
                  <a:solidFill>
                    <a:srgbClr val="284C6A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99" name="Arc 86"/>
              <p:cNvSpPr>
                <a:spLocks noChangeAspect="1"/>
              </p:cNvSpPr>
              <p:nvPr/>
            </p:nvSpPr>
            <p:spPr bwMode="auto">
              <a:xfrm>
                <a:off x="4470400" y="2532063"/>
                <a:ext cx="2841625" cy="3273425"/>
              </a:xfrm>
              <a:custGeom>
                <a:avLst/>
                <a:gdLst>
                  <a:gd name="T0" fmla="*/ 589754 w 18459"/>
                  <a:gd name="T1" fmla="*/ 0 h 21258"/>
                  <a:gd name="T2" fmla="*/ 2841625 w 18459"/>
                  <a:gd name="T3" fmla="*/ 1546169 h 21258"/>
                  <a:gd name="T4" fmla="*/ 0 w 18459"/>
                  <a:gd name="T5" fmla="*/ 3273425 h 21258"/>
                  <a:gd name="T6" fmla="*/ 0 60000 65536"/>
                  <a:gd name="T7" fmla="*/ 0 60000 65536"/>
                  <a:gd name="T8" fmla="*/ 0 60000 65536"/>
                  <a:gd name="T9" fmla="*/ 0 w 18459"/>
                  <a:gd name="T10" fmla="*/ 0 h 21258"/>
                  <a:gd name="T11" fmla="*/ 18459 w 18459"/>
                  <a:gd name="T12" fmla="*/ 21258 h 2125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459" h="21258" fill="none" extrusionOk="0">
                    <a:moveTo>
                      <a:pt x="3830" y="0"/>
                    </a:moveTo>
                    <a:cubicBezTo>
                      <a:pt x="9919" y="1097"/>
                      <a:pt x="15246" y="4753"/>
                      <a:pt x="18459" y="10040"/>
                    </a:cubicBezTo>
                  </a:path>
                  <a:path w="18459" h="21258" stroke="0" extrusionOk="0">
                    <a:moveTo>
                      <a:pt x="3830" y="0"/>
                    </a:moveTo>
                    <a:cubicBezTo>
                      <a:pt x="9919" y="1097"/>
                      <a:pt x="15246" y="4753"/>
                      <a:pt x="18459" y="10040"/>
                    </a:cubicBezTo>
                    <a:lnTo>
                      <a:pt x="0" y="21258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0" name="Rectangle 87"/>
              <p:cNvSpPr>
                <a:spLocks noChangeArrowheads="1"/>
              </p:cNvSpPr>
              <p:nvPr/>
            </p:nvSpPr>
            <p:spPr bwMode="auto">
              <a:xfrm>
                <a:off x="5508625" y="2347913"/>
                <a:ext cx="431800" cy="417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r>
                  <a:rPr lang="cs-CZ" sz="1200" b="1">
                    <a:solidFill>
                      <a:srgbClr val="284C6A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endParaRPr lang="el-GR" sz="1200" b="1">
                  <a:solidFill>
                    <a:srgbClr val="284C6A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101" name="Arc 88"/>
              <p:cNvSpPr>
                <a:spLocks noChangeAspect="1"/>
              </p:cNvSpPr>
              <p:nvPr/>
            </p:nvSpPr>
            <p:spPr bwMode="auto">
              <a:xfrm rot="18317540">
                <a:off x="5067300" y="2701925"/>
                <a:ext cx="2651125" cy="2562225"/>
              </a:xfrm>
              <a:custGeom>
                <a:avLst/>
                <a:gdLst>
                  <a:gd name="T0" fmla="*/ 1035568 w 20734"/>
                  <a:gd name="T1" fmla="*/ 0 h 20024"/>
                  <a:gd name="T2" fmla="*/ 2651125 w 20734"/>
                  <a:gd name="T3" fmla="*/ 1787313 h 20024"/>
                  <a:gd name="T4" fmla="*/ 0 w 20734"/>
                  <a:gd name="T5" fmla="*/ 2562225 h 20024"/>
                  <a:gd name="T6" fmla="*/ 0 60000 65536"/>
                  <a:gd name="T7" fmla="*/ 0 60000 65536"/>
                  <a:gd name="T8" fmla="*/ 0 60000 65536"/>
                  <a:gd name="T9" fmla="*/ 0 w 20734"/>
                  <a:gd name="T10" fmla="*/ 0 h 20024"/>
                  <a:gd name="T11" fmla="*/ 20734 w 20734"/>
                  <a:gd name="T12" fmla="*/ 20024 h 200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734" h="20024" fill="none" extrusionOk="0">
                    <a:moveTo>
                      <a:pt x="8099" y="-1"/>
                    </a:moveTo>
                    <a:cubicBezTo>
                      <a:pt x="14225" y="2477"/>
                      <a:pt x="18880" y="7624"/>
                      <a:pt x="20733" y="13968"/>
                    </a:cubicBezTo>
                  </a:path>
                  <a:path w="20734" h="20024" stroke="0" extrusionOk="0">
                    <a:moveTo>
                      <a:pt x="8099" y="-1"/>
                    </a:moveTo>
                    <a:cubicBezTo>
                      <a:pt x="14225" y="2477"/>
                      <a:pt x="18880" y="7624"/>
                      <a:pt x="20733" y="13968"/>
                    </a:cubicBezTo>
                    <a:lnTo>
                      <a:pt x="0" y="20024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" name="Rectangle 89"/>
              <p:cNvSpPr>
                <a:spLocks noChangeArrowheads="1"/>
              </p:cNvSpPr>
              <p:nvPr/>
            </p:nvSpPr>
            <p:spPr bwMode="auto">
              <a:xfrm>
                <a:off x="7308850" y="2795588"/>
                <a:ext cx="431800" cy="417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r>
                  <a:rPr lang="cs-CZ" sz="1200" b="1">
                    <a:solidFill>
                      <a:srgbClr val="284C6A"/>
                    </a:solidFill>
                    <a:latin typeface="Times New Roman" pitchFamily="18" charset="0"/>
                    <a:cs typeface="Times New Roman" pitchFamily="18" charset="0"/>
                  </a:rPr>
                  <a:t>l</a:t>
                </a:r>
                <a:endParaRPr lang="el-GR" sz="1200" b="1">
                  <a:solidFill>
                    <a:srgbClr val="284C6A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103" name="Line 90"/>
              <p:cNvSpPr>
                <a:spLocks noChangeAspect="1" noChangeShapeType="1"/>
              </p:cNvSpPr>
              <p:nvPr/>
            </p:nvSpPr>
            <p:spPr bwMode="auto">
              <a:xfrm>
                <a:off x="2254250" y="5805488"/>
                <a:ext cx="4435475" cy="158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4" name="Line 9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343650" y="3054350"/>
                <a:ext cx="352425" cy="27527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" name="Line 92"/>
              <p:cNvSpPr>
                <a:spLocks noChangeShapeType="1"/>
              </p:cNvSpPr>
              <p:nvPr/>
            </p:nvSpPr>
            <p:spPr bwMode="auto">
              <a:xfrm flipH="1">
                <a:off x="2254250" y="3054350"/>
                <a:ext cx="4103688" cy="27368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6" name="Rectangle 93"/>
              <p:cNvSpPr>
                <a:spLocks noChangeArrowheads="1"/>
              </p:cNvSpPr>
              <p:nvPr/>
            </p:nvSpPr>
            <p:spPr bwMode="auto">
              <a:xfrm>
                <a:off x="2124075" y="5907088"/>
                <a:ext cx="431800" cy="417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r>
                  <a:rPr lang="cs-CZ" sz="1200" b="1">
                    <a:solidFill>
                      <a:srgbClr val="284C6A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l-GR" sz="1200" b="1">
                  <a:solidFill>
                    <a:srgbClr val="284C6A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107" name="Rectangle 94"/>
              <p:cNvSpPr>
                <a:spLocks noChangeArrowheads="1"/>
              </p:cNvSpPr>
              <p:nvPr/>
            </p:nvSpPr>
            <p:spPr bwMode="auto">
              <a:xfrm>
                <a:off x="6559550" y="5905500"/>
                <a:ext cx="431800" cy="417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r>
                  <a:rPr lang="cs-CZ" sz="1200" b="1">
                    <a:solidFill>
                      <a:srgbClr val="284C6A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l-GR" sz="1200" b="1">
                  <a:solidFill>
                    <a:srgbClr val="284C6A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108" name="Rectangle 96"/>
              <p:cNvSpPr>
                <a:spLocks noChangeArrowheads="1"/>
              </p:cNvSpPr>
              <p:nvPr/>
            </p:nvSpPr>
            <p:spPr bwMode="auto">
              <a:xfrm>
                <a:off x="6343650" y="2679700"/>
                <a:ext cx="431800" cy="417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r>
                  <a:rPr lang="cs-CZ" sz="1200" b="1">
                    <a:solidFill>
                      <a:srgbClr val="284C6A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l-GR" sz="1200" b="1">
                  <a:solidFill>
                    <a:srgbClr val="284C6A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sp>
          <p:nvSpPr>
            <p:cNvPr id="52" name="Arc 81"/>
            <p:cNvSpPr>
              <a:spLocks noChangeAspect="1"/>
            </p:cNvSpPr>
            <p:nvPr/>
          </p:nvSpPr>
          <p:spPr bwMode="auto">
            <a:xfrm rot="7157436" flipH="1">
              <a:off x="6261968" y="3166166"/>
              <a:ext cx="1111110" cy="857756"/>
            </a:xfrm>
            <a:custGeom>
              <a:avLst/>
              <a:gdLst>
                <a:gd name="T0" fmla="*/ 1896504 w 21165"/>
                <a:gd name="T1" fmla="*/ 0 h 14048"/>
                <a:gd name="T2" fmla="*/ 2446337 w 21165"/>
                <a:gd name="T3" fmla="*/ 1125295 h 14048"/>
                <a:gd name="T4" fmla="*/ 0 w 21165"/>
                <a:gd name="T5" fmla="*/ 1624013 h 14048"/>
                <a:gd name="T6" fmla="*/ 0 60000 65536"/>
                <a:gd name="T7" fmla="*/ 0 60000 65536"/>
                <a:gd name="T8" fmla="*/ 0 60000 65536"/>
                <a:gd name="T9" fmla="*/ 0 w 21165"/>
                <a:gd name="T10" fmla="*/ 0 h 14048"/>
                <a:gd name="T11" fmla="*/ 21165 w 21165"/>
                <a:gd name="T12" fmla="*/ 14048 h 140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65" h="14048" fill="none" extrusionOk="0">
                  <a:moveTo>
                    <a:pt x="16407" y="0"/>
                  </a:moveTo>
                  <a:cubicBezTo>
                    <a:pt x="18794" y="2787"/>
                    <a:pt x="20431" y="6137"/>
                    <a:pt x="21164" y="9734"/>
                  </a:cubicBezTo>
                </a:path>
                <a:path w="21165" h="14048" stroke="0" extrusionOk="0">
                  <a:moveTo>
                    <a:pt x="16407" y="0"/>
                  </a:moveTo>
                  <a:cubicBezTo>
                    <a:pt x="18794" y="2787"/>
                    <a:pt x="20431" y="6137"/>
                    <a:pt x="21164" y="9734"/>
                  </a:cubicBezTo>
                  <a:lnTo>
                    <a:pt x="0" y="1404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7" grpId="0"/>
      <p:bldP spid="38" grpId="0"/>
      <p:bldP spid="71" grpId="0"/>
      <p:bldP spid="75" grpId="0" animBg="1"/>
      <p:bldP spid="76" grpId="0" animBg="1"/>
      <p:bldP spid="77" grpId="0" animBg="1"/>
      <p:bldP spid="78" grpId="0"/>
      <p:bldP spid="109" grpId="0"/>
      <p:bldP spid="110" grpId="0"/>
      <p:bldP spid="111" grpId="0"/>
      <p:bldP spid="112" grpId="0"/>
      <p:bldP spid="113" grpId="0"/>
      <p:bldP spid="1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617941"/>
            <a:ext cx="338437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.6  Další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27585" y="1347614"/>
            <a:ext cx="3096344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Sestrojte trojúhelník ABC, jestliže: 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4283968" y="1203598"/>
            <a:ext cx="3312368" cy="863600"/>
            <a:chOff x="1331913" y="1412875"/>
            <a:chExt cx="4319587" cy="863600"/>
          </a:xfrm>
        </p:grpSpPr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331913" y="1412875"/>
              <a:ext cx="417671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95000"/>
                </a:lnSpc>
              </a:pP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1.) c = </a:t>
              </a:r>
              <a:r>
                <a:rPr lang="cs-CZ" sz="12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3 </a:t>
              </a: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cm, </a:t>
              </a:r>
              <a:r>
                <a:rPr lang="cs-CZ" sz="12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b </a:t>
              </a: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= </a:t>
              </a:r>
              <a:r>
                <a:rPr lang="cs-CZ" sz="12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6,5cm, t</a:t>
              </a:r>
              <a:r>
                <a:rPr lang="cs-CZ" sz="1200" b="1" baseline="-25000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a</a:t>
              </a:r>
              <a:r>
                <a:rPr lang="cs-CZ" sz="1200" b="1" baseline="-25000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= </a:t>
              </a:r>
              <a:r>
                <a:rPr lang="cs-CZ" sz="12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5,5 </a:t>
              </a: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cm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1347788" y="1700213"/>
              <a:ext cx="3960812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95000"/>
                </a:lnSpc>
              </a:pP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2.) a = </a:t>
              </a:r>
              <a:r>
                <a:rPr lang="cs-CZ" sz="12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5 </a:t>
              </a: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cm, </a:t>
              </a:r>
              <a:r>
                <a:rPr lang="cs-CZ" sz="12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b </a:t>
              </a: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= </a:t>
              </a:r>
              <a:r>
                <a:rPr lang="cs-CZ" sz="12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5cm, </a:t>
              </a: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t</a:t>
              </a:r>
              <a:r>
                <a:rPr lang="cs-CZ" sz="1200" b="1" baseline="-25000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a </a:t>
              </a: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= 7 cm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1347788" y="1958975"/>
              <a:ext cx="4303712" cy="317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95000"/>
                </a:lnSpc>
              </a:pP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3.) b = </a:t>
              </a:r>
              <a:r>
                <a:rPr lang="cs-CZ" sz="12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5 </a:t>
              </a: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cm, </a:t>
              </a:r>
              <a:r>
                <a:rPr lang="cs-CZ" sz="12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a </a:t>
              </a: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= </a:t>
              </a:r>
              <a:r>
                <a:rPr lang="cs-CZ" sz="12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4cm, </a:t>
              </a:r>
              <a:r>
                <a:rPr lang="cs-CZ" sz="1200" b="1" dirty="0" err="1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t</a:t>
              </a:r>
              <a:r>
                <a:rPr lang="cs-CZ" sz="1200" b="1" baseline="-25000" dirty="0" err="1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b</a:t>
              </a:r>
              <a:r>
                <a:rPr lang="cs-CZ" sz="1200" b="1" baseline="-25000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= </a:t>
              </a:r>
              <a:r>
                <a:rPr lang="cs-CZ" sz="12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 </a:t>
              </a: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cm</a:t>
              </a:r>
            </a:p>
          </p:txBody>
        </p:sp>
      </p:grp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83568" y="2067694"/>
            <a:ext cx="6048846" cy="2952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20272" y="2139702"/>
            <a:ext cx="187220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POZOR na počet řešení!!</a:t>
            </a:r>
          </a:p>
        </p:txBody>
      </p:sp>
      <p:pic>
        <p:nvPicPr>
          <p:cNvPr id="1026" name="Picture 2" descr="C:\Documents and Settings\rajchl\Local Settings\Temporary Internet Files\Content.IE5\8NLV609L\MM900288869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2643758"/>
            <a:ext cx="918102" cy="1224136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6876256" y="4083918"/>
            <a:ext cx="2123728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polorovině je 1 či 2</a:t>
            </a:r>
          </a:p>
          <a:p>
            <a:pPr algn="ctr"/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rovině jsou pak 2 či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772" y="2098245"/>
            <a:ext cx="4060340" cy="269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3975" y="605787"/>
            <a:ext cx="453650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.7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Median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of the triangle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4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Maths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267744" y="1277497"/>
            <a:ext cx="3096344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Point of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intersection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altitudes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Centre of </a:t>
            </a:r>
            <a:r>
              <a:rPr lang="cs-CZ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gravity</a:t>
            </a:r>
            <a:endParaRPr lang="cs-CZ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395412" y="1347614"/>
            <a:ext cx="98489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median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971599" y="2139702"/>
            <a:ext cx="2736305" cy="1440159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79512" y="1851670"/>
            <a:ext cx="1008112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side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b"</a:t>
            </a:r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flipV="1">
            <a:off x="1187624" y="4515965"/>
            <a:ext cx="2628292" cy="72007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87524" y="4474576"/>
            <a:ext cx="79208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base</a:t>
            </a:r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>
            <a:off x="1187624" y="3579862"/>
            <a:ext cx="1728192" cy="749698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179512" y="2867064"/>
            <a:ext cx="957114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vertex of the triangle</a:t>
            </a:r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 flipH="1" flipV="1">
            <a:off x="6012159" y="3435847"/>
            <a:ext cx="1080118" cy="576063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7164288" y="3795886"/>
            <a:ext cx="136815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side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Line 18"/>
          <p:cNvSpPr>
            <a:spLocks noChangeShapeType="1"/>
          </p:cNvSpPr>
          <p:nvPr/>
        </p:nvSpPr>
        <p:spPr bwMode="auto">
          <a:xfrm flipH="1">
            <a:off x="5256075" y="1635646"/>
            <a:ext cx="972108" cy="1296144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>
            <a:off x="3455876" y="1851670"/>
            <a:ext cx="1260140" cy="1593934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4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633940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092280" y="120359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0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273637"/>
              </p:ext>
            </p:extLst>
          </p:nvPr>
        </p:nvGraphicFramePr>
        <p:xfrm>
          <a:off x="755576" y="1419622"/>
          <a:ext cx="6096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je to těžnice?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a).    spojnice vrcholů trojúhelníka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b).    spojnice vrcholu a středu protější strany trojúhelníka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c).    kolmice</a:t>
                      </a:r>
                      <a:r>
                        <a:rPr lang="cs-CZ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z vrcholu na protější stranu trojúhelníka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d).   kolmice z vrcholu na přilehlou stranu trojúhelníka</a:t>
                      </a:r>
                      <a:endParaRPr lang="cs-CZ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Popiš</a:t>
                      </a: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červené úsečky:</a:t>
                      </a:r>
                      <a:endParaRPr lang="cs-CZ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 je to těžiště?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endParaRPr lang="cs-CZ" sz="1200" b="1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a).    centrum trojúhelníka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b).    průsečík těžnic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c).    průsečík příček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d).    průsečík výšek</a:t>
                      </a:r>
                      <a:endParaRPr lang="cs-CZ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cs-CZ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   Kolik má trojúhelník </a:t>
                      </a:r>
                      <a:r>
                        <a:rPr lang="cs-CZ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těžnic?</a:t>
                      </a:r>
                      <a:endParaRPr lang="cs-CZ" sz="1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a).   právě 1</a:t>
                      </a:r>
                    </a:p>
                    <a:p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b).   více než 2 a méně než 4</a:t>
                      </a:r>
                    </a:p>
                    <a:p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c).    více než 3</a:t>
                      </a:r>
                    </a:p>
                    <a:p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d).   záleží na typu trojúhelníka</a:t>
                      </a:r>
                      <a:endParaRPr lang="cs-CZ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596336" y="1419622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4359325" y="1862301"/>
            <a:ext cx="1656184" cy="1515299"/>
            <a:chOff x="1187624" y="3291830"/>
            <a:chExt cx="1656184" cy="1584176"/>
          </a:xfrm>
        </p:grpSpPr>
        <p:cxnSp>
          <p:nvCxnSpPr>
            <p:cNvPr id="9" name="Přímá spojovací čára 8"/>
            <p:cNvCxnSpPr/>
            <p:nvPr/>
          </p:nvCxnSpPr>
          <p:spPr>
            <a:xfrm>
              <a:off x="1187624" y="4371950"/>
              <a:ext cx="1656184" cy="0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>
              <a:off x="1403648" y="3291830"/>
              <a:ext cx="1440160" cy="1080120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H="1">
              <a:off x="791580" y="3903898"/>
              <a:ext cx="1584176" cy="360040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>
              <a:off x="1403648" y="3291830"/>
              <a:ext cx="792088" cy="1129216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17"/>
            <p:cNvCxnSpPr/>
            <p:nvPr/>
          </p:nvCxnSpPr>
          <p:spPr>
            <a:xfrm flipH="1">
              <a:off x="1691680" y="3795885"/>
              <a:ext cx="360040" cy="54988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/>
            <p:nvPr/>
          </p:nvCxnSpPr>
          <p:spPr>
            <a:xfrm flipH="1" flipV="1">
              <a:off x="1583668" y="3894079"/>
              <a:ext cx="1260140" cy="477871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125917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Karel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Rajchl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6.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Pravoúhlý, ostroúhlý, tupoúhlý trojúhelník, těžnice, těžiště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rozdělení trojúhelníků podle velikosti vnitřního úhlu, funkce a konstrukce těžnic a těžiště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v trojúhelníku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7.9  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5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918</Words>
  <Application>Microsoft Office PowerPoint</Application>
  <PresentationFormat>Předvádění na obrazovce (16:9)</PresentationFormat>
  <Paragraphs>159</Paragraphs>
  <Slides>9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7.1  Těžnice v trojúhelníku (rozdělení, názvosloví)</vt:lpstr>
      <vt:lpstr>7.2  Co již víme o trojúhelnících?</vt:lpstr>
      <vt:lpstr>7.3  Jaké si řekneme nové termíny a názvy?</vt:lpstr>
      <vt:lpstr>7.4  Co si řekneme nového?</vt:lpstr>
      <vt:lpstr>7.5  Procvičení a příklady</vt:lpstr>
      <vt:lpstr>7.6  Další příklady</vt:lpstr>
      <vt:lpstr>7.7  Median of the triangle</vt:lpstr>
      <vt:lpstr>7.8  Test znalostí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makovska</cp:lastModifiedBy>
  <cp:revision>165</cp:revision>
  <dcterms:created xsi:type="dcterms:W3CDTF">2010-10-18T18:21:56Z</dcterms:created>
  <dcterms:modified xsi:type="dcterms:W3CDTF">2014-10-24T10:42:06Z</dcterms:modified>
</cp:coreProperties>
</file>