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B2CEA-80C0-4798-B8E9-EFE9664E39F1}" type="datetimeFigureOut">
              <a:rPr lang="cs-CZ" smtClean="0"/>
              <a:pPr/>
              <a:t>5.2.2012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20B29-4EF9-4E71-9C2C-33F5E7F9C6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28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9DE0-8411-49E2-AAA1-1A3573270728}" type="datetimeFigureOut">
              <a:rPr lang="cs-CZ" smtClean="0"/>
              <a:pPr/>
              <a:t>5.2.2012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05487-ACC9-47AA-9F42-19E6E5F768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86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5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2D2-D106-481D-A016-33AF6FA7F2D2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B1ED-DB3B-4D11-B0A9-E843416438BD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CBE2-35A6-4BFE-81A4-CDD7D7AA18C4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B1-5CAA-49D2-81F8-7A4E7AE57B04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783C-1881-4CE7-A5CC-4E6A1674235E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8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0A61-B20B-4C2F-8226-E5779C0A7C0A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687-B5FB-4E68-9AB6-6FE55DD3DC83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60A-B9B9-4D6C-9974-6D44A5AA017B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1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22C3-C02C-4400-956A-9983EDD07E23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1CFD-308C-4C2F-A4A8-3BD35F036F9B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9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541-20E9-4365-AD0E-970E03FF4DD3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98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6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5C9B-89CA-4C24-B521-5A12DCAA3D5E}" type="datetime1">
              <a:rPr lang="cs-CZ" smtClean="0"/>
              <a:pPr/>
              <a:t>5.2.2012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65059"/>
            <a:ext cx="8348464" cy="659685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49.1  SOUSTAVY ROVNIC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24936" cy="4442048"/>
          </a:xfrm>
        </p:spPr>
        <p:txBody>
          <a:bodyPr>
            <a:normAutofit/>
          </a:bodyPr>
          <a:lstStyle/>
          <a:p>
            <a:pPr algn="l"/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Jsou dány dvě lineární rovnice se dvěma neznámými </a:t>
            </a:r>
            <a:r>
              <a:rPr lang="cs-C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– 2y = 1 </a:t>
            </a:r>
          </a:p>
          <a:p>
            <a:pPr algn="l"/>
            <a:r>
              <a:rPr lang="cs-CZ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r>
              <a:rPr lang="cs-C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2x + y = 2</a:t>
            </a:r>
          </a:p>
          <a:p>
            <a:pPr algn="l"/>
            <a:endParaRPr lang="cs-CZ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cs-CZ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Soustava lineárních rovnic se dvěma neznámými</a:t>
            </a:r>
          </a:p>
          <a:p>
            <a:pPr algn="l"/>
            <a:endParaRPr lang="cs-CZ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Které z uspořádaných dvojic [3;1] , [1;0] , [0;2] jsou řešením první a zároveň i druhé rovnice?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Pojďme se to naučit … :o)</a:t>
            </a:r>
            <a:endParaRPr lang="cs-CZ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5580112" y="1916832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4"/>
          <p:cNvSpPr txBox="1"/>
          <p:nvPr/>
        </p:nvSpPr>
        <p:spPr>
          <a:xfrm>
            <a:off x="1069" y="6211669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Yveta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Hercogová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8" name="obrázek 5" descr="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744" y="6211668"/>
            <a:ext cx="3053325" cy="6463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282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799547"/>
              </p:ext>
            </p:extLst>
          </p:nvPr>
        </p:nvGraphicFramePr>
        <p:xfrm>
          <a:off x="1043608" y="1700808"/>
          <a:ext cx="7272808" cy="433330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72743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Mgr. Yveta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Hercogová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Lineární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rovnice, s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oustava rovnic, metoda grafická,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soustava souřadnic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12773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řešení soustavy dvou lineárních rovnic se dvěma neznámými grafickou 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metodou.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664804"/>
            <a:ext cx="2916832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49.10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93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65059"/>
            <a:ext cx="8579296" cy="73169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49.2  CO UŽ VÍME O ROVNICÍCH?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>
                <a:normAutofit/>
              </a:bodyPr>
              <a:lstStyle/>
              <a:p>
                <a:r>
                  <a:rPr lang="cs-CZ" sz="18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Vyřešíme rovnici o jedné </a:t>
                </a:r>
                <a:r>
                  <a:rPr lang="cs-CZ" sz="18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neznámé.</a:t>
                </a:r>
                <a:endParaRPr lang="cs-CZ" sz="1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18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Určíme kořen </a:t>
                </a:r>
                <a:r>
                  <a:rPr lang="cs-CZ" sz="18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rovnice.</a:t>
                </a:r>
                <a:endParaRPr lang="cs-CZ" sz="18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1800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Provedeme </a:t>
                </a:r>
                <a:r>
                  <a:rPr lang="cs-CZ" sz="1800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zkoušku.</a:t>
                </a:r>
                <a:endParaRPr lang="cs-CZ" sz="1800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cs-CZ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cs-CZ" sz="18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Př.: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18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cs-CZ" sz="18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cs-CZ" sz="18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cs-CZ" sz="18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cs-CZ" sz="18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18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cs-CZ" sz="18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sz="18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            / . 5(2x+1)    2x+1 ≠ 1</a:t>
                </a:r>
              </a:p>
              <a:p>
                <a:pPr marL="0" indent="0">
                  <a:buNone/>
                </a:pPr>
                <a:r>
                  <a:rPr lang="cs-CZ" sz="18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18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         15 = 2x + 1    / -1                    2x ≠ -1</a:t>
                </a:r>
              </a:p>
              <a:p>
                <a:pPr marL="0" indent="0">
                  <a:buNone/>
                </a:pPr>
                <a:r>
                  <a:rPr lang="cs-CZ" sz="18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18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         14 = 2x          / :2                      x ≠ </a:t>
                </a:r>
                <a14:m>
                  <m:oMath xmlns:m="http://schemas.openxmlformats.org/officeDocument/2006/math">
                    <m:r>
                      <a:rPr lang="cs-CZ" sz="1800" b="0" i="0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cs-CZ" sz="180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18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cs-CZ" sz="18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18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cs-CZ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cs-CZ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1800" dirty="0" smtClean="0"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:r>
                  <a:rPr lang="cs-CZ" sz="18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 = 7</a:t>
                </a:r>
              </a:p>
              <a:p>
                <a:pPr marL="0" indent="0">
                  <a:buNone/>
                </a:pPr>
                <a:endParaRPr lang="cs-CZ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cs-CZ" sz="1800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L (7)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cs-CZ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2.7+1</m:t>
                        </m:r>
                      </m:den>
                    </m:f>
                  </m:oMath>
                </a14:m>
                <a:r>
                  <a:rPr lang="cs-CZ" sz="1800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cs-CZ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cs-CZ" sz="1800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cs-CZ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cs-CZ" sz="1800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cs-CZ" sz="1800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 (7)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cs-CZ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sz="1800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cs-CZ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1800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L = P            číslo 7 je řešením rovnice.</a:t>
                </a:r>
                <a:endParaRPr lang="cs-CZ" sz="1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1">
                <a:blip r:embed="rId3"/>
                <a:stretch>
                  <a:fillRect l="-593" t="-6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347864" y="544522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82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7504" y="465059"/>
            <a:ext cx="8579296" cy="65968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49.3  NOVÉ TERMÍNY A NÁZVY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– 2y = 1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2x + y = 2</a:t>
            </a:r>
          </a:p>
          <a:p>
            <a:pPr marL="0" indent="0">
              <a:buNone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Soustava 2 lineárních rovnic se 2 neznámými :</a:t>
            </a:r>
          </a:p>
          <a:p>
            <a:pPr>
              <a:buFontTx/>
              <a:buChar char="-"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aždá rovnice soustavy má sama o sobě nekonečně mnoho řešení, jejich soustava    </a:t>
            </a:r>
          </a:p>
          <a:p>
            <a:pPr marL="0" indent="0">
              <a:buNone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však řešení mít nemusí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k řešení soustavy lineárních rovnic se 2 neznámými používáme </a:t>
            </a:r>
            <a:r>
              <a:rPr lang="cs-CZ" sz="1800" b="1" i="1" u="sng" dirty="0" smtClean="0">
                <a:latin typeface="Times New Roman" pitchFamily="18" charset="0"/>
                <a:cs typeface="Times New Roman" pitchFamily="18" charset="0"/>
              </a:rPr>
              <a:t>3 metody:</a:t>
            </a:r>
          </a:p>
          <a:p>
            <a:pPr marL="0" indent="0">
              <a:buNone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>
              <a:buNone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1. dosazovací</a:t>
            </a:r>
          </a:p>
          <a:p>
            <a:pPr marL="0" indent="0">
              <a:buNone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2. sčítací</a:t>
            </a:r>
          </a:p>
          <a:p>
            <a:pPr marL="0" indent="0">
              <a:buNone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grafická</a:t>
            </a:r>
            <a:endParaRPr lang="cs-CZ" sz="1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59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65059"/>
            <a:ext cx="8579296" cy="803701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49.4  ŘEŠENÍ SOUSTAVY ROVNIC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2500" b="1" u="sng" dirty="0" smtClean="0">
                <a:latin typeface="Times New Roman" pitchFamily="18" charset="0"/>
                <a:cs typeface="Times New Roman" pitchFamily="18" charset="0"/>
              </a:rPr>
              <a:t>METODA GRAFICKÁ</a:t>
            </a:r>
            <a:endParaRPr lang="cs-CZ" sz="2500" b="1" u="sng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268760"/>
                <a:ext cx="8928992" cy="55892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1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           </a:t>
                </a:r>
                <a:r>
                  <a:rPr lang="cs-CZ" sz="12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 – 2y = 1</a:t>
                </a:r>
                <a:endParaRPr lang="cs-CZ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cs-CZ" sz="12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                  2x + y = 2</a:t>
                </a:r>
              </a:p>
              <a:p>
                <a:pPr>
                  <a:buAutoNum type="arabicPeriod"/>
                </a:pPr>
                <a:r>
                  <a:rPr lang="cs-CZ" sz="1200" i="1" u="sng" dirty="0" smtClean="0">
                    <a:latin typeface="Times New Roman" pitchFamily="18" charset="0"/>
                    <a:cs typeface="Times New Roman" pitchFamily="18" charset="0"/>
                  </a:rPr>
                  <a:t>Z obou rovnic vyjádříme y:</a:t>
                </a:r>
              </a:p>
              <a:p>
                <a:pPr marL="0" indent="0">
                  <a:buNone/>
                </a:pPr>
                <a:r>
                  <a:rPr lang="cs-CZ" sz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        x – 2y = 1         /-x				2x + y = 2       / - 2x</a:t>
                </a:r>
              </a:p>
              <a:p>
                <a:pPr marL="0" indent="0">
                  <a:buNone/>
                </a:pPr>
                <a:r>
                  <a:rPr lang="cs-CZ" sz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            - 2y = 1 - x   / . -1				</a:t>
                </a:r>
                <a:r>
                  <a:rPr lang="cs-CZ" sz="1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   y = 2 – 2x</a:t>
                </a:r>
              </a:p>
              <a:p>
                <a:pPr marL="0" indent="0">
                  <a:buNone/>
                </a:pPr>
                <a:r>
                  <a:rPr lang="cs-CZ" sz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              2y = x – 1   / :2</a:t>
                </a:r>
              </a:p>
              <a:p>
                <a:pPr marL="0" indent="0">
                  <a:buNone/>
                </a:pPr>
                <a:r>
                  <a:rPr lang="cs-CZ" sz="1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           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20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12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cs-CZ" sz="12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 −1</m:t>
                        </m:r>
                      </m:num>
                      <m:den>
                        <m:r>
                          <a:rPr lang="cs-CZ" sz="12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cs-CZ" sz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AutoNum type="arabicPeriod" startAt="2"/>
                </a:pPr>
                <a:r>
                  <a:rPr lang="cs-CZ" sz="1200" i="1" u="sng" dirty="0" smtClean="0">
                    <a:latin typeface="Times New Roman" pitchFamily="18" charset="0"/>
                    <a:cs typeface="Times New Roman" pitchFamily="18" charset="0"/>
                  </a:rPr>
                  <a:t>Sestrojíme grafy obou rovnic do jedné soustavy souřadnic :</a:t>
                </a:r>
              </a:p>
              <a:p>
                <a:pPr marL="0" indent="0">
                  <a:buNone/>
                </a:pPr>
                <a:r>
                  <a:rPr lang="cs-CZ" sz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       x    1    5                                                                x    0     2</a:t>
                </a:r>
              </a:p>
              <a:p>
                <a:pPr marL="0" indent="0">
                  <a:buNone/>
                </a:pPr>
                <a:r>
                  <a:rPr lang="cs-CZ" sz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       y    0    2 		                                     y     2    -2</a:t>
                </a:r>
              </a:p>
              <a:p>
                <a:pPr marL="0" indent="0">
                  <a:buNone/>
                </a:pPr>
                <a:endParaRPr lang="cs-CZ" sz="1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			      </a:t>
                </a:r>
                <a:r>
                  <a:rPr lang="cs-CZ" sz="1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Průsečík obou přímek má souřadnice [1;0]              uspořádaná dvojice čísel [1;0] je 				      řešením soustavy lineárních rovnic se dvěma neznámými.</a:t>
                </a:r>
              </a:p>
              <a:p>
                <a:pPr marL="0" indent="0">
                  <a:buNone/>
                </a:pP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cs-CZ" sz="1200" u="sng" dirty="0" smtClean="0">
                    <a:latin typeface="Times New Roman" pitchFamily="18" charset="0"/>
                    <a:cs typeface="Times New Roman" pitchFamily="18" charset="0"/>
                  </a:rPr>
                  <a:t>Počet řešení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a) 		</a:t>
                </a:r>
              </a:p>
              <a:p>
                <a:pPr marL="0" indent="0">
                  <a:buNone/>
                </a:pPr>
                <a:r>
                  <a:rPr lang="cs-CZ" sz="12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sz="1200" i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 řešení</a:t>
                </a:r>
                <a:r>
                  <a:rPr lang="cs-CZ" sz="1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          průsečíkem obou grafů je uspořádaná dvojice čísel</a:t>
                </a:r>
              </a:p>
              <a:p>
                <a:pPr marL="0" indent="0">
                  <a:buNone/>
                </a:pPr>
                <a:endParaRPr lang="cs-CZ" sz="1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b) </a:t>
                </a:r>
              </a:p>
              <a:p>
                <a:pPr marL="0" indent="0">
                  <a:buNone/>
                </a:pPr>
                <a:r>
                  <a:rPr lang="cs-CZ" sz="12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sz="1200" i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 řešen</a:t>
                </a:r>
                <a:r>
                  <a:rPr lang="cs-CZ" sz="1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í 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          grafy jsou přímky. Neexistuje žádná uspoř. dvojice čísel, která by byla řešením soustavy 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rovnic.</a:t>
                </a:r>
                <a:endParaRPr lang="cs-CZ" sz="1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cs-CZ" sz="1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c) </a:t>
                </a:r>
              </a:p>
              <a:p>
                <a:pPr marL="0" indent="0">
                  <a:buNone/>
                </a:pPr>
                <a:r>
                  <a:rPr lang="cs-CZ" sz="12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sz="1200" i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nekonečně mnoho řešení</a:t>
                </a:r>
                <a:r>
                  <a:rPr lang="cs-CZ" sz="1200" dirty="0" smtClean="0">
                    <a:latin typeface="Times New Roman" pitchFamily="18" charset="0"/>
                    <a:cs typeface="Times New Roman" pitchFamily="18" charset="0"/>
                  </a:rPr>
                  <a:t>            grafy obou rovnic splývají 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268760"/>
                <a:ext cx="8928992" cy="5589240"/>
              </a:xfrm>
              <a:blipFill rotWithShape="1">
                <a:blip r:embed="rId2"/>
                <a:stretch>
                  <a:fillRect l="-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899592" y="90872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2483768" y="321297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1763688" y="368102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2555776" y="36810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2699792" y="3663026"/>
            <a:ext cx="0" cy="18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2576170" y="3573016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735822" y="3573016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3203848" y="3573016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3059832" y="3573016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2915816" y="3573016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H="1">
            <a:off x="2339752" y="3212976"/>
            <a:ext cx="236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H="1">
            <a:off x="2339752" y="3300295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H="1">
            <a:off x="2339752" y="342900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H="1">
            <a:off x="2339752" y="35730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2339752" y="3663026"/>
            <a:ext cx="0" cy="90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2195736" y="3573016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2051720" y="3573016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1907704" y="3573016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1763688" y="3573016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H="1">
            <a:off x="2339752" y="4293096"/>
            <a:ext cx="236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flipH="1">
            <a:off x="2339752" y="4149080"/>
            <a:ext cx="236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H="1">
            <a:off x="2339752" y="4005064"/>
            <a:ext cx="236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 flipH="1">
            <a:off x="2365559" y="3861048"/>
            <a:ext cx="236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>
            <a:off x="2601977" y="4005064"/>
            <a:ext cx="1338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>
            <a:off x="2735822" y="386104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>
            <a:off x="2339752" y="3212976"/>
            <a:ext cx="576064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1187624" y="450912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 flipH="1">
            <a:off x="827584" y="476114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 flipH="1">
            <a:off x="1115616" y="4509120"/>
            <a:ext cx="288032" cy="504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>
            <a:off x="1115616" y="4509120"/>
            <a:ext cx="288032" cy="504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nice 88"/>
          <p:cNvCxnSpPr/>
          <p:nvPr/>
        </p:nvCxnSpPr>
        <p:spPr>
          <a:xfrm>
            <a:off x="1187624" y="522920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90"/>
          <p:cNvCxnSpPr/>
          <p:nvPr/>
        </p:nvCxnSpPr>
        <p:spPr>
          <a:xfrm flipH="1">
            <a:off x="827584" y="548122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92"/>
          <p:cNvCxnSpPr/>
          <p:nvPr/>
        </p:nvCxnSpPr>
        <p:spPr>
          <a:xfrm flipH="1">
            <a:off x="1115616" y="5229200"/>
            <a:ext cx="288032" cy="504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94"/>
          <p:cNvCxnSpPr/>
          <p:nvPr/>
        </p:nvCxnSpPr>
        <p:spPr>
          <a:xfrm flipH="1">
            <a:off x="1259632" y="5229200"/>
            <a:ext cx="36004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96"/>
          <p:cNvCxnSpPr/>
          <p:nvPr/>
        </p:nvCxnSpPr>
        <p:spPr>
          <a:xfrm>
            <a:off x="1115616" y="59492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98"/>
          <p:cNvCxnSpPr/>
          <p:nvPr/>
        </p:nvCxnSpPr>
        <p:spPr>
          <a:xfrm flipH="1">
            <a:off x="611560" y="634532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Přímá spojnice 100"/>
          <p:cNvCxnSpPr/>
          <p:nvPr/>
        </p:nvCxnSpPr>
        <p:spPr>
          <a:xfrm>
            <a:off x="899592" y="5949280"/>
            <a:ext cx="720080" cy="7920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Šipka doprava 101"/>
          <p:cNvSpPr/>
          <p:nvPr/>
        </p:nvSpPr>
        <p:spPr>
          <a:xfrm>
            <a:off x="2576170" y="4761148"/>
            <a:ext cx="339646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Šipka doprava 102"/>
          <p:cNvSpPr/>
          <p:nvPr/>
        </p:nvSpPr>
        <p:spPr>
          <a:xfrm>
            <a:off x="2551196" y="5430337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Šipka doprava 103"/>
          <p:cNvSpPr/>
          <p:nvPr/>
        </p:nvSpPr>
        <p:spPr>
          <a:xfrm>
            <a:off x="3635896" y="602128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868144" y="386104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/>
          <p:nvPr/>
        </p:nvCxnSpPr>
        <p:spPr>
          <a:xfrm flipV="1">
            <a:off x="2195736" y="3212976"/>
            <a:ext cx="635168" cy="10364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32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2" grpId="0" animBg="1"/>
      <p:bldP spid="103" grpId="0" animBg="1"/>
      <p:bldP spid="10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65059"/>
            <a:ext cx="8579296" cy="587678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dirty="0" smtClean="0">
                    <a:latin typeface="Times New Roman" pitchFamily="18" charset="0"/>
                    <a:cs typeface="Times New Roman" pitchFamily="18" charset="0"/>
                  </a:rPr>
                  <a:t>     Řešte graficky soustavy rovnic:</a:t>
                </a:r>
              </a:p>
              <a:p>
                <a:pPr marL="0" indent="0">
                  <a:buNone/>
                </a:pPr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lphaLcParenR"/>
                </a:pPr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3x + y = 9</a:t>
                </a:r>
              </a:p>
              <a:p>
                <a:pPr marL="0" indent="0">
                  <a:buNone/>
                </a:pPr>
                <a:r>
                  <a:rPr lang="cs-CZ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       x – 2y = -4</a:t>
                </a:r>
              </a:p>
              <a:p>
                <a:pPr marL="0" indent="0">
                  <a:buNone/>
                </a:pPr>
                <a:endParaRPr lang="cs-CZ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lphaLcParenR" startAt="2"/>
                </a:pPr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x + 2y = 8</a:t>
                </a:r>
              </a:p>
              <a:p>
                <a:pPr marL="0" indent="0">
                  <a:buNone/>
                </a:pPr>
                <a:r>
                  <a:rPr lang="cs-CZ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 + y = 4</a:t>
                </a:r>
              </a:p>
              <a:p>
                <a:pPr marL="0" indent="0">
                  <a:buNone/>
                </a:pPr>
                <a:endParaRPr lang="cs-CZ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lphaLcParenR" startAt="3"/>
                </a:pPr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4x – y = 6</a:t>
                </a:r>
              </a:p>
              <a:p>
                <a:pPr marL="0" indent="0">
                  <a:buNone/>
                </a:pPr>
                <a:r>
                  <a:rPr lang="cs-CZ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      2x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 = 1</a:t>
                </a:r>
                <a:endParaRPr lang="cs-CZ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593" t="-9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899592" y="263691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899592" y="393305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899592" y="530120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4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65059"/>
            <a:ext cx="8579296" cy="731693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49.6  PRO NÁROČNĚJŠÍ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Utvořte soustavy dvou lineárních rovnic tak, že první z nich vyberete ze  sloupce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a druhou ze sloupce II. Kolik existuje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možností?</a:t>
            </a:r>
            <a:endParaRPr lang="cs-CZ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romanUcPeriod"/>
            </a:pPr>
            <a:r>
              <a:rPr lang="cs-CZ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 + y = 8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	II.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3x + 2y = 17</a:t>
            </a:r>
          </a:p>
          <a:p>
            <a:pPr marL="0" indent="0"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 – y = 4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4x +  y = 14  </a:t>
            </a:r>
          </a:p>
          <a:p>
            <a:pPr marL="0" indent="0"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2x + y = 14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3x -   y = 8</a:t>
            </a:r>
          </a:p>
        </p:txBody>
      </p:sp>
      <p:sp>
        <p:nvSpPr>
          <p:cNvPr id="5" name="TextovéPole 23"/>
          <p:cNvSpPr txBox="1"/>
          <p:nvPr/>
        </p:nvSpPr>
        <p:spPr>
          <a:xfrm>
            <a:off x="0" y="46459"/>
            <a:ext cx="9144000" cy="615553"/>
          </a:xfrm>
          <a:prstGeom prst="rect">
            <a:avLst/>
          </a:prstGeom>
          <a:solidFill>
            <a:srgbClr val="B9CDE5"/>
          </a:solidFill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Zákadní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škola Děčín VI, Na Stráni 879/2  – příspěvková organizace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000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0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endParaRPr lang="cs-CZ" sz="1600" b="1" dirty="0" smtClean="0">
              <a:solidFill>
                <a:srgbClr val="37609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99660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65059"/>
            <a:ext cx="8579296" cy="65968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49.7 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61662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cs-CZ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first equation of the system of equation</a:t>
            </a:r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x – 2y = 1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2x +  y = 2                      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system of equation</a:t>
            </a:r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unknown                    </a:t>
            </a:r>
            <a:r>
              <a:rPr lang="cs-CZ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second equation of the system of equation</a:t>
            </a:r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GRAPHIC METHOD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coordinate system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graph of the first equation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intersection = solution of </a:t>
            </a:r>
            <a:r>
              <a:rPr lang="cs-CZ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equation</a:t>
            </a:r>
            <a:r>
              <a:rPr lang="cs-CZ" sz="20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	                      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ordered pair of numbers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graph of the second equation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Mathematics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ál 15"/>
          <p:cNvSpPr/>
          <p:nvPr/>
        </p:nvSpPr>
        <p:spPr>
          <a:xfrm>
            <a:off x="1601238" y="1340768"/>
            <a:ext cx="1728192" cy="108012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nice se šipkou 17"/>
          <p:cNvCxnSpPr/>
          <p:nvPr/>
        </p:nvCxnSpPr>
        <p:spPr>
          <a:xfrm flipV="1">
            <a:off x="2987824" y="1484784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6" idx="6"/>
          </p:cNvCxnSpPr>
          <p:nvPr/>
        </p:nvCxnSpPr>
        <p:spPr>
          <a:xfrm>
            <a:off x="3329430" y="1880828"/>
            <a:ext cx="954538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1979712" y="220486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2195736" y="2204864"/>
            <a:ext cx="26959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2771800" y="2204864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2195736" y="3789040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611560" y="4856049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1601238" y="3933056"/>
            <a:ext cx="1728192" cy="16561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H="1">
            <a:off x="1403648" y="4077072"/>
            <a:ext cx="2232248" cy="16561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2559580" y="4581128"/>
            <a:ext cx="0" cy="57606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3635896" y="4221088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2559580" y="4856049"/>
            <a:ext cx="1580372" cy="157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1691680" y="5589240"/>
            <a:ext cx="1440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Šipka doprava 3"/>
          <p:cNvSpPr/>
          <p:nvPr/>
        </p:nvSpPr>
        <p:spPr>
          <a:xfrm>
            <a:off x="3225445" y="3356992"/>
            <a:ext cx="978408" cy="231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6300192" y="5157192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0721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6" grpId="0" animBg="1"/>
      <p:bldP spid="4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49.8 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851104" cy="452596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Grafy lineárních závislostí	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2.   Grafy lineárních závislostí jsou různo -  </a:t>
            </a:r>
          </a:p>
          <a:p>
            <a:pPr marL="0" indent="0">
              <a:buNone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jsou rovnoběžné přímky,                  běžné přímky, soustava má:</a:t>
            </a:r>
          </a:p>
          <a:p>
            <a:pPr mar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soustava má :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a)  nekonečně mnoho řešení</a:t>
            </a:r>
          </a:p>
          <a:p>
            <a:pPr marL="0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a)  nekonečně mnoho řešení             b) 0 řešení</a:t>
            </a:r>
          </a:p>
          <a:p>
            <a:pPr marL="0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b) 2 řešení	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     c) 1 řešení</a:t>
            </a:r>
          </a:p>
          <a:p>
            <a:pPr marL="0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c) 1 řešení	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     d) 2 řešení</a:t>
            </a:r>
          </a:p>
          <a:p>
            <a:pPr marL="0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d) 0 řešení</a:t>
            </a:r>
          </a:p>
          <a:p>
            <a:pPr marL="0" indent="0">
              <a:buNone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 startAt="3"/>
            </a:pP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Grafy lineárních závislostí	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4.    Grafická metoda se používá pří řešení:</a:t>
            </a:r>
          </a:p>
          <a:p>
            <a:pPr mar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jsou splývající přímky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a)  zlomků</a:t>
            </a:r>
          </a:p>
          <a:p>
            <a:pPr mar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soustava má: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b)  soustavy lineárních rovnic se dvěma</a:t>
            </a:r>
          </a:p>
          <a:p>
            <a:pPr marL="0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a)  nekonečně mnoho řešení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neznámými</a:t>
            </a:r>
          </a:p>
          <a:p>
            <a:pPr marL="0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b) 1 řešení		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c)  sčítání celých čísel</a:t>
            </a:r>
          </a:p>
          <a:p>
            <a:pPr marL="0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c) 2 řešení		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d)  lineární rovnice s jednou neznámou</a:t>
            </a:r>
          </a:p>
          <a:p>
            <a:pPr marL="0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d) 0 řešení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452320" y="1600200"/>
            <a:ext cx="16916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Odpověď :</a:t>
            </a:r>
          </a:p>
          <a:p>
            <a:pPr marL="0" indent="0">
              <a:buNone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1.  d</a:t>
            </a:r>
          </a:p>
          <a:p>
            <a:pPr mar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2.  c</a:t>
            </a:r>
          </a:p>
          <a:p>
            <a:pPr mar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3.  a</a:t>
            </a:r>
          </a:p>
          <a:p>
            <a:pPr mar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4.  b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23"/>
          <p:cNvSpPr txBox="1"/>
          <p:nvPr/>
        </p:nvSpPr>
        <p:spPr>
          <a:xfrm>
            <a:off x="0" y="46459"/>
            <a:ext cx="9144000" cy="430213"/>
          </a:xfrm>
          <a:prstGeom prst="rect">
            <a:avLst/>
          </a:prstGeom>
          <a:solidFill>
            <a:srgbClr val="B9CDE5"/>
          </a:solidFill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200" b="1" dirty="0" smtClean="0"/>
              <a:t>Elektronická  učebnice - II. stupeň                         </a:t>
            </a:r>
            <a:r>
              <a:rPr lang="cs-CZ" sz="1000" dirty="0" smtClean="0"/>
              <a:t>Základní škola Děčín VI, Na Stráni 879/2  – příspěvková organizace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cs-CZ" sz="1000" dirty="0" smtClean="0">
                <a:solidFill>
                  <a:srgbClr val="376092"/>
                </a:solidFill>
              </a:rPr>
              <a:t>                 </a:t>
            </a:r>
            <a:r>
              <a:rPr lang="cs-CZ" sz="1000" b="1" dirty="0" smtClean="0">
                <a:solidFill>
                  <a:srgbClr val="376092"/>
                </a:solidFill>
              </a:rPr>
              <a:t> </a:t>
            </a:r>
            <a:r>
              <a:rPr lang="cs-CZ" sz="1200" b="1" dirty="0" smtClean="0">
                <a:solidFill>
                  <a:srgbClr val="376092"/>
                </a:solidFill>
              </a:rPr>
              <a:t>Matematika</a:t>
            </a:r>
            <a:endParaRPr lang="cs-CZ" sz="1600" b="1" dirty="0" smtClean="0">
              <a:solidFill>
                <a:srgbClr val="376092"/>
              </a:solidFill>
            </a:endParaRPr>
          </a:p>
          <a:p>
            <a:pPr>
              <a:defRPr/>
            </a:pPr>
            <a:endParaRPr lang="cs-CZ" sz="1000" dirty="0"/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895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49.9  ZDROJ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Šarounová, A: Matematika I pro 9. ročník, Prometheus</a:t>
            </a:r>
          </a:p>
          <a:p>
            <a:pPr marL="0" indent="0"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Trejbal, J: Sbírka zajímavých úloh z matematiky, Prometheus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380312" y="1600200"/>
            <a:ext cx="17636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23"/>
          <p:cNvSpPr txBox="1"/>
          <p:nvPr/>
        </p:nvSpPr>
        <p:spPr>
          <a:xfrm>
            <a:off x="0" y="46459"/>
            <a:ext cx="9144000" cy="430213"/>
          </a:xfrm>
          <a:prstGeom prst="rect">
            <a:avLst/>
          </a:prstGeom>
          <a:solidFill>
            <a:srgbClr val="B9CDE5"/>
          </a:solidFill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200" b="1" dirty="0" smtClean="0"/>
              <a:t>Elektronická  učebnice - II. stupeň                         </a:t>
            </a:r>
            <a:r>
              <a:rPr lang="cs-CZ" sz="1000" dirty="0" smtClean="0"/>
              <a:t>Základní škola Děčín VI, Na Stráni 879/2  – příspěvková organizace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cs-CZ" sz="1000" dirty="0" smtClean="0">
                <a:solidFill>
                  <a:srgbClr val="376092"/>
                </a:solidFill>
              </a:rPr>
              <a:t>                 </a:t>
            </a:r>
            <a:r>
              <a:rPr lang="cs-CZ" sz="1000" b="1" dirty="0" smtClean="0">
                <a:solidFill>
                  <a:srgbClr val="376092"/>
                </a:solidFill>
              </a:rPr>
              <a:t> </a:t>
            </a:r>
            <a:r>
              <a:rPr lang="cs-CZ" sz="1200" b="1" dirty="0" smtClean="0">
                <a:solidFill>
                  <a:srgbClr val="376092"/>
                </a:solidFill>
              </a:rPr>
              <a:t>Matematika</a:t>
            </a:r>
            <a:endParaRPr lang="cs-CZ" sz="1600" b="1" dirty="0" smtClean="0">
              <a:solidFill>
                <a:srgbClr val="376092"/>
              </a:solidFill>
            </a:endParaRPr>
          </a:p>
          <a:p>
            <a:pPr>
              <a:defRPr/>
            </a:pPr>
            <a:endParaRPr lang="cs-CZ" sz="1000" dirty="0"/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82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Sablona dumek matematiky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dumek matematiky (1)</Template>
  <TotalTime>470</TotalTime>
  <Words>737</Words>
  <Application>Microsoft Office PowerPoint</Application>
  <PresentationFormat>Předvádění na obrazovce (4:3)</PresentationFormat>
  <Paragraphs>146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Sablona dumek matematiky (1)</vt:lpstr>
      <vt:lpstr>49.1  SOUSTAVY ROVNIC</vt:lpstr>
      <vt:lpstr>49.2  CO UŽ VÍME O ROVNICÍCH?</vt:lpstr>
      <vt:lpstr>49.3  NOVÉ TERMÍNY A NÁZVY</vt:lpstr>
      <vt:lpstr>49.4  ŘEŠENÍ SOUSTAVY ROVNIC                  METODA GRAFICKÁ</vt:lpstr>
      <vt:lpstr>49.5  PROCVIČENÍ A PŘÍKLADY</vt:lpstr>
      <vt:lpstr>49.6  PRO NÁROČNĚJŠÍ</vt:lpstr>
      <vt:lpstr>49.7  CLIL</vt:lpstr>
      <vt:lpstr>49.8  TEST</vt:lpstr>
      <vt:lpstr>49.9  ZDROJ</vt:lpstr>
      <vt:lpstr>Prezentace aplikace PowerPoint</vt:lpstr>
    </vt:vector>
  </TitlesOfParts>
  <Company>Základní škola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47.1 SOUSTAVY ROVNIC</dc:title>
  <dc:creator>Guest</dc:creator>
  <cp:lastModifiedBy>Evik</cp:lastModifiedBy>
  <cp:revision>44</cp:revision>
  <dcterms:created xsi:type="dcterms:W3CDTF">2011-09-24T17:22:48Z</dcterms:created>
  <dcterms:modified xsi:type="dcterms:W3CDTF">2012-02-05T08:23:25Z</dcterms:modified>
</cp:coreProperties>
</file>