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143"/>
    <a:srgbClr val="30A053"/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Similar-geometric-shapes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d.muni.cz/wmath/dictionary/czw.html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://regentsprep.org/Regents/math/geometry/GP11/PracSimPfs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5" Type="http://schemas.microsoft.com/office/2007/relationships/media" Target="../media/media3.wav"/><Relationship Id="rId10" Type="http://schemas.openxmlformats.org/officeDocument/2006/relationships/image" Target="../media/image10.png"/><Relationship Id="rId4" Type="http://schemas.openxmlformats.org/officeDocument/2006/relationships/audio" Target="../media/media2.wav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sstenovice.cz/testy/?kat=48&amp;test=1300550941" TargetMode="External"/><Relationship Id="rId3" Type="http://schemas.openxmlformats.org/officeDocument/2006/relationships/hyperlink" Target="http://dum.rvp.cz/materialy/shodnost-trojuhelniku.html" TargetMode="External"/><Relationship Id="rId7" Type="http://schemas.openxmlformats.org/officeDocument/2006/relationships/hyperlink" Target="http://www.oskole.sk/index.php?id_cat=34&amp;id_test=2492" TargetMode="External"/><Relationship Id="rId2" Type="http://schemas.openxmlformats.org/officeDocument/2006/relationships/hyperlink" Target="http://dum.rvp.cz/materialy/podobnost-trojuhelniku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um.rvp.cz/materialy/zmena-usecky-v-danem-pomeru-zmenseni-2.html" TargetMode="External"/><Relationship Id="rId5" Type="http://schemas.openxmlformats.org/officeDocument/2006/relationships/hyperlink" Target="http://dum.rvp.cz/materialy/vyuziti-podobnosti.html" TargetMode="External"/><Relationship Id="rId10" Type="http://schemas.openxmlformats.org/officeDocument/2006/relationships/hyperlink" Target="http://translate.google.cz/translate?hl=cs&amp;langpair=en|cs&amp;u=http://en.wikipedia.org/wiki/Similarity_(geometry)" TargetMode="External"/><Relationship Id="rId4" Type="http://schemas.openxmlformats.org/officeDocument/2006/relationships/hyperlink" Target="http://dum.rvp.cz/materialy/podobnost-rovinnych-utvaru.html" TargetMode="External"/><Relationship Id="rId9" Type="http://schemas.openxmlformats.org/officeDocument/2006/relationships/hyperlink" Target="dum.rvp.cz/materialy/stahnout.html?s=pqcdja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587677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46.1 Podobnost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9"/>
          <p:cNvSpPr txBox="1"/>
          <p:nvPr/>
        </p:nvSpPr>
        <p:spPr>
          <a:xfrm>
            <a:off x="-7854" y="6211669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Marie Makovská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5" descr="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6211669"/>
            <a:ext cx="3061970" cy="64633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499992" y="2564904"/>
            <a:ext cx="4538663" cy="3600450"/>
            <a:chOff x="4008" y="7324"/>
            <a:chExt cx="7653" cy="6125"/>
          </a:xfrm>
        </p:grpSpPr>
        <p:pic>
          <p:nvPicPr>
            <p:cNvPr id="2053" name="Picture 5" descr="bui001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8" y="7324"/>
              <a:ext cx="7653" cy="6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Line 4"/>
            <p:cNvSpPr>
              <a:spLocks noChangeAspect="1" noChangeShapeType="1"/>
            </p:cNvSpPr>
            <p:nvPr/>
          </p:nvSpPr>
          <p:spPr bwMode="auto">
            <a:xfrm flipV="1">
              <a:off x="4188" y="7476"/>
              <a:ext cx="1777" cy="36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Line 3"/>
            <p:cNvSpPr>
              <a:spLocks noChangeAspect="1" noChangeShapeType="1"/>
            </p:cNvSpPr>
            <p:nvPr/>
          </p:nvSpPr>
          <p:spPr bwMode="auto">
            <a:xfrm>
              <a:off x="5965" y="7476"/>
              <a:ext cx="1781" cy="18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Line 2"/>
            <p:cNvSpPr>
              <a:spLocks noChangeAspect="1" noChangeShapeType="1"/>
            </p:cNvSpPr>
            <p:nvPr/>
          </p:nvSpPr>
          <p:spPr bwMode="auto">
            <a:xfrm flipV="1">
              <a:off x="4188" y="9306"/>
              <a:ext cx="3558" cy="182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1" name="Group 6"/>
          <p:cNvGrpSpPr>
            <a:grpSpLocks noChangeAspect="1"/>
          </p:cNvGrpSpPr>
          <p:nvPr/>
        </p:nvGrpSpPr>
        <p:grpSpPr bwMode="auto">
          <a:xfrm>
            <a:off x="4860032" y="609600"/>
            <a:ext cx="2268538" cy="1798638"/>
            <a:chOff x="4008" y="7324"/>
            <a:chExt cx="7653" cy="6125"/>
          </a:xfrm>
        </p:grpSpPr>
        <p:pic>
          <p:nvPicPr>
            <p:cNvPr id="2058" name="Picture 10" descr="bui001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8" y="7324"/>
              <a:ext cx="7653" cy="6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Line 9"/>
            <p:cNvSpPr>
              <a:spLocks noChangeAspect="1" noChangeShapeType="1"/>
            </p:cNvSpPr>
            <p:nvPr/>
          </p:nvSpPr>
          <p:spPr bwMode="auto">
            <a:xfrm flipV="1">
              <a:off x="4188" y="7476"/>
              <a:ext cx="1777" cy="36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Line 8"/>
            <p:cNvSpPr>
              <a:spLocks noChangeAspect="1" noChangeShapeType="1"/>
            </p:cNvSpPr>
            <p:nvPr/>
          </p:nvSpPr>
          <p:spPr bwMode="auto">
            <a:xfrm>
              <a:off x="5965" y="7476"/>
              <a:ext cx="1781" cy="18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Line 7"/>
            <p:cNvSpPr>
              <a:spLocks noChangeAspect="1" noChangeShapeType="1"/>
            </p:cNvSpPr>
            <p:nvPr/>
          </p:nvSpPr>
          <p:spPr bwMode="auto">
            <a:xfrm flipV="1">
              <a:off x="4188" y="9306"/>
              <a:ext cx="3558" cy="182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5495" y="815806"/>
            <a:ext cx="9433049" cy="532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2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Změř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úsečky a zapiš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jejich délky.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AB|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|A´B´|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	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|BC|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|B´C´| =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AC|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|A´C´| =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2. Vypočítej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poměry.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|A´B´| : |AB| =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|B´C´| : |BC| =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|A´C´| : |AC| =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3. Porovnej sobě odpovídající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úhly (úhloměr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průsvitka) a zapiš velikost.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Pojmenuj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úhly na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obrázcích.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=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=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=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´ =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´ =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Závěr.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Zapiš,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si zjistil(a).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8"/>
          <p:cNvSpPr>
            <a:spLocks/>
          </p:cNvSpPr>
          <p:nvPr/>
        </p:nvSpPr>
        <p:spPr bwMode="auto">
          <a:xfrm>
            <a:off x="4610421" y="1629494"/>
            <a:ext cx="321346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" name="Rectangle 29"/>
          <p:cNvSpPr>
            <a:spLocks/>
          </p:cNvSpPr>
          <p:nvPr/>
        </p:nvSpPr>
        <p:spPr bwMode="auto">
          <a:xfrm>
            <a:off x="5868144" y="1196752"/>
            <a:ext cx="321346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" name="Rectangle 30"/>
          <p:cNvSpPr>
            <a:spLocks/>
          </p:cNvSpPr>
          <p:nvPr/>
        </p:nvSpPr>
        <p:spPr bwMode="auto">
          <a:xfrm>
            <a:off x="5186684" y="405531"/>
            <a:ext cx="321346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6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" name="Rectangle 33"/>
          <p:cNvSpPr>
            <a:spLocks/>
          </p:cNvSpPr>
          <p:nvPr/>
        </p:nvSpPr>
        <p:spPr bwMode="auto">
          <a:xfrm>
            <a:off x="4283968" y="4652342"/>
            <a:ext cx="5048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baseline="30000" dirty="0">
                <a:latin typeface="Times New Roman" pitchFamily="18" charset="0"/>
                <a:cs typeface="Times New Roman" pitchFamily="18" charset="0"/>
              </a:rPr>
              <a:t>´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4"/>
          <p:cNvSpPr>
            <a:spLocks/>
          </p:cNvSpPr>
          <p:nvPr/>
        </p:nvSpPr>
        <p:spPr bwMode="auto">
          <a:xfrm>
            <a:off x="6660456" y="3788742"/>
            <a:ext cx="5048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baseline="30000">
                <a:latin typeface="Times New Roman" pitchFamily="18" charset="0"/>
                <a:cs typeface="Times New Roman" pitchFamily="18" charset="0"/>
              </a:rPr>
              <a:t>´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5"/>
          <p:cNvSpPr>
            <a:spLocks/>
          </p:cNvSpPr>
          <p:nvPr/>
        </p:nvSpPr>
        <p:spPr bwMode="auto">
          <a:xfrm>
            <a:off x="5364088" y="2421707"/>
            <a:ext cx="5762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baseline="30000" dirty="0">
                <a:latin typeface="Times New Roman" pitchFamily="18" charset="0"/>
                <a:cs typeface="Times New Roman" pitchFamily="18" charset="0"/>
              </a:rPr>
              <a:t>´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313029"/>
              </p:ext>
            </p:extLst>
          </p:nvPr>
        </p:nvGraphicFramePr>
        <p:xfrm>
          <a:off x="1043608" y="1700808"/>
          <a:ext cx="7272808" cy="4699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Marie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Podobnost, věty o podobnosti trojúhelníků,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sss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sus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uu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koeficient podobnosti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podobnost geometrických útvarů a využití vět o podobnosti trojúhelníků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180512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46.2 Co už umíme – věty o shodnosti trojúhelníků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36004" y="-7586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79513" y="908720"/>
            <a:ext cx="885698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Označení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věty zkratkou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sss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vyjadřuje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kterými údaji trojúhelníky porovnáváme.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Zápis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shodnosti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ABC   DEF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493204" y="1628801"/>
            <a:ext cx="82296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Věta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sss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Každé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dva trojúhelníky, které se shodují ve všech třech stranách, jsou shodné.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493204" y="2997225"/>
            <a:ext cx="82296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DE         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BC </a:t>
            </a:r>
            <a:r>
              <a:rPr lang="cs-CZ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EF        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DF</a:t>
            </a: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0" y="1628800"/>
            <a:ext cx="9144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3429001"/>
            <a:ext cx="9144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-24607" y="5229199"/>
            <a:ext cx="9144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Skupina 25"/>
          <p:cNvGrpSpPr/>
          <p:nvPr/>
        </p:nvGrpSpPr>
        <p:grpSpPr>
          <a:xfrm>
            <a:off x="437440" y="1628801"/>
            <a:ext cx="2190344" cy="1682834"/>
            <a:chOff x="249238" y="3284538"/>
            <a:chExt cx="4394200" cy="3311525"/>
          </a:xfrm>
        </p:grpSpPr>
        <p:sp>
          <p:nvSpPr>
            <p:cNvPr id="12" name="Rectangle 57"/>
            <p:cNvSpPr>
              <a:spLocks/>
            </p:cNvSpPr>
            <p:nvPr/>
          </p:nvSpPr>
          <p:spPr bwMode="auto">
            <a:xfrm>
              <a:off x="3130550" y="6164263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3" name="Rectangle 58"/>
            <p:cNvSpPr>
              <a:spLocks/>
            </p:cNvSpPr>
            <p:nvPr/>
          </p:nvSpPr>
          <p:spPr bwMode="auto">
            <a:xfrm>
              <a:off x="4067175" y="3644900"/>
              <a:ext cx="57626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4" name="Rectangle 59"/>
            <p:cNvSpPr>
              <a:spLocks/>
            </p:cNvSpPr>
            <p:nvPr/>
          </p:nvSpPr>
          <p:spPr bwMode="auto">
            <a:xfrm>
              <a:off x="249238" y="4795838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5" name="Rectangle 60"/>
            <p:cNvSpPr>
              <a:spLocks/>
            </p:cNvSpPr>
            <p:nvPr/>
          </p:nvSpPr>
          <p:spPr bwMode="auto">
            <a:xfrm>
              <a:off x="1978026" y="3851333"/>
              <a:ext cx="576264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" name="Rectangle 61"/>
            <p:cNvSpPr>
              <a:spLocks/>
            </p:cNvSpPr>
            <p:nvPr/>
          </p:nvSpPr>
          <p:spPr bwMode="auto">
            <a:xfrm>
              <a:off x="3633788" y="5011738"/>
              <a:ext cx="64928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b="1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7" name="Rectangle 62"/>
            <p:cNvSpPr>
              <a:spLocks/>
            </p:cNvSpPr>
            <p:nvPr/>
          </p:nvSpPr>
          <p:spPr bwMode="auto">
            <a:xfrm>
              <a:off x="1403350" y="5589588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b="1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8" name="Line 63"/>
            <p:cNvSpPr>
              <a:spLocks noChangeShapeType="1"/>
            </p:cNvSpPr>
            <p:nvPr/>
          </p:nvSpPr>
          <p:spPr bwMode="auto">
            <a:xfrm flipV="1">
              <a:off x="754063" y="3932238"/>
              <a:ext cx="3313112" cy="1081087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20" name="AutoShape 56"/>
            <p:cNvSpPr>
              <a:spLocks noChangeArrowheads="1"/>
            </p:cNvSpPr>
            <p:nvPr/>
          </p:nvSpPr>
          <p:spPr bwMode="auto">
            <a:xfrm rot="1819617">
              <a:off x="1258888" y="3284538"/>
              <a:ext cx="2663825" cy="2592387"/>
            </a:xfrm>
            <a:prstGeom prst="triangle">
              <a:avLst>
                <a:gd name="adj" fmla="val 85968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64"/>
            <p:cNvSpPr>
              <a:spLocks noChangeShapeType="1"/>
            </p:cNvSpPr>
            <p:nvPr/>
          </p:nvSpPr>
          <p:spPr bwMode="auto">
            <a:xfrm>
              <a:off x="754063" y="5013325"/>
              <a:ext cx="2305050" cy="136683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24" name="Line 65"/>
            <p:cNvSpPr>
              <a:spLocks noChangeShapeType="1"/>
            </p:cNvSpPr>
            <p:nvPr/>
          </p:nvSpPr>
          <p:spPr bwMode="auto">
            <a:xfrm flipH="1">
              <a:off x="3059832" y="3933056"/>
              <a:ext cx="1008062" cy="244792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6486112" y="1628800"/>
            <a:ext cx="2190344" cy="1682834"/>
            <a:chOff x="249238" y="3284538"/>
            <a:chExt cx="4394200" cy="3311525"/>
          </a:xfrm>
        </p:grpSpPr>
        <p:sp>
          <p:nvSpPr>
            <p:cNvPr id="28" name="Rectangle 57"/>
            <p:cNvSpPr>
              <a:spLocks/>
            </p:cNvSpPr>
            <p:nvPr/>
          </p:nvSpPr>
          <p:spPr bwMode="auto">
            <a:xfrm>
              <a:off x="3130550" y="6164263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58"/>
            <p:cNvSpPr>
              <a:spLocks/>
            </p:cNvSpPr>
            <p:nvPr/>
          </p:nvSpPr>
          <p:spPr bwMode="auto">
            <a:xfrm>
              <a:off x="4067175" y="3644900"/>
              <a:ext cx="57626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59"/>
            <p:cNvSpPr>
              <a:spLocks/>
            </p:cNvSpPr>
            <p:nvPr/>
          </p:nvSpPr>
          <p:spPr bwMode="auto">
            <a:xfrm>
              <a:off x="249238" y="4795838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60"/>
            <p:cNvSpPr>
              <a:spLocks/>
            </p:cNvSpPr>
            <p:nvPr/>
          </p:nvSpPr>
          <p:spPr bwMode="auto">
            <a:xfrm>
              <a:off x="1978026" y="3851335"/>
              <a:ext cx="576264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b="1" dirty="0" smtClean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cs-CZ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61"/>
            <p:cNvSpPr>
              <a:spLocks/>
            </p:cNvSpPr>
            <p:nvPr/>
          </p:nvSpPr>
          <p:spPr bwMode="auto">
            <a:xfrm>
              <a:off x="3633788" y="5011738"/>
              <a:ext cx="64928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b="1" dirty="0" smtClean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62"/>
            <p:cNvSpPr>
              <a:spLocks/>
            </p:cNvSpPr>
            <p:nvPr/>
          </p:nvSpPr>
          <p:spPr bwMode="auto">
            <a:xfrm>
              <a:off x="1403350" y="5589588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b="1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cs-CZ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63"/>
            <p:cNvSpPr>
              <a:spLocks noChangeShapeType="1"/>
            </p:cNvSpPr>
            <p:nvPr/>
          </p:nvSpPr>
          <p:spPr bwMode="auto">
            <a:xfrm flipV="1">
              <a:off x="754063" y="3932238"/>
              <a:ext cx="3313112" cy="1081087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5" name="AutoShape 56"/>
            <p:cNvSpPr>
              <a:spLocks noChangeArrowheads="1"/>
            </p:cNvSpPr>
            <p:nvPr/>
          </p:nvSpPr>
          <p:spPr bwMode="auto">
            <a:xfrm rot="1819617">
              <a:off x="1258888" y="3284538"/>
              <a:ext cx="2663825" cy="2592387"/>
            </a:xfrm>
            <a:prstGeom prst="triangle">
              <a:avLst>
                <a:gd name="adj" fmla="val 85968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>
              <a:off x="754063" y="5013325"/>
              <a:ext cx="2305050" cy="136683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 flipH="1">
              <a:off x="3059832" y="3933056"/>
              <a:ext cx="1008062" cy="244792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  <p:sp>
        <p:nvSpPr>
          <p:cNvPr id="38" name="Rectangle 4"/>
          <p:cNvSpPr>
            <a:spLocks/>
          </p:cNvSpPr>
          <p:nvPr/>
        </p:nvSpPr>
        <p:spPr bwMode="auto">
          <a:xfrm>
            <a:off x="0" y="3429000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Věta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Každé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dva trojúhelníky, které se shodují ve dvou stranách a úhlu jimi sevřeném, jsou shodné.</a:t>
            </a:r>
          </a:p>
        </p:txBody>
      </p:sp>
      <p:sp>
        <p:nvSpPr>
          <p:cNvPr id="39" name="Rectangle 5"/>
          <p:cNvSpPr>
            <a:spLocks/>
          </p:cNvSpPr>
          <p:nvPr/>
        </p:nvSpPr>
        <p:spPr bwMode="auto">
          <a:xfrm>
            <a:off x="683568" y="4868515"/>
            <a:ext cx="7416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EF          </a:t>
            </a:r>
            <a:r>
              <a:rPr lang="cs-CZ" b="1" dirty="0" smtClean="0">
                <a:solidFill>
                  <a:srgbClr val="27814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 </a:t>
            </a:r>
            <a:r>
              <a:rPr lang="cs-CZ" dirty="0" smtClean="0">
                <a:solidFill>
                  <a:srgbClr val="27814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 smtClean="0">
                <a:solidFill>
                  <a:srgbClr val="27814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DF          </a:t>
            </a:r>
            <a:r>
              <a:rPr lang="el-GR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l-GR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ϕ</a:t>
            </a:r>
            <a:endParaRPr lang="cs-CZ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52" name="Skupina 51"/>
          <p:cNvGrpSpPr/>
          <p:nvPr/>
        </p:nvGrpSpPr>
        <p:grpSpPr>
          <a:xfrm>
            <a:off x="323528" y="3503018"/>
            <a:ext cx="2160240" cy="1654174"/>
            <a:chOff x="468313" y="3068638"/>
            <a:chExt cx="4441859" cy="3427412"/>
          </a:xfrm>
        </p:grpSpPr>
        <p:grpSp>
          <p:nvGrpSpPr>
            <p:cNvPr id="50" name="Skupina 49"/>
            <p:cNvGrpSpPr/>
            <p:nvPr/>
          </p:nvGrpSpPr>
          <p:grpSpPr>
            <a:xfrm>
              <a:off x="468313" y="3068638"/>
              <a:ext cx="3889375" cy="3427412"/>
              <a:chOff x="468313" y="3068638"/>
              <a:chExt cx="3889375" cy="3427412"/>
            </a:xfrm>
          </p:grpSpPr>
          <p:sp>
            <p:nvSpPr>
              <p:cNvPr id="40" name="AutoShape 51"/>
              <p:cNvSpPr>
                <a:spLocks noChangeArrowheads="1"/>
              </p:cNvSpPr>
              <p:nvPr/>
            </p:nvSpPr>
            <p:spPr bwMode="auto">
              <a:xfrm rot="2294388">
                <a:off x="1692275" y="3068638"/>
                <a:ext cx="2203450" cy="2952750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52"/>
              <p:cNvSpPr>
                <a:spLocks/>
              </p:cNvSpPr>
              <p:nvPr/>
            </p:nvSpPr>
            <p:spPr bwMode="auto">
              <a:xfrm>
                <a:off x="468313" y="4868863"/>
                <a:ext cx="720725" cy="503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42" name="Rectangle 53"/>
              <p:cNvSpPr>
                <a:spLocks/>
              </p:cNvSpPr>
              <p:nvPr/>
            </p:nvSpPr>
            <p:spPr bwMode="auto">
              <a:xfrm>
                <a:off x="2844800" y="6092825"/>
                <a:ext cx="720725" cy="40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43" name="Rectangle 55"/>
              <p:cNvSpPr>
                <a:spLocks/>
              </p:cNvSpPr>
              <p:nvPr/>
            </p:nvSpPr>
            <p:spPr bwMode="auto">
              <a:xfrm>
                <a:off x="1333500" y="5516563"/>
                <a:ext cx="5746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44" name="Rectangle 56"/>
              <p:cNvSpPr>
                <a:spLocks/>
              </p:cNvSpPr>
              <p:nvPr/>
            </p:nvSpPr>
            <p:spPr bwMode="auto">
              <a:xfrm>
                <a:off x="3276600" y="5156200"/>
                <a:ext cx="6477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b="1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45" name="Rectangle 57"/>
              <p:cNvSpPr>
                <a:spLocks/>
              </p:cNvSpPr>
              <p:nvPr/>
            </p:nvSpPr>
            <p:spPr bwMode="auto">
              <a:xfrm>
                <a:off x="2412999" y="3814633"/>
                <a:ext cx="647699" cy="474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46" name="Arc 58"/>
              <p:cNvSpPr>
                <a:spLocks/>
              </p:cNvSpPr>
              <p:nvPr/>
            </p:nvSpPr>
            <p:spPr bwMode="auto">
              <a:xfrm rot="18317810" flipH="1">
                <a:off x="3022601" y="4251325"/>
                <a:ext cx="431800" cy="942975"/>
              </a:xfrm>
              <a:custGeom>
                <a:avLst/>
                <a:gdLst>
                  <a:gd name="G0" fmla="+- 0 0 0"/>
                  <a:gd name="G1" fmla="+- 20953 0 0"/>
                  <a:gd name="G2" fmla="+- 21600 0 0"/>
                  <a:gd name="T0" fmla="*/ 5247 w 21600"/>
                  <a:gd name="T1" fmla="*/ 0 h 35777"/>
                  <a:gd name="T2" fmla="*/ 15711 w 21600"/>
                  <a:gd name="T3" fmla="*/ 35777 h 35777"/>
                  <a:gd name="T4" fmla="*/ 0 w 21600"/>
                  <a:gd name="T5" fmla="*/ 20953 h 35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5777" fill="none" extrusionOk="0">
                    <a:moveTo>
                      <a:pt x="5247" y="-1"/>
                    </a:moveTo>
                    <a:cubicBezTo>
                      <a:pt x="14858" y="2406"/>
                      <a:pt x="21600" y="11044"/>
                      <a:pt x="21600" y="20953"/>
                    </a:cubicBezTo>
                    <a:cubicBezTo>
                      <a:pt x="21600" y="26464"/>
                      <a:pt x="19493" y="31767"/>
                      <a:pt x="15710" y="35776"/>
                    </a:cubicBezTo>
                  </a:path>
                  <a:path w="21600" h="35777" stroke="0" extrusionOk="0">
                    <a:moveTo>
                      <a:pt x="5247" y="-1"/>
                    </a:moveTo>
                    <a:cubicBezTo>
                      <a:pt x="14858" y="2406"/>
                      <a:pt x="21600" y="11044"/>
                      <a:pt x="21600" y="20953"/>
                    </a:cubicBezTo>
                    <a:cubicBezTo>
                      <a:pt x="21600" y="26464"/>
                      <a:pt x="19493" y="31767"/>
                      <a:pt x="15710" y="35776"/>
                    </a:cubicBezTo>
                    <a:lnTo>
                      <a:pt x="0" y="20953"/>
                    </a:lnTo>
                    <a:close/>
                  </a:path>
                </a:pathLst>
              </a:cu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Rectangle 59"/>
              <p:cNvSpPr>
                <a:spLocks/>
              </p:cNvSpPr>
              <p:nvPr/>
            </p:nvSpPr>
            <p:spPr bwMode="auto">
              <a:xfrm>
                <a:off x="2413000" y="4652963"/>
                <a:ext cx="720725" cy="719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l-GR" sz="16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cs-CZ" sz="16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Line 60"/>
              <p:cNvSpPr>
                <a:spLocks noChangeShapeType="1"/>
              </p:cNvSpPr>
              <p:nvPr/>
            </p:nvSpPr>
            <p:spPr bwMode="auto">
              <a:xfrm flipV="1">
                <a:off x="2773363" y="3860800"/>
                <a:ext cx="1584325" cy="251936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Line 61"/>
              <p:cNvSpPr>
                <a:spLocks noChangeShapeType="1"/>
              </p:cNvSpPr>
              <p:nvPr/>
            </p:nvSpPr>
            <p:spPr bwMode="auto">
              <a:xfrm flipV="1">
                <a:off x="1044575" y="3860800"/>
                <a:ext cx="3313113" cy="1152525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" name="Rectangle 54"/>
            <p:cNvSpPr>
              <a:spLocks/>
            </p:cNvSpPr>
            <p:nvPr/>
          </p:nvSpPr>
          <p:spPr bwMode="auto">
            <a:xfrm>
              <a:off x="4149761" y="3367036"/>
              <a:ext cx="760411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sz="16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6012160" y="3503018"/>
            <a:ext cx="2160240" cy="1654174"/>
            <a:chOff x="468313" y="3068638"/>
            <a:chExt cx="4441859" cy="3427412"/>
          </a:xfrm>
        </p:grpSpPr>
        <p:grpSp>
          <p:nvGrpSpPr>
            <p:cNvPr id="54" name="Skupina 53"/>
            <p:cNvGrpSpPr/>
            <p:nvPr/>
          </p:nvGrpSpPr>
          <p:grpSpPr>
            <a:xfrm>
              <a:off x="468313" y="3068638"/>
              <a:ext cx="3889375" cy="3427412"/>
              <a:chOff x="468313" y="3068638"/>
              <a:chExt cx="3889375" cy="3427412"/>
            </a:xfrm>
          </p:grpSpPr>
          <p:sp>
            <p:nvSpPr>
              <p:cNvPr id="56" name="AutoShape 51"/>
              <p:cNvSpPr>
                <a:spLocks noChangeArrowheads="1"/>
              </p:cNvSpPr>
              <p:nvPr/>
            </p:nvSpPr>
            <p:spPr bwMode="auto">
              <a:xfrm rot="2294388">
                <a:off x="1692275" y="3068638"/>
                <a:ext cx="2203450" cy="2952750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52"/>
              <p:cNvSpPr>
                <a:spLocks/>
              </p:cNvSpPr>
              <p:nvPr/>
            </p:nvSpPr>
            <p:spPr bwMode="auto">
              <a:xfrm>
                <a:off x="468313" y="4868863"/>
                <a:ext cx="720725" cy="503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cs-CZ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Rectangle 53"/>
              <p:cNvSpPr>
                <a:spLocks/>
              </p:cNvSpPr>
              <p:nvPr/>
            </p:nvSpPr>
            <p:spPr bwMode="auto">
              <a:xfrm>
                <a:off x="2844800" y="6092825"/>
                <a:ext cx="720725" cy="40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cs-CZ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Rectangle 55"/>
              <p:cNvSpPr>
                <a:spLocks/>
              </p:cNvSpPr>
              <p:nvPr/>
            </p:nvSpPr>
            <p:spPr bwMode="auto">
              <a:xfrm>
                <a:off x="1333500" y="5516563"/>
                <a:ext cx="5746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b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60" name="Rectangle 56"/>
              <p:cNvSpPr>
                <a:spLocks/>
              </p:cNvSpPr>
              <p:nvPr/>
            </p:nvSpPr>
            <p:spPr bwMode="auto">
              <a:xfrm>
                <a:off x="3276600" y="5156200"/>
                <a:ext cx="6477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b="1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cs-CZ" sz="1600" b="1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Rectangle 57"/>
              <p:cNvSpPr>
                <a:spLocks/>
              </p:cNvSpPr>
              <p:nvPr/>
            </p:nvSpPr>
            <p:spPr bwMode="auto">
              <a:xfrm>
                <a:off x="2412999" y="3814633"/>
                <a:ext cx="647699" cy="474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6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cs-CZ" sz="16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Arc 58"/>
              <p:cNvSpPr>
                <a:spLocks/>
              </p:cNvSpPr>
              <p:nvPr/>
            </p:nvSpPr>
            <p:spPr bwMode="auto">
              <a:xfrm rot="18317810" flipH="1">
                <a:off x="3022601" y="4251325"/>
                <a:ext cx="431800" cy="942975"/>
              </a:xfrm>
              <a:custGeom>
                <a:avLst/>
                <a:gdLst>
                  <a:gd name="G0" fmla="+- 0 0 0"/>
                  <a:gd name="G1" fmla="+- 20953 0 0"/>
                  <a:gd name="G2" fmla="+- 21600 0 0"/>
                  <a:gd name="T0" fmla="*/ 5247 w 21600"/>
                  <a:gd name="T1" fmla="*/ 0 h 35777"/>
                  <a:gd name="T2" fmla="*/ 15711 w 21600"/>
                  <a:gd name="T3" fmla="*/ 35777 h 35777"/>
                  <a:gd name="T4" fmla="*/ 0 w 21600"/>
                  <a:gd name="T5" fmla="*/ 20953 h 35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5777" fill="none" extrusionOk="0">
                    <a:moveTo>
                      <a:pt x="5247" y="-1"/>
                    </a:moveTo>
                    <a:cubicBezTo>
                      <a:pt x="14858" y="2406"/>
                      <a:pt x="21600" y="11044"/>
                      <a:pt x="21600" y="20953"/>
                    </a:cubicBezTo>
                    <a:cubicBezTo>
                      <a:pt x="21600" y="26464"/>
                      <a:pt x="19493" y="31767"/>
                      <a:pt x="15710" y="35776"/>
                    </a:cubicBezTo>
                  </a:path>
                  <a:path w="21600" h="35777" stroke="0" extrusionOk="0">
                    <a:moveTo>
                      <a:pt x="5247" y="-1"/>
                    </a:moveTo>
                    <a:cubicBezTo>
                      <a:pt x="14858" y="2406"/>
                      <a:pt x="21600" y="11044"/>
                      <a:pt x="21600" y="20953"/>
                    </a:cubicBezTo>
                    <a:cubicBezTo>
                      <a:pt x="21600" y="26464"/>
                      <a:pt x="19493" y="31767"/>
                      <a:pt x="15710" y="35776"/>
                    </a:cubicBezTo>
                    <a:lnTo>
                      <a:pt x="0" y="20953"/>
                    </a:lnTo>
                    <a:close/>
                  </a:path>
                </a:pathLst>
              </a:cu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Rectangle 59"/>
              <p:cNvSpPr>
                <a:spLocks/>
              </p:cNvSpPr>
              <p:nvPr/>
            </p:nvSpPr>
            <p:spPr bwMode="auto">
              <a:xfrm>
                <a:off x="2413000" y="4652963"/>
                <a:ext cx="720725" cy="719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l-GR" sz="16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ϕ</a:t>
                </a:r>
                <a:endParaRPr lang="cs-CZ" sz="16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Line 60"/>
              <p:cNvSpPr>
                <a:spLocks noChangeShapeType="1"/>
              </p:cNvSpPr>
              <p:nvPr/>
            </p:nvSpPr>
            <p:spPr bwMode="auto">
              <a:xfrm flipV="1">
                <a:off x="2773363" y="3860800"/>
                <a:ext cx="1584325" cy="251936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Line 61"/>
              <p:cNvSpPr>
                <a:spLocks noChangeShapeType="1"/>
              </p:cNvSpPr>
              <p:nvPr/>
            </p:nvSpPr>
            <p:spPr bwMode="auto">
              <a:xfrm flipV="1">
                <a:off x="1044575" y="3860800"/>
                <a:ext cx="3313113" cy="1152525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5" name="Rectangle 54"/>
            <p:cNvSpPr>
              <a:spLocks/>
            </p:cNvSpPr>
            <p:nvPr/>
          </p:nvSpPr>
          <p:spPr bwMode="auto">
            <a:xfrm>
              <a:off x="4149761" y="3367036"/>
              <a:ext cx="760411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pitchFamily="34" charset="0"/>
                <a:buNone/>
              </a:pPr>
              <a:r>
                <a:rPr lang="cs-CZ" sz="16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cs-CZ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Rectangle 3"/>
          <p:cNvSpPr>
            <a:spLocks/>
          </p:cNvSpPr>
          <p:nvPr/>
        </p:nvSpPr>
        <p:spPr bwMode="auto">
          <a:xfrm>
            <a:off x="36004" y="5229200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Věta usu: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Každé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dva trojúhelníky, které se shodují v jedné straně a ve dvou úhlech k ní přilehlých, jsou shodné.</a:t>
            </a:r>
          </a:p>
        </p:txBody>
      </p:sp>
      <p:sp>
        <p:nvSpPr>
          <p:cNvPr id="67" name="Rectangle 4"/>
          <p:cNvSpPr>
            <a:spLocks/>
          </p:cNvSpPr>
          <p:nvPr/>
        </p:nvSpPr>
        <p:spPr bwMode="auto">
          <a:xfrm>
            <a:off x="971550" y="6525344"/>
            <a:ext cx="7056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/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cs-CZ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DE         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β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3" name="Skupina 82"/>
          <p:cNvGrpSpPr/>
          <p:nvPr/>
        </p:nvGrpSpPr>
        <p:grpSpPr>
          <a:xfrm>
            <a:off x="899592" y="5445224"/>
            <a:ext cx="1836738" cy="1368152"/>
            <a:chOff x="971550" y="3330496"/>
            <a:chExt cx="3384550" cy="3267154"/>
          </a:xfrm>
        </p:grpSpPr>
        <p:grpSp>
          <p:nvGrpSpPr>
            <p:cNvPr id="81" name="Skupina 80"/>
            <p:cNvGrpSpPr/>
            <p:nvPr/>
          </p:nvGrpSpPr>
          <p:grpSpPr>
            <a:xfrm>
              <a:off x="971550" y="3330496"/>
              <a:ext cx="3384550" cy="3267154"/>
              <a:chOff x="971550" y="3330496"/>
              <a:chExt cx="3384550" cy="3267154"/>
            </a:xfrm>
          </p:grpSpPr>
          <p:sp>
            <p:nvSpPr>
              <p:cNvPr id="70" name="AutoShape 30"/>
              <p:cNvSpPr>
                <a:spLocks noChangeArrowheads="1"/>
              </p:cNvSpPr>
              <p:nvPr/>
            </p:nvSpPr>
            <p:spPr bwMode="auto">
              <a:xfrm rot="5400000">
                <a:off x="1475582" y="3860006"/>
                <a:ext cx="2592388" cy="2447925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31"/>
              <p:cNvSpPr>
                <a:spLocks/>
              </p:cNvSpPr>
              <p:nvPr/>
            </p:nvSpPr>
            <p:spPr bwMode="auto">
              <a:xfrm>
                <a:off x="1502305" y="3330496"/>
                <a:ext cx="433387" cy="50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72" name="Rectangle 32"/>
              <p:cNvSpPr>
                <a:spLocks/>
              </p:cNvSpPr>
              <p:nvPr/>
            </p:nvSpPr>
            <p:spPr bwMode="auto">
              <a:xfrm>
                <a:off x="971550" y="6164263"/>
                <a:ext cx="720725" cy="40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73" name="Rectangle 33"/>
              <p:cNvSpPr>
                <a:spLocks/>
              </p:cNvSpPr>
              <p:nvPr/>
            </p:nvSpPr>
            <p:spPr bwMode="auto">
              <a:xfrm>
                <a:off x="3924300" y="5876925"/>
                <a:ext cx="4318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74" name="Rectangle 34"/>
              <p:cNvSpPr>
                <a:spLocks/>
              </p:cNvSpPr>
              <p:nvPr/>
            </p:nvSpPr>
            <p:spPr bwMode="auto">
              <a:xfrm>
                <a:off x="1044575" y="5229225"/>
                <a:ext cx="5746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75" name="Rectangle 35"/>
              <p:cNvSpPr>
                <a:spLocks/>
              </p:cNvSpPr>
              <p:nvPr/>
            </p:nvSpPr>
            <p:spPr bwMode="auto">
              <a:xfrm>
                <a:off x="2484438" y="6092825"/>
                <a:ext cx="6477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76" name="Rectangle 36"/>
              <p:cNvSpPr>
                <a:spLocks/>
              </p:cNvSpPr>
              <p:nvPr/>
            </p:nvSpPr>
            <p:spPr bwMode="auto">
              <a:xfrm>
                <a:off x="2700338" y="4437063"/>
                <a:ext cx="647700" cy="474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77" name="Rectangle 37"/>
              <p:cNvSpPr>
                <a:spLocks/>
              </p:cNvSpPr>
              <p:nvPr/>
            </p:nvSpPr>
            <p:spPr bwMode="auto">
              <a:xfrm>
                <a:off x="1908175" y="5300663"/>
                <a:ext cx="4318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78" name="Rectangle 38"/>
              <p:cNvSpPr>
                <a:spLocks/>
              </p:cNvSpPr>
              <p:nvPr/>
            </p:nvSpPr>
            <p:spPr bwMode="auto">
              <a:xfrm>
                <a:off x="1619250" y="4364038"/>
                <a:ext cx="720725" cy="57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79" name="Arc 39"/>
              <p:cNvSpPr>
                <a:spLocks/>
              </p:cNvSpPr>
              <p:nvPr/>
            </p:nvSpPr>
            <p:spPr bwMode="auto">
              <a:xfrm rot="7700481" flipH="1">
                <a:off x="1635919" y="5572919"/>
                <a:ext cx="431800" cy="896938"/>
              </a:xfrm>
              <a:custGeom>
                <a:avLst/>
                <a:gdLst>
                  <a:gd name="G0" fmla="+- 0 0 0"/>
                  <a:gd name="G1" fmla="+- 17882 0 0"/>
                  <a:gd name="G2" fmla="+- 21600 0 0"/>
                  <a:gd name="T0" fmla="*/ 12116 w 21600"/>
                  <a:gd name="T1" fmla="*/ 0 h 34010"/>
                  <a:gd name="T2" fmla="*/ 14368 w 21600"/>
                  <a:gd name="T3" fmla="*/ 34010 h 34010"/>
                  <a:gd name="T4" fmla="*/ 0 w 21600"/>
                  <a:gd name="T5" fmla="*/ 17882 h 34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010" fill="none" extrusionOk="0">
                    <a:moveTo>
                      <a:pt x="12115" y="0"/>
                    </a:moveTo>
                    <a:cubicBezTo>
                      <a:pt x="18047" y="4018"/>
                      <a:pt x="21600" y="10717"/>
                      <a:pt x="21600" y="17882"/>
                    </a:cubicBezTo>
                    <a:cubicBezTo>
                      <a:pt x="21600" y="24043"/>
                      <a:pt x="18968" y="29911"/>
                      <a:pt x="14368" y="34010"/>
                    </a:cubicBezTo>
                  </a:path>
                  <a:path w="21600" h="34010" stroke="0" extrusionOk="0">
                    <a:moveTo>
                      <a:pt x="12115" y="0"/>
                    </a:moveTo>
                    <a:cubicBezTo>
                      <a:pt x="18047" y="4018"/>
                      <a:pt x="21600" y="10717"/>
                      <a:pt x="21600" y="17882"/>
                    </a:cubicBezTo>
                    <a:cubicBezTo>
                      <a:pt x="21600" y="24043"/>
                      <a:pt x="18968" y="29911"/>
                      <a:pt x="14368" y="34010"/>
                    </a:cubicBezTo>
                    <a:lnTo>
                      <a:pt x="0" y="17882"/>
                    </a:lnTo>
                    <a:close/>
                  </a:path>
                </a:pathLst>
              </a:cu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Arc 40"/>
              <p:cNvSpPr>
                <a:spLocks/>
              </p:cNvSpPr>
              <p:nvPr/>
            </p:nvSpPr>
            <p:spPr bwMode="auto">
              <a:xfrm rot="15065907" flipH="1">
                <a:off x="1613694" y="4001294"/>
                <a:ext cx="444500" cy="722312"/>
              </a:xfrm>
              <a:custGeom>
                <a:avLst/>
                <a:gdLst>
                  <a:gd name="G0" fmla="+- 0 0 0"/>
                  <a:gd name="G1" fmla="+- 10306 0 0"/>
                  <a:gd name="G2" fmla="+- 21600 0 0"/>
                  <a:gd name="T0" fmla="*/ 18983 w 21600"/>
                  <a:gd name="T1" fmla="*/ 0 h 20998"/>
                  <a:gd name="T2" fmla="*/ 18768 w 21600"/>
                  <a:gd name="T3" fmla="*/ 20998 h 20998"/>
                  <a:gd name="T4" fmla="*/ 0 w 21600"/>
                  <a:gd name="T5" fmla="*/ 10306 h 20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998" fill="none" extrusionOk="0">
                    <a:moveTo>
                      <a:pt x="18982" y="0"/>
                    </a:moveTo>
                    <a:cubicBezTo>
                      <a:pt x="20700" y="3163"/>
                      <a:pt x="21600" y="6706"/>
                      <a:pt x="21600" y="10306"/>
                    </a:cubicBezTo>
                    <a:cubicBezTo>
                      <a:pt x="21600" y="14055"/>
                      <a:pt x="20624" y="17740"/>
                      <a:pt x="18768" y="20998"/>
                    </a:cubicBezTo>
                  </a:path>
                  <a:path w="21600" h="20998" stroke="0" extrusionOk="0">
                    <a:moveTo>
                      <a:pt x="18982" y="0"/>
                    </a:moveTo>
                    <a:cubicBezTo>
                      <a:pt x="20700" y="3163"/>
                      <a:pt x="21600" y="6706"/>
                      <a:pt x="21600" y="10306"/>
                    </a:cubicBezTo>
                    <a:cubicBezTo>
                      <a:pt x="21600" y="14055"/>
                      <a:pt x="20624" y="17740"/>
                      <a:pt x="18768" y="20998"/>
                    </a:cubicBezTo>
                    <a:lnTo>
                      <a:pt x="0" y="10306"/>
                    </a:lnTo>
                    <a:close/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" name="Line 52"/>
            <p:cNvSpPr>
              <a:spLocks noChangeShapeType="1"/>
            </p:cNvSpPr>
            <p:nvPr/>
          </p:nvSpPr>
          <p:spPr bwMode="auto">
            <a:xfrm>
              <a:off x="1547813" y="3789363"/>
              <a:ext cx="0" cy="259238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Skupina 83"/>
          <p:cNvGrpSpPr/>
          <p:nvPr/>
        </p:nvGrpSpPr>
        <p:grpSpPr>
          <a:xfrm>
            <a:off x="6479678" y="5445224"/>
            <a:ext cx="1836738" cy="1368152"/>
            <a:chOff x="971550" y="3330496"/>
            <a:chExt cx="3384550" cy="3267154"/>
          </a:xfrm>
        </p:grpSpPr>
        <p:grpSp>
          <p:nvGrpSpPr>
            <p:cNvPr id="85" name="Skupina 84"/>
            <p:cNvGrpSpPr/>
            <p:nvPr/>
          </p:nvGrpSpPr>
          <p:grpSpPr>
            <a:xfrm>
              <a:off x="971550" y="3330496"/>
              <a:ext cx="3384550" cy="3267154"/>
              <a:chOff x="971550" y="3330496"/>
              <a:chExt cx="3384550" cy="3267154"/>
            </a:xfrm>
          </p:grpSpPr>
          <p:sp>
            <p:nvSpPr>
              <p:cNvPr id="87" name="AutoShape 30"/>
              <p:cNvSpPr>
                <a:spLocks noChangeArrowheads="1"/>
              </p:cNvSpPr>
              <p:nvPr/>
            </p:nvSpPr>
            <p:spPr bwMode="auto">
              <a:xfrm rot="5400000">
                <a:off x="1475582" y="3860006"/>
                <a:ext cx="2592388" cy="2447925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Rectangle 31"/>
              <p:cNvSpPr>
                <a:spLocks/>
              </p:cNvSpPr>
              <p:nvPr/>
            </p:nvSpPr>
            <p:spPr bwMode="auto">
              <a:xfrm>
                <a:off x="1502305" y="3330496"/>
                <a:ext cx="433387" cy="50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cs-CZ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Rectangle 32"/>
              <p:cNvSpPr>
                <a:spLocks/>
              </p:cNvSpPr>
              <p:nvPr/>
            </p:nvSpPr>
            <p:spPr bwMode="auto">
              <a:xfrm>
                <a:off x="971550" y="6164263"/>
                <a:ext cx="720725" cy="40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cs-CZ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Rectangle 33"/>
              <p:cNvSpPr>
                <a:spLocks/>
              </p:cNvSpPr>
              <p:nvPr/>
            </p:nvSpPr>
            <p:spPr bwMode="auto">
              <a:xfrm>
                <a:off x="3924300" y="5876925"/>
                <a:ext cx="4318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cs-CZ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Rectangle 34"/>
              <p:cNvSpPr>
                <a:spLocks/>
              </p:cNvSpPr>
              <p:nvPr/>
            </p:nvSpPr>
            <p:spPr bwMode="auto">
              <a:xfrm>
                <a:off x="1044575" y="5229225"/>
                <a:ext cx="5746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cs-CZ" sz="1400" b="1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Rectangle 35"/>
              <p:cNvSpPr>
                <a:spLocks/>
              </p:cNvSpPr>
              <p:nvPr/>
            </p:nvSpPr>
            <p:spPr bwMode="auto">
              <a:xfrm>
                <a:off x="2484438" y="6092825"/>
                <a:ext cx="647700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cs-CZ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Rectangle 36"/>
              <p:cNvSpPr>
                <a:spLocks/>
              </p:cNvSpPr>
              <p:nvPr/>
            </p:nvSpPr>
            <p:spPr bwMode="auto">
              <a:xfrm>
                <a:off x="2700338" y="4437063"/>
                <a:ext cx="647700" cy="474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cs-CZ" sz="1400" b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cs-CZ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Rectangle 37"/>
              <p:cNvSpPr>
                <a:spLocks/>
              </p:cNvSpPr>
              <p:nvPr/>
            </p:nvSpPr>
            <p:spPr bwMode="auto">
              <a:xfrm>
                <a:off x="1908175" y="5300663"/>
                <a:ext cx="4318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l-GR" sz="14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ε</a:t>
                </a:r>
                <a:endParaRPr lang="cs-CZ" sz="14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Rectangle 38"/>
              <p:cNvSpPr>
                <a:spLocks/>
              </p:cNvSpPr>
              <p:nvPr/>
            </p:nvSpPr>
            <p:spPr bwMode="auto">
              <a:xfrm>
                <a:off x="1619250" y="4364038"/>
                <a:ext cx="720725" cy="57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pitchFamily="34" charset="0"/>
                  <a:buNone/>
                </a:pPr>
                <a:r>
                  <a:rPr lang="el-GR" sz="14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endParaRPr lang="cs-CZ" sz="1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6" name="Arc 39"/>
              <p:cNvSpPr>
                <a:spLocks/>
              </p:cNvSpPr>
              <p:nvPr/>
            </p:nvSpPr>
            <p:spPr bwMode="auto">
              <a:xfrm rot="7700481" flipH="1">
                <a:off x="1635919" y="5572919"/>
                <a:ext cx="431800" cy="896938"/>
              </a:xfrm>
              <a:custGeom>
                <a:avLst/>
                <a:gdLst>
                  <a:gd name="G0" fmla="+- 0 0 0"/>
                  <a:gd name="G1" fmla="+- 17882 0 0"/>
                  <a:gd name="G2" fmla="+- 21600 0 0"/>
                  <a:gd name="T0" fmla="*/ 12116 w 21600"/>
                  <a:gd name="T1" fmla="*/ 0 h 34010"/>
                  <a:gd name="T2" fmla="*/ 14368 w 21600"/>
                  <a:gd name="T3" fmla="*/ 34010 h 34010"/>
                  <a:gd name="T4" fmla="*/ 0 w 21600"/>
                  <a:gd name="T5" fmla="*/ 17882 h 34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010" fill="none" extrusionOk="0">
                    <a:moveTo>
                      <a:pt x="12115" y="0"/>
                    </a:moveTo>
                    <a:cubicBezTo>
                      <a:pt x="18047" y="4018"/>
                      <a:pt x="21600" y="10717"/>
                      <a:pt x="21600" y="17882"/>
                    </a:cubicBezTo>
                    <a:cubicBezTo>
                      <a:pt x="21600" y="24043"/>
                      <a:pt x="18968" y="29911"/>
                      <a:pt x="14368" y="34010"/>
                    </a:cubicBezTo>
                  </a:path>
                  <a:path w="21600" h="34010" stroke="0" extrusionOk="0">
                    <a:moveTo>
                      <a:pt x="12115" y="0"/>
                    </a:moveTo>
                    <a:cubicBezTo>
                      <a:pt x="18047" y="4018"/>
                      <a:pt x="21600" y="10717"/>
                      <a:pt x="21600" y="17882"/>
                    </a:cubicBezTo>
                    <a:cubicBezTo>
                      <a:pt x="21600" y="24043"/>
                      <a:pt x="18968" y="29911"/>
                      <a:pt x="14368" y="34010"/>
                    </a:cubicBezTo>
                    <a:lnTo>
                      <a:pt x="0" y="17882"/>
                    </a:lnTo>
                    <a:close/>
                  </a:path>
                </a:pathLst>
              </a:cu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Arc 40"/>
              <p:cNvSpPr>
                <a:spLocks/>
              </p:cNvSpPr>
              <p:nvPr/>
            </p:nvSpPr>
            <p:spPr bwMode="auto">
              <a:xfrm rot="15065907" flipH="1">
                <a:off x="1613694" y="4001294"/>
                <a:ext cx="444500" cy="722312"/>
              </a:xfrm>
              <a:custGeom>
                <a:avLst/>
                <a:gdLst>
                  <a:gd name="G0" fmla="+- 0 0 0"/>
                  <a:gd name="G1" fmla="+- 10306 0 0"/>
                  <a:gd name="G2" fmla="+- 21600 0 0"/>
                  <a:gd name="T0" fmla="*/ 18983 w 21600"/>
                  <a:gd name="T1" fmla="*/ 0 h 20998"/>
                  <a:gd name="T2" fmla="*/ 18768 w 21600"/>
                  <a:gd name="T3" fmla="*/ 20998 h 20998"/>
                  <a:gd name="T4" fmla="*/ 0 w 21600"/>
                  <a:gd name="T5" fmla="*/ 10306 h 20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998" fill="none" extrusionOk="0">
                    <a:moveTo>
                      <a:pt x="18982" y="0"/>
                    </a:moveTo>
                    <a:cubicBezTo>
                      <a:pt x="20700" y="3163"/>
                      <a:pt x="21600" y="6706"/>
                      <a:pt x="21600" y="10306"/>
                    </a:cubicBezTo>
                    <a:cubicBezTo>
                      <a:pt x="21600" y="14055"/>
                      <a:pt x="20624" y="17740"/>
                      <a:pt x="18768" y="20998"/>
                    </a:cubicBezTo>
                  </a:path>
                  <a:path w="21600" h="20998" stroke="0" extrusionOk="0">
                    <a:moveTo>
                      <a:pt x="18982" y="0"/>
                    </a:moveTo>
                    <a:cubicBezTo>
                      <a:pt x="20700" y="3163"/>
                      <a:pt x="21600" y="6706"/>
                      <a:pt x="21600" y="10306"/>
                    </a:cubicBezTo>
                    <a:cubicBezTo>
                      <a:pt x="21600" y="14055"/>
                      <a:pt x="20624" y="17740"/>
                      <a:pt x="18768" y="20998"/>
                    </a:cubicBezTo>
                    <a:lnTo>
                      <a:pt x="0" y="10306"/>
                    </a:lnTo>
                    <a:close/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6" name="Line 52"/>
            <p:cNvSpPr>
              <a:spLocks noChangeShapeType="1"/>
            </p:cNvSpPr>
            <p:nvPr/>
          </p:nvSpPr>
          <p:spPr bwMode="auto">
            <a:xfrm>
              <a:off x="1547813" y="3789363"/>
              <a:ext cx="0" cy="259238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48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/>
      <p:bldP spid="8" grpId="0" build="allAtOnce"/>
      <p:bldP spid="38" grpId="0"/>
      <p:bldP spid="38" grpId="1"/>
      <p:bldP spid="39" grpId="0" build="p"/>
      <p:bldP spid="39" grpId="1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46.3 Nové pojmy – věty o podobnosti trojúhelníků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" y="908720"/>
            <a:ext cx="903649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Označují se podobně jako věty o shodnosti trojúhelníků. Zápis podobnosti: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ABC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A´B´C´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Označení věty zkratkou vyjadřuje, kterými údaji trojúhelníky porovnáváme</a:t>
            </a:r>
            <a:r>
              <a:rPr lang="cs-CZ" dirty="0"/>
              <a:t>.</a:t>
            </a:r>
          </a:p>
          <a:p>
            <a:pPr marL="342900" indent="-342900" algn="ctr">
              <a:spcBef>
                <a:spcPct val="20000"/>
              </a:spcBef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0" y="1599622"/>
            <a:ext cx="9144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3429001"/>
            <a:ext cx="9144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-24607" y="5229199"/>
            <a:ext cx="9144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/>
          </p:cNvSpPr>
          <p:nvPr/>
        </p:nvSpPr>
        <p:spPr bwMode="auto">
          <a:xfrm>
            <a:off x="-24607" y="1628801"/>
            <a:ext cx="9168607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Věta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sss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Každé dva trojúhelníky, které mají sobě rovné poměry délek všech tří dvojic odpovídajících si stran, jsou podobné.</a:t>
            </a:r>
          </a:p>
        </p:txBody>
      </p:sp>
      <p:sp>
        <p:nvSpPr>
          <p:cNvPr id="14" name="Rectangle 5"/>
          <p:cNvSpPr>
            <a:spLocks/>
          </p:cNvSpPr>
          <p:nvPr/>
        </p:nvSpPr>
        <p:spPr bwMode="auto">
          <a:xfrm>
            <a:off x="493204" y="2997225"/>
            <a:ext cx="82296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a´ :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solidFill>
                  <a:srgbClr val="278143"/>
                </a:solidFill>
                <a:latin typeface="Times New Roman" pitchFamily="18" charset="0"/>
                <a:cs typeface="Times New Roman" pitchFamily="18" charset="0"/>
              </a:rPr>
              <a:t>b´ : b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c´ : c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= k 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234676" y="2104994"/>
            <a:ext cx="1596256" cy="1179990"/>
            <a:chOff x="2582" y="1784957"/>
            <a:chExt cx="2491622" cy="1698751"/>
          </a:xfrm>
        </p:grpSpPr>
        <p:grpSp>
          <p:nvGrpSpPr>
            <p:cNvPr id="2" name="Skupina 1"/>
            <p:cNvGrpSpPr/>
            <p:nvPr/>
          </p:nvGrpSpPr>
          <p:grpSpPr>
            <a:xfrm>
              <a:off x="2582" y="1784957"/>
              <a:ext cx="2491622" cy="1457750"/>
              <a:chOff x="20279" y="1802843"/>
              <a:chExt cx="2890569" cy="1944687"/>
            </a:xfrm>
          </p:grpSpPr>
          <p:sp>
            <p:nvSpPr>
              <p:cNvPr id="15" name="AutoShape 7"/>
              <p:cNvSpPr>
                <a:spLocks noChangeArrowheads="1"/>
              </p:cNvSpPr>
              <p:nvPr/>
            </p:nvSpPr>
            <p:spPr bwMode="auto">
              <a:xfrm rot="1731948">
                <a:off x="539750" y="1802843"/>
                <a:ext cx="1873250" cy="1728787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1"/>
              <p:cNvSpPr>
                <a:spLocks/>
              </p:cNvSpPr>
              <p:nvPr/>
            </p:nvSpPr>
            <p:spPr bwMode="auto">
              <a:xfrm>
                <a:off x="20279" y="2739468"/>
                <a:ext cx="360363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7" name="Rectangle 15"/>
              <p:cNvSpPr>
                <a:spLocks/>
              </p:cNvSpPr>
              <p:nvPr/>
            </p:nvSpPr>
            <p:spPr bwMode="auto">
              <a:xfrm>
                <a:off x="2550485" y="1881292"/>
                <a:ext cx="360363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8" name="Rectangle 17"/>
              <p:cNvSpPr>
                <a:spLocks/>
              </p:cNvSpPr>
              <p:nvPr/>
            </p:nvSpPr>
            <p:spPr bwMode="auto">
              <a:xfrm>
                <a:off x="612775" y="3315730"/>
                <a:ext cx="360363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9" name="Rectangle 18"/>
              <p:cNvSpPr>
                <a:spLocks/>
              </p:cNvSpPr>
              <p:nvPr/>
            </p:nvSpPr>
            <p:spPr bwMode="auto">
              <a:xfrm>
                <a:off x="2195513" y="3026805"/>
                <a:ext cx="3603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20" name="Rectangle 19"/>
              <p:cNvSpPr>
                <a:spLocks/>
              </p:cNvSpPr>
              <p:nvPr/>
            </p:nvSpPr>
            <p:spPr bwMode="auto">
              <a:xfrm>
                <a:off x="900113" y="2163205"/>
                <a:ext cx="3603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>
                    <a:solidFill>
                      <a:srgbClr val="278143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21" name="Rectangle 15"/>
            <p:cNvSpPr>
              <a:spLocks/>
            </p:cNvSpPr>
            <p:nvPr/>
          </p:nvSpPr>
          <p:spPr bwMode="auto">
            <a:xfrm>
              <a:off x="1747618" y="3160028"/>
              <a:ext cx="310627" cy="32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2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934384" y="1658794"/>
            <a:ext cx="2448272" cy="1792565"/>
            <a:chOff x="2582" y="1784957"/>
            <a:chExt cx="2437996" cy="1691546"/>
          </a:xfrm>
        </p:grpSpPr>
        <p:grpSp>
          <p:nvGrpSpPr>
            <p:cNvPr id="32" name="Skupina 31"/>
            <p:cNvGrpSpPr/>
            <p:nvPr/>
          </p:nvGrpSpPr>
          <p:grpSpPr>
            <a:xfrm>
              <a:off x="2582" y="1784957"/>
              <a:ext cx="2437996" cy="1457749"/>
              <a:chOff x="20279" y="1802844"/>
              <a:chExt cx="2828356" cy="1944686"/>
            </a:xfrm>
          </p:grpSpPr>
          <p:sp>
            <p:nvSpPr>
              <p:cNvPr id="34" name="AutoShape 7"/>
              <p:cNvSpPr>
                <a:spLocks noChangeArrowheads="1"/>
              </p:cNvSpPr>
              <p:nvPr/>
            </p:nvSpPr>
            <p:spPr bwMode="auto">
              <a:xfrm rot="1731948">
                <a:off x="539750" y="1802844"/>
                <a:ext cx="1873250" cy="1728788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Rectangle 11"/>
              <p:cNvSpPr>
                <a:spLocks/>
              </p:cNvSpPr>
              <p:nvPr/>
            </p:nvSpPr>
            <p:spPr bwMode="auto">
              <a:xfrm>
                <a:off x="20279" y="2595005"/>
                <a:ext cx="499122" cy="57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´</a:t>
                </a:r>
                <a:endParaRPr lang="cs-CZ" sz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Rectangle 15"/>
              <p:cNvSpPr>
                <a:spLocks/>
              </p:cNvSpPr>
              <p:nvPr/>
            </p:nvSpPr>
            <p:spPr bwMode="auto">
              <a:xfrm>
                <a:off x="2405085" y="2122612"/>
                <a:ext cx="443550" cy="586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C´</a:t>
                </a:r>
                <a:endParaRPr lang="cs-CZ" sz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Rectangle 17"/>
              <p:cNvSpPr>
                <a:spLocks/>
              </p:cNvSpPr>
              <p:nvPr/>
            </p:nvSpPr>
            <p:spPr bwMode="auto">
              <a:xfrm>
                <a:off x="775625" y="3315730"/>
                <a:ext cx="436886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c´</a:t>
                </a:r>
                <a:endParaRPr lang="cs-CZ" sz="1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18"/>
              <p:cNvSpPr>
                <a:spLocks/>
              </p:cNvSpPr>
              <p:nvPr/>
            </p:nvSpPr>
            <p:spPr bwMode="auto">
              <a:xfrm>
                <a:off x="2072339" y="3026804"/>
                <a:ext cx="404159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 smtClean="0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a´</a:t>
                </a:r>
                <a:endPara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9"/>
              <p:cNvSpPr>
                <a:spLocks/>
              </p:cNvSpPr>
              <p:nvPr/>
            </p:nvSpPr>
            <p:spPr bwMode="auto">
              <a:xfrm>
                <a:off x="1074095" y="2346729"/>
                <a:ext cx="533399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 smtClean="0">
                    <a:solidFill>
                      <a:srgbClr val="278143"/>
                    </a:solidFill>
                    <a:latin typeface="Times New Roman" pitchFamily="18" charset="0"/>
                    <a:cs typeface="Times New Roman" pitchFamily="18" charset="0"/>
                  </a:rPr>
                  <a:t>b´</a:t>
                </a:r>
                <a:endParaRPr lang="cs-CZ" sz="1200" b="1" dirty="0">
                  <a:solidFill>
                    <a:srgbClr val="27814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Rectangle 15"/>
            <p:cNvSpPr>
              <a:spLocks/>
            </p:cNvSpPr>
            <p:nvPr/>
          </p:nvSpPr>
          <p:spPr bwMode="auto">
            <a:xfrm>
              <a:off x="1592303" y="3121887"/>
              <a:ext cx="440606" cy="354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200" dirty="0" smtClean="0">
                  <a:latin typeface="Times New Roman" pitchFamily="18" charset="0"/>
                  <a:cs typeface="Times New Roman" pitchFamily="18" charset="0"/>
                </a:rPr>
                <a:t>B´</a:t>
              </a:r>
              <a:endParaRPr lang="cs-CZ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68525" y="2299844"/>
            <a:ext cx="1242187" cy="938597"/>
            <a:chOff x="368525" y="1988840"/>
            <a:chExt cx="2232025" cy="1657671"/>
          </a:xfrm>
        </p:grpSpPr>
        <p:sp>
          <p:nvSpPr>
            <p:cNvPr id="40" name="Line 27"/>
            <p:cNvSpPr>
              <a:spLocks noChangeShapeType="1"/>
            </p:cNvSpPr>
            <p:nvPr/>
          </p:nvSpPr>
          <p:spPr bwMode="auto">
            <a:xfrm flipV="1">
              <a:off x="368525" y="1988841"/>
              <a:ext cx="2232025" cy="720725"/>
            </a:xfrm>
            <a:prstGeom prst="line">
              <a:avLst/>
            </a:prstGeom>
            <a:noFill/>
            <a:ln w="38100">
              <a:solidFill>
                <a:srgbClr val="278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28"/>
            <p:cNvSpPr>
              <a:spLocks noChangeShapeType="1"/>
            </p:cNvSpPr>
            <p:nvPr/>
          </p:nvSpPr>
          <p:spPr bwMode="auto">
            <a:xfrm>
              <a:off x="368525" y="2709566"/>
              <a:ext cx="1655762" cy="935037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29"/>
            <p:cNvSpPr>
              <a:spLocks noChangeShapeType="1"/>
            </p:cNvSpPr>
            <p:nvPr/>
          </p:nvSpPr>
          <p:spPr bwMode="auto">
            <a:xfrm flipH="1">
              <a:off x="2024286" y="1988840"/>
              <a:ext cx="576263" cy="16576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6153294" y="1987371"/>
            <a:ext cx="1910117" cy="1360262"/>
            <a:chOff x="301800" y="1988840"/>
            <a:chExt cx="2298750" cy="1671123"/>
          </a:xfrm>
        </p:grpSpPr>
        <p:sp>
          <p:nvSpPr>
            <p:cNvPr id="44" name="Line 27"/>
            <p:cNvSpPr>
              <a:spLocks noChangeShapeType="1"/>
            </p:cNvSpPr>
            <p:nvPr/>
          </p:nvSpPr>
          <p:spPr bwMode="auto">
            <a:xfrm flipV="1">
              <a:off x="368525" y="1988841"/>
              <a:ext cx="2232025" cy="697443"/>
            </a:xfrm>
            <a:prstGeom prst="line">
              <a:avLst/>
            </a:prstGeom>
            <a:noFill/>
            <a:ln w="38100">
              <a:solidFill>
                <a:srgbClr val="278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28"/>
            <p:cNvSpPr>
              <a:spLocks noChangeShapeType="1"/>
            </p:cNvSpPr>
            <p:nvPr/>
          </p:nvSpPr>
          <p:spPr bwMode="auto">
            <a:xfrm>
              <a:off x="301800" y="2686284"/>
              <a:ext cx="1737375" cy="97367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Line 29"/>
            <p:cNvSpPr>
              <a:spLocks noChangeShapeType="1"/>
            </p:cNvSpPr>
            <p:nvPr/>
          </p:nvSpPr>
          <p:spPr bwMode="auto">
            <a:xfrm flipH="1">
              <a:off x="2024286" y="1988840"/>
              <a:ext cx="576263" cy="16576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" name="Rectangle 4"/>
          <p:cNvSpPr>
            <a:spLocks/>
          </p:cNvSpPr>
          <p:nvPr/>
        </p:nvSpPr>
        <p:spPr bwMode="auto">
          <a:xfrm>
            <a:off x="0" y="3429000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Věta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Každé dva trojúhelníky, které mají sobě rovné poměry délek dvou odpovídajících si stran a shodují se v úhlu jimi sevřeném, jsou podobné.</a:t>
            </a:r>
          </a:p>
        </p:txBody>
      </p:sp>
      <p:sp>
        <p:nvSpPr>
          <p:cNvPr id="48" name="Rectangle 5"/>
          <p:cNvSpPr>
            <a:spLocks/>
          </p:cNvSpPr>
          <p:nvPr/>
        </p:nvSpPr>
        <p:spPr bwMode="auto">
          <a:xfrm>
            <a:off x="683568" y="4868515"/>
            <a:ext cx="7416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a´ :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dirty="0">
                <a:solidFill>
                  <a:srgbClr val="278143"/>
                </a:solidFill>
                <a:latin typeface="Times New Roman" pitchFamily="18" charset="0"/>
                <a:cs typeface="Times New Roman" pitchFamily="18" charset="0"/>
              </a:rPr>
              <a:t> b´ : b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cs-CZ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Skupina 60"/>
          <p:cNvGrpSpPr/>
          <p:nvPr/>
        </p:nvGrpSpPr>
        <p:grpSpPr>
          <a:xfrm>
            <a:off x="262828" y="3945605"/>
            <a:ext cx="1568104" cy="1138810"/>
            <a:chOff x="262828" y="3945605"/>
            <a:chExt cx="1568104" cy="1138810"/>
          </a:xfrm>
        </p:grpSpPr>
        <p:grpSp>
          <p:nvGrpSpPr>
            <p:cNvPr id="59" name="Skupina 58"/>
            <p:cNvGrpSpPr/>
            <p:nvPr/>
          </p:nvGrpSpPr>
          <p:grpSpPr>
            <a:xfrm>
              <a:off x="262828" y="3945605"/>
              <a:ext cx="1568104" cy="832950"/>
              <a:chOff x="611188" y="4292600"/>
              <a:chExt cx="3170237" cy="1944688"/>
            </a:xfrm>
          </p:grpSpPr>
          <p:sp>
            <p:nvSpPr>
              <p:cNvPr id="49" name="AutoShape 6"/>
              <p:cNvSpPr>
                <a:spLocks noChangeArrowheads="1"/>
              </p:cNvSpPr>
              <p:nvPr/>
            </p:nvSpPr>
            <p:spPr bwMode="auto">
              <a:xfrm rot="4516936">
                <a:off x="1367631" y="4112419"/>
                <a:ext cx="1655763" cy="2016125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8"/>
              <p:cNvSpPr>
                <a:spLocks/>
              </p:cNvSpPr>
              <p:nvPr/>
            </p:nvSpPr>
            <p:spPr bwMode="auto">
              <a:xfrm>
                <a:off x="611188" y="4292600"/>
                <a:ext cx="3603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51" name="Rectangle 12"/>
              <p:cNvSpPr>
                <a:spLocks/>
              </p:cNvSpPr>
              <p:nvPr/>
            </p:nvSpPr>
            <p:spPr bwMode="auto">
              <a:xfrm>
                <a:off x="3348038" y="5229225"/>
                <a:ext cx="433387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52" name="Rectangle 14"/>
              <p:cNvSpPr>
                <a:spLocks/>
              </p:cNvSpPr>
              <p:nvPr/>
            </p:nvSpPr>
            <p:spPr bwMode="auto">
              <a:xfrm>
                <a:off x="900113" y="5300663"/>
                <a:ext cx="3603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53" name="Rectangle 15"/>
              <p:cNvSpPr>
                <a:spLocks/>
              </p:cNvSpPr>
              <p:nvPr/>
            </p:nvSpPr>
            <p:spPr bwMode="auto">
              <a:xfrm>
                <a:off x="2195513" y="5805488"/>
                <a:ext cx="3603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54" name="Rectangle 16"/>
              <p:cNvSpPr>
                <a:spLocks/>
              </p:cNvSpPr>
              <p:nvPr/>
            </p:nvSpPr>
            <p:spPr bwMode="auto">
              <a:xfrm>
                <a:off x="1979613" y="4508500"/>
                <a:ext cx="3603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200" b="1" dirty="0">
                    <a:solidFill>
                      <a:srgbClr val="278143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55" name="Arc 27"/>
              <p:cNvSpPr>
                <a:spLocks/>
              </p:cNvSpPr>
              <p:nvPr/>
            </p:nvSpPr>
            <p:spPr bwMode="auto">
              <a:xfrm flipH="1">
                <a:off x="2339975" y="5132388"/>
                <a:ext cx="360363" cy="636587"/>
              </a:xfrm>
              <a:custGeom>
                <a:avLst/>
                <a:gdLst>
                  <a:gd name="T0" fmla="*/ 149701 w 21600"/>
                  <a:gd name="T1" fmla="*/ 0 h 38408"/>
                  <a:gd name="T2" fmla="*/ 178630 w 21600"/>
                  <a:gd name="T3" fmla="*/ 636587 h 38408"/>
                  <a:gd name="T4" fmla="*/ 0 w 21600"/>
                  <a:gd name="T5" fmla="*/ 325653 h 384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8408" fill="none" extrusionOk="0">
                    <a:moveTo>
                      <a:pt x="8973" y="-1"/>
                    </a:moveTo>
                    <a:cubicBezTo>
                      <a:pt x="16665" y="3512"/>
                      <a:pt x="21600" y="11191"/>
                      <a:pt x="21600" y="19648"/>
                    </a:cubicBezTo>
                    <a:cubicBezTo>
                      <a:pt x="21600" y="27403"/>
                      <a:pt x="17442" y="34563"/>
                      <a:pt x="10706" y="38407"/>
                    </a:cubicBezTo>
                  </a:path>
                  <a:path w="21600" h="38408" stroke="0" extrusionOk="0">
                    <a:moveTo>
                      <a:pt x="8973" y="-1"/>
                    </a:moveTo>
                    <a:cubicBezTo>
                      <a:pt x="16665" y="3512"/>
                      <a:pt x="21600" y="11191"/>
                      <a:pt x="21600" y="19648"/>
                    </a:cubicBezTo>
                    <a:cubicBezTo>
                      <a:pt x="21600" y="27403"/>
                      <a:pt x="17442" y="34563"/>
                      <a:pt x="10706" y="38407"/>
                    </a:cubicBezTo>
                    <a:lnTo>
                      <a:pt x="0" y="19648"/>
                    </a:lnTo>
                    <a:lnTo>
                      <a:pt x="8973" y="-1"/>
                    </a:lnTo>
                    <a:close/>
                  </a:path>
                </a:pathLst>
              </a:cu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Rectangle 29"/>
              <p:cNvSpPr>
                <a:spLocks/>
              </p:cNvSpPr>
              <p:nvPr/>
            </p:nvSpPr>
            <p:spPr bwMode="auto">
              <a:xfrm>
                <a:off x="1908175" y="5157788"/>
                <a:ext cx="4318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el-GR" sz="12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cs-CZ" sz="1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 flipV="1">
                <a:off x="1403350" y="5445125"/>
                <a:ext cx="1944688" cy="72072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042988" y="4581525"/>
                <a:ext cx="2305050" cy="863600"/>
              </a:xfrm>
              <a:prstGeom prst="line">
                <a:avLst/>
              </a:prstGeom>
              <a:noFill/>
              <a:ln w="38100">
                <a:solidFill>
                  <a:srgbClr val="27814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0" name="Rectangle 9"/>
            <p:cNvSpPr>
              <a:spLocks/>
            </p:cNvSpPr>
            <p:nvPr/>
          </p:nvSpPr>
          <p:spPr bwMode="auto">
            <a:xfrm>
              <a:off x="413795" y="4652615"/>
              <a:ext cx="360362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2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84" name="Skupina 83"/>
          <p:cNvGrpSpPr/>
          <p:nvPr/>
        </p:nvGrpSpPr>
        <p:grpSpPr>
          <a:xfrm>
            <a:off x="6444208" y="3429000"/>
            <a:ext cx="2150154" cy="1785739"/>
            <a:chOff x="6444208" y="3429000"/>
            <a:chExt cx="2150154" cy="1785739"/>
          </a:xfrm>
        </p:grpSpPr>
        <p:grpSp>
          <p:nvGrpSpPr>
            <p:cNvPr id="72" name="Skupina 71"/>
            <p:cNvGrpSpPr/>
            <p:nvPr/>
          </p:nvGrpSpPr>
          <p:grpSpPr>
            <a:xfrm>
              <a:off x="6444208" y="3429000"/>
              <a:ext cx="2150154" cy="1785739"/>
              <a:chOff x="4643438" y="3213100"/>
              <a:chExt cx="4144962" cy="3427413"/>
            </a:xfrm>
          </p:grpSpPr>
          <p:sp>
            <p:nvSpPr>
              <p:cNvPr id="62" name="AutoShape 20"/>
              <p:cNvSpPr>
                <a:spLocks noChangeArrowheads="1"/>
              </p:cNvSpPr>
              <p:nvPr/>
            </p:nvSpPr>
            <p:spPr bwMode="auto">
              <a:xfrm rot="2294388">
                <a:off x="5867400" y="3213100"/>
                <a:ext cx="2203450" cy="2952750"/>
              </a:xfrm>
              <a:prstGeom prst="triangle">
                <a:avLst>
                  <a:gd name="adj" fmla="val 85968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Rectangle 21"/>
              <p:cNvSpPr>
                <a:spLocks/>
              </p:cNvSpPr>
              <p:nvPr/>
            </p:nvSpPr>
            <p:spPr bwMode="auto">
              <a:xfrm>
                <a:off x="4643438" y="5013325"/>
                <a:ext cx="720725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A´</a:t>
                </a:r>
              </a:p>
            </p:txBody>
          </p:sp>
          <p:sp>
            <p:nvSpPr>
              <p:cNvPr id="64" name="Rectangle 22"/>
              <p:cNvSpPr>
                <a:spLocks/>
              </p:cNvSpPr>
              <p:nvPr/>
            </p:nvSpPr>
            <p:spPr bwMode="auto">
              <a:xfrm>
                <a:off x="7019925" y="6237288"/>
                <a:ext cx="720725" cy="40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B´</a:t>
                </a:r>
              </a:p>
            </p:txBody>
          </p:sp>
          <p:sp>
            <p:nvSpPr>
              <p:cNvPr id="65" name="Rectangle 23"/>
              <p:cNvSpPr>
                <a:spLocks/>
              </p:cNvSpPr>
              <p:nvPr/>
            </p:nvSpPr>
            <p:spPr bwMode="auto">
              <a:xfrm>
                <a:off x="8027988" y="3573463"/>
                <a:ext cx="760412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C´</a:t>
                </a:r>
              </a:p>
            </p:txBody>
          </p:sp>
          <p:sp>
            <p:nvSpPr>
              <p:cNvPr id="66" name="Rectangle 24"/>
              <p:cNvSpPr>
                <a:spLocks/>
              </p:cNvSpPr>
              <p:nvPr/>
            </p:nvSpPr>
            <p:spPr bwMode="auto">
              <a:xfrm>
                <a:off x="5508624" y="5661026"/>
                <a:ext cx="800576" cy="57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400" b="1" dirty="0">
                    <a:latin typeface="Times New Roman" pitchFamily="18" charset="0"/>
                    <a:cs typeface="Times New Roman" pitchFamily="18" charset="0"/>
                  </a:rPr>
                  <a:t>c´</a:t>
                </a:r>
              </a:p>
            </p:txBody>
          </p:sp>
          <p:sp>
            <p:nvSpPr>
              <p:cNvPr id="67" name="Rectangle 26"/>
              <p:cNvSpPr>
                <a:spLocks/>
              </p:cNvSpPr>
              <p:nvPr/>
            </p:nvSpPr>
            <p:spPr bwMode="auto">
              <a:xfrm>
                <a:off x="6588125" y="4076702"/>
                <a:ext cx="833966" cy="365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cs-CZ" sz="1400" b="1" dirty="0">
                    <a:solidFill>
                      <a:srgbClr val="278143"/>
                    </a:solidFill>
                    <a:latin typeface="Times New Roman" pitchFamily="18" charset="0"/>
                    <a:cs typeface="Times New Roman" pitchFamily="18" charset="0"/>
                  </a:rPr>
                  <a:t>b´</a:t>
                </a:r>
              </a:p>
            </p:txBody>
          </p:sp>
          <p:sp>
            <p:nvSpPr>
              <p:cNvPr id="68" name="Arc 30"/>
              <p:cNvSpPr>
                <a:spLocks/>
              </p:cNvSpPr>
              <p:nvPr/>
            </p:nvSpPr>
            <p:spPr bwMode="auto">
              <a:xfrm rot="18317810" flipH="1">
                <a:off x="7197726" y="4395787"/>
                <a:ext cx="431800" cy="942975"/>
              </a:xfrm>
              <a:custGeom>
                <a:avLst/>
                <a:gdLst>
                  <a:gd name="T0" fmla="*/ 104891 w 21600"/>
                  <a:gd name="T1" fmla="*/ 0 h 35777"/>
                  <a:gd name="T2" fmla="*/ 314075 w 21600"/>
                  <a:gd name="T3" fmla="*/ 942975 h 35777"/>
                  <a:gd name="T4" fmla="*/ 0 w 21600"/>
                  <a:gd name="T5" fmla="*/ 552259 h 357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5777" fill="none" extrusionOk="0">
                    <a:moveTo>
                      <a:pt x="5247" y="-1"/>
                    </a:moveTo>
                    <a:cubicBezTo>
                      <a:pt x="14858" y="2406"/>
                      <a:pt x="21600" y="11044"/>
                      <a:pt x="21600" y="20953"/>
                    </a:cubicBezTo>
                    <a:cubicBezTo>
                      <a:pt x="21600" y="26464"/>
                      <a:pt x="19493" y="31767"/>
                      <a:pt x="15710" y="35776"/>
                    </a:cubicBezTo>
                  </a:path>
                  <a:path w="21600" h="35777" stroke="0" extrusionOk="0">
                    <a:moveTo>
                      <a:pt x="5247" y="-1"/>
                    </a:moveTo>
                    <a:cubicBezTo>
                      <a:pt x="14858" y="2406"/>
                      <a:pt x="21600" y="11044"/>
                      <a:pt x="21600" y="20953"/>
                    </a:cubicBezTo>
                    <a:cubicBezTo>
                      <a:pt x="21600" y="26464"/>
                      <a:pt x="19493" y="31767"/>
                      <a:pt x="15710" y="35776"/>
                    </a:cubicBezTo>
                    <a:lnTo>
                      <a:pt x="0" y="20953"/>
                    </a:lnTo>
                    <a:lnTo>
                      <a:pt x="5247" y="-1"/>
                    </a:lnTo>
                    <a:close/>
                  </a:path>
                </a:pathLst>
              </a:cu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31"/>
              <p:cNvSpPr>
                <a:spLocks/>
              </p:cNvSpPr>
              <p:nvPr/>
            </p:nvSpPr>
            <p:spPr bwMode="auto">
              <a:xfrm>
                <a:off x="6588125" y="4797425"/>
                <a:ext cx="720725" cy="719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el-GR" sz="14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γ</a:t>
                </a:r>
                <a:r>
                  <a:rPr lang="cs-CZ" sz="1400" b="1" dirty="0" smtClean="0">
                    <a:solidFill>
                      <a:srgbClr val="003399"/>
                    </a:solidFill>
                    <a:latin typeface="Times New Roman" pitchFamily="18" charset="0"/>
                    <a:cs typeface="Times New Roman" pitchFamily="18" charset="0"/>
                  </a:rPr>
                  <a:t>´</a:t>
                </a:r>
                <a:endParaRPr lang="cs-CZ" sz="14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Line 36"/>
              <p:cNvSpPr>
                <a:spLocks noChangeShapeType="1"/>
              </p:cNvSpPr>
              <p:nvPr/>
            </p:nvSpPr>
            <p:spPr bwMode="auto">
              <a:xfrm flipV="1">
                <a:off x="6948488" y="4005263"/>
                <a:ext cx="1584325" cy="251936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Line 39"/>
              <p:cNvSpPr>
                <a:spLocks noChangeShapeType="1"/>
              </p:cNvSpPr>
              <p:nvPr/>
            </p:nvSpPr>
            <p:spPr bwMode="auto">
              <a:xfrm flipV="1">
                <a:off x="5219700" y="4005263"/>
                <a:ext cx="3313113" cy="1152525"/>
              </a:xfrm>
              <a:prstGeom prst="line">
                <a:avLst/>
              </a:prstGeom>
              <a:noFill/>
              <a:ln w="38100">
                <a:solidFill>
                  <a:srgbClr val="27814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3" name="Rectangle 15"/>
            <p:cNvSpPr>
              <a:spLocks/>
            </p:cNvSpPr>
            <p:nvPr/>
          </p:nvSpPr>
          <p:spPr bwMode="auto">
            <a:xfrm>
              <a:off x="7820465" y="4704410"/>
              <a:ext cx="379442" cy="300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a´</a:t>
              </a:r>
              <a:endPara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" name="Rectangle 3"/>
          <p:cNvSpPr>
            <a:spLocks/>
          </p:cNvSpPr>
          <p:nvPr/>
        </p:nvSpPr>
        <p:spPr bwMode="auto">
          <a:xfrm>
            <a:off x="0" y="5229200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Věta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Každé dva trojúhelníky, které se shodují ve dvou úhlech, jsou podobné.</a:t>
            </a:r>
          </a:p>
        </p:txBody>
      </p:sp>
      <p:sp>
        <p:nvSpPr>
          <p:cNvPr id="86" name="Rectangle 4"/>
          <p:cNvSpPr>
            <a:spLocks/>
          </p:cNvSpPr>
          <p:nvPr/>
        </p:nvSpPr>
        <p:spPr bwMode="auto">
          <a:xfrm>
            <a:off x="971550" y="6525344"/>
            <a:ext cx="7056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/>
            <a:r>
              <a:rPr lang="cs-CZ" b="1" dirty="0">
                <a:solidFill>
                  <a:srgbClr val="C00000"/>
                </a:solidFill>
                <a:latin typeface="Symbol" pitchFamily="18" charset="2"/>
              </a:rPr>
              <a:t>a </a:t>
            </a:r>
            <a:r>
              <a:rPr lang="cs-CZ" b="1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</a:t>
            </a:r>
            <a:r>
              <a:rPr lang="cs-CZ" b="1" dirty="0">
                <a:solidFill>
                  <a:srgbClr val="C00000"/>
                </a:solidFill>
                <a:latin typeface="Symbol" pitchFamily="18" charset="2"/>
              </a:rPr>
              <a:t>  </a:t>
            </a:r>
            <a:r>
              <a:rPr lang="cs-CZ" b="1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b="1" dirty="0" smtClean="0">
                <a:solidFill>
                  <a:srgbClr val="C00000"/>
                </a:solidFill>
              </a:rPr>
              <a:t>´</a:t>
            </a:r>
            <a:r>
              <a:rPr lang="cs-CZ" b="1" dirty="0" smtClean="0">
                <a:solidFill>
                  <a:srgbClr val="003399"/>
                </a:solidFill>
              </a:rPr>
              <a:t>	</a:t>
            </a:r>
            <a:r>
              <a:rPr lang="cs-CZ" b="1" dirty="0" smtClean="0">
                <a:solidFill>
                  <a:srgbClr val="278143"/>
                </a:solidFill>
                <a:latin typeface="Symbol" pitchFamily="18" charset="2"/>
                <a:sym typeface="Symbol" pitchFamily="18" charset="2"/>
              </a:rPr>
              <a:t>b </a:t>
            </a:r>
            <a:r>
              <a:rPr lang="cs-CZ" b="1" dirty="0">
                <a:solidFill>
                  <a:srgbClr val="278143"/>
                </a:solidFill>
                <a:latin typeface="Symbol" pitchFamily="18" charset="2"/>
                <a:sym typeface="Symbol" pitchFamily="18" charset="2"/>
              </a:rPr>
              <a:t></a:t>
            </a:r>
            <a:r>
              <a:rPr lang="cs-CZ" b="1" dirty="0">
                <a:solidFill>
                  <a:srgbClr val="278143"/>
                </a:solidFill>
                <a:latin typeface="Symbol" pitchFamily="18" charset="2"/>
              </a:rPr>
              <a:t>  b</a:t>
            </a:r>
            <a:r>
              <a:rPr lang="cs-CZ" b="1" dirty="0">
                <a:solidFill>
                  <a:srgbClr val="278143"/>
                </a:solidFill>
              </a:rPr>
              <a:t>´ </a:t>
            </a:r>
          </a:p>
        </p:txBody>
      </p:sp>
      <p:grpSp>
        <p:nvGrpSpPr>
          <p:cNvPr id="98" name="Skupina 97"/>
          <p:cNvGrpSpPr/>
          <p:nvPr/>
        </p:nvGrpSpPr>
        <p:grpSpPr>
          <a:xfrm>
            <a:off x="6287560" y="5476437"/>
            <a:ext cx="2363598" cy="1480955"/>
            <a:chOff x="-651733" y="2258294"/>
            <a:chExt cx="6829242" cy="4795086"/>
          </a:xfrm>
        </p:grpSpPr>
        <p:sp>
          <p:nvSpPr>
            <p:cNvPr id="87" name="AutoShape 5"/>
            <p:cNvSpPr>
              <a:spLocks noChangeArrowheads="1"/>
            </p:cNvSpPr>
            <p:nvPr/>
          </p:nvSpPr>
          <p:spPr bwMode="auto">
            <a:xfrm rot="4516936">
              <a:off x="918369" y="2618582"/>
              <a:ext cx="3671887" cy="3276600"/>
            </a:xfrm>
            <a:prstGeom prst="triangle">
              <a:avLst>
                <a:gd name="adj" fmla="val 85968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sz="1100"/>
            </a:p>
          </p:txBody>
        </p:sp>
        <p:sp>
          <p:nvSpPr>
            <p:cNvPr id="88" name="Rectangle 6"/>
            <p:cNvSpPr>
              <a:spLocks/>
            </p:cNvSpPr>
            <p:nvPr/>
          </p:nvSpPr>
          <p:spPr bwMode="auto">
            <a:xfrm>
              <a:off x="-651733" y="2258294"/>
              <a:ext cx="1968849" cy="89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dirty="0"/>
                <a:t>A´</a:t>
              </a:r>
            </a:p>
          </p:txBody>
        </p:sp>
        <p:sp>
          <p:nvSpPr>
            <p:cNvPr id="89" name="Rectangle 7"/>
            <p:cNvSpPr>
              <a:spLocks/>
            </p:cNvSpPr>
            <p:nvPr/>
          </p:nvSpPr>
          <p:spPr bwMode="auto">
            <a:xfrm>
              <a:off x="553215" y="6165849"/>
              <a:ext cx="1666459" cy="887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dirty="0"/>
                <a:t>B´</a:t>
              </a:r>
            </a:p>
          </p:txBody>
        </p:sp>
        <p:sp>
          <p:nvSpPr>
            <p:cNvPr id="90" name="Rectangle 8"/>
            <p:cNvSpPr>
              <a:spLocks/>
            </p:cNvSpPr>
            <p:nvPr/>
          </p:nvSpPr>
          <p:spPr bwMode="auto">
            <a:xfrm>
              <a:off x="3875622" y="5215845"/>
              <a:ext cx="2301887" cy="115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dirty="0"/>
                <a:t>C´</a:t>
              </a:r>
            </a:p>
          </p:txBody>
        </p:sp>
        <p:sp>
          <p:nvSpPr>
            <p:cNvPr id="91" name="Rectangle 9"/>
            <p:cNvSpPr>
              <a:spLocks/>
            </p:cNvSpPr>
            <p:nvPr/>
          </p:nvSpPr>
          <p:spPr bwMode="auto">
            <a:xfrm>
              <a:off x="253738" y="4365621"/>
              <a:ext cx="1355959" cy="7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b="1" dirty="0"/>
                <a:t>c´</a:t>
              </a:r>
            </a:p>
          </p:txBody>
        </p:sp>
        <p:sp>
          <p:nvSpPr>
            <p:cNvPr id="92" name="Rectangle 10"/>
            <p:cNvSpPr>
              <a:spLocks/>
            </p:cNvSpPr>
            <p:nvPr/>
          </p:nvSpPr>
          <p:spPr bwMode="auto">
            <a:xfrm>
              <a:off x="2219674" y="5734050"/>
              <a:ext cx="1415702" cy="875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b="1" dirty="0"/>
                <a:t>a´</a:t>
              </a:r>
            </a:p>
          </p:txBody>
        </p:sp>
        <p:sp>
          <p:nvSpPr>
            <p:cNvPr id="93" name="Rectangle 11"/>
            <p:cNvSpPr>
              <a:spLocks/>
            </p:cNvSpPr>
            <p:nvPr/>
          </p:nvSpPr>
          <p:spPr bwMode="auto">
            <a:xfrm>
              <a:off x="2555877" y="3464720"/>
              <a:ext cx="1329502" cy="7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b="1" dirty="0"/>
                <a:t>b´</a:t>
              </a:r>
            </a:p>
          </p:txBody>
        </p:sp>
        <p:sp>
          <p:nvSpPr>
            <p:cNvPr id="94" name="Arc 21"/>
            <p:cNvSpPr>
              <a:spLocks/>
            </p:cNvSpPr>
            <p:nvPr/>
          </p:nvSpPr>
          <p:spPr bwMode="auto">
            <a:xfrm rot="13536576" flipH="1">
              <a:off x="1137444" y="3263107"/>
              <a:ext cx="446087" cy="920750"/>
            </a:xfrm>
            <a:custGeom>
              <a:avLst/>
              <a:gdLst>
                <a:gd name="T0" fmla="*/ 189298 w 21600"/>
                <a:gd name="T1" fmla="*/ 0 h 34913"/>
                <a:gd name="T2" fmla="*/ 313769 w 21600"/>
                <a:gd name="T3" fmla="*/ 920750 h 34913"/>
                <a:gd name="T4" fmla="*/ 0 w 21600"/>
                <a:gd name="T5" fmla="*/ 515824 h 349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4913" fill="none" extrusionOk="0">
                  <a:moveTo>
                    <a:pt x="9165" y="0"/>
                  </a:moveTo>
                  <a:cubicBezTo>
                    <a:pt x="16753" y="3556"/>
                    <a:pt x="21600" y="11179"/>
                    <a:pt x="21600" y="19559"/>
                  </a:cubicBezTo>
                  <a:cubicBezTo>
                    <a:pt x="21600" y="25327"/>
                    <a:pt x="19292" y="30855"/>
                    <a:pt x="15192" y="34912"/>
                  </a:cubicBezTo>
                </a:path>
                <a:path w="21600" h="34913" stroke="0" extrusionOk="0">
                  <a:moveTo>
                    <a:pt x="9165" y="0"/>
                  </a:moveTo>
                  <a:cubicBezTo>
                    <a:pt x="16753" y="3556"/>
                    <a:pt x="21600" y="11179"/>
                    <a:pt x="21600" y="19559"/>
                  </a:cubicBezTo>
                  <a:cubicBezTo>
                    <a:pt x="21600" y="25327"/>
                    <a:pt x="19292" y="30855"/>
                    <a:pt x="15192" y="34912"/>
                  </a:cubicBezTo>
                  <a:lnTo>
                    <a:pt x="0" y="19559"/>
                  </a:lnTo>
                  <a:lnTo>
                    <a:pt x="9165" y="0"/>
                  </a:lnTo>
                  <a:close/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100">
                <a:solidFill>
                  <a:srgbClr val="C00000"/>
                </a:solidFill>
              </a:endParaRPr>
            </a:p>
          </p:txBody>
        </p:sp>
        <p:sp>
          <p:nvSpPr>
            <p:cNvPr id="95" name="Arc 24"/>
            <p:cNvSpPr>
              <a:spLocks/>
            </p:cNvSpPr>
            <p:nvPr/>
          </p:nvSpPr>
          <p:spPr bwMode="auto">
            <a:xfrm rot="5947343" flipH="1">
              <a:off x="1606295" y="5461795"/>
              <a:ext cx="431801" cy="976314"/>
            </a:xfrm>
            <a:custGeom>
              <a:avLst/>
              <a:gdLst>
                <a:gd name="T0" fmla="*/ 108110 w 21600"/>
                <a:gd name="T1" fmla="*/ 0 h 37040"/>
                <a:gd name="T2" fmla="*/ 287227 w 21600"/>
                <a:gd name="T3" fmla="*/ 976313 h 37040"/>
                <a:gd name="T4" fmla="*/ 0 w 21600"/>
                <a:gd name="T5" fmla="*/ 551206 h 37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040" fill="none" extrusionOk="0">
                  <a:moveTo>
                    <a:pt x="5408" y="-1"/>
                  </a:moveTo>
                  <a:cubicBezTo>
                    <a:pt x="14940" y="2465"/>
                    <a:pt x="21600" y="11065"/>
                    <a:pt x="21600" y="20912"/>
                  </a:cubicBezTo>
                  <a:cubicBezTo>
                    <a:pt x="21600" y="27073"/>
                    <a:pt x="18968" y="32941"/>
                    <a:pt x="14368" y="37040"/>
                  </a:cubicBezTo>
                </a:path>
                <a:path w="21600" h="37040" stroke="0" extrusionOk="0">
                  <a:moveTo>
                    <a:pt x="5408" y="-1"/>
                  </a:moveTo>
                  <a:cubicBezTo>
                    <a:pt x="14940" y="2465"/>
                    <a:pt x="21600" y="11065"/>
                    <a:pt x="21600" y="20912"/>
                  </a:cubicBezTo>
                  <a:cubicBezTo>
                    <a:pt x="21600" y="27073"/>
                    <a:pt x="18968" y="32941"/>
                    <a:pt x="14368" y="37040"/>
                  </a:cubicBezTo>
                  <a:lnTo>
                    <a:pt x="0" y="20912"/>
                  </a:lnTo>
                  <a:lnTo>
                    <a:pt x="5408" y="-1"/>
                  </a:lnTo>
                  <a:close/>
                </a:path>
              </a:pathLst>
            </a:custGeom>
            <a:noFill/>
            <a:ln w="38100">
              <a:solidFill>
                <a:srgbClr val="278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100"/>
            </a:p>
          </p:txBody>
        </p:sp>
        <p:sp>
          <p:nvSpPr>
            <p:cNvPr id="96" name="Rectangle 25"/>
            <p:cNvSpPr>
              <a:spLocks/>
            </p:cNvSpPr>
            <p:nvPr/>
          </p:nvSpPr>
          <p:spPr bwMode="auto">
            <a:xfrm>
              <a:off x="1045926" y="5654480"/>
              <a:ext cx="1583787" cy="792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b="1" dirty="0">
                  <a:solidFill>
                    <a:srgbClr val="278143"/>
                  </a:solidFill>
                  <a:latin typeface="Symbol" pitchFamily="18" charset="2"/>
                </a:rPr>
                <a:t>b</a:t>
              </a:r>
              <a:r>
                <a:rPr lang="cs-CZ" sz="1100" b="1" dirty="0">
                  <a:solidFill>
                    <a:srgbClr val="278143"/>
                  </a:solidFill>
                </a:rPr>
                <a:t>´</a:t>
              </a:r>
            </a:p>
          </p:txBody>
        </p:sp>
        <p:sp>
          <p:nvSpPr>
            <p:cNvPr id="97" name="Rectangle 26"/>
            <p:cNvSpPr>
              <a:spLocks/>
            </p:cNvSpPr>
            <p:nvPr/>
          </p:nvSpPr>
          <p:spPr bwMode="auto">
            <a:xfrm>
              <a:off x="143451" y="3140080"/>
              <a:ext cx="2105845" cy="649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1100" b="1" dirty="0">
                  <a:solidFill>
                    <a:srgbClr val="C00000"/>
                  </a:solidFill>
                  <a:latin typeface="Symbol" pitchFamily="18" charset="2"/>
                </a:rPr>
                <a:t>a</a:t>
              </a:r>
              <a:r>
                <a:rPr lang="cs-CZ" sz="1100" b="1" dirty="0">
                  <a:solidFill>
                    <a:srgbClr val="C00000"/>
                  </a:solidFill>
                </a:rPr>
                <a:t>´</a:t>
              </a:r>
            </a:p>
          </p:txBody>
        </p:sp>
      </p:grpSp>
      <p:grpSp>
        <p:nvGrpSpPr>
          <p:cNvPr id="99" name="Skupina 98"/>
          <p:cNvGrpSpPr/>
          <p:nvPr/>
        </p:nvGrpSpPr>
        <p:grpSpPr>
          <a:xfrm>
            <a:off x="1117943" y="5805463"/>
            <a:ext cx="1437833" cy="1079921"/>
            <a:chOff x="-651733" y="2258294"/>
            <a:chExt cx="6829242" cy="4712794"/>
          </a:xfrm>
        </p:grpSpPr>
        <p:sp>
          <p:nvSpPr>
            <p:cNvPr id="100" name="AutoShape 5"/>
            <p:cNvSpPr>
              <a:spLocks noChangeArrowheads="1"/>
            </p:cNvSpPr>
            <p:nvPr/>
          </p:nvSpPr>
          <p:spPr bwMode="auto">
            <a:xfrm rot="4516936">
              <a:off x="918369" y="2618582"/>
              <a:ext cx="3671887" cy="3276600"/>
            </a:xfrm>
            <a:prstGeom prst="triangle">
              <a:avLst>
                <a:gd name="adj" fmla="val 85968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sz="600"/>
            </a:p>
          </p:txBody>
        </p:sp>
        <p:sp>
          <p:nvSpPr>
            <p:cNvPr id="101" name="Rectangle 6"/>
            <p:cNvSpPr>
              <a:spLocks/>
            </p:cNvSpPr>
            <p:nvPr/>
          </p:nvSpPr>
          <p:spPr bwMode="auto">
            <a:xfrm>
              <a:off x="-651733" y="2258294"/>
              <a:ext cx="1968849" cy="89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dirty="0" smtClean="0"/>
                <a:t>A</a:t>
              </a:r>
              <a:endParaRPr lang="cs-CZ" sz="600" dirty="0"/>
            </a:p>
          </p:txBody>
        </p:sp>
        <p:sp>
          <p:nvSpPr>
            <p:cNvPr id="102" name="Rectangle 7"/>
            <p:cNvSpPr>
              <a:spLocks/>
            </p:cNvSpPr>
            <p:nvPr/>
          </p:nvSpPr>
          <p:spPr bwMode="auto">
            <a:xfrm>
              <a:off x="553217" y="6083556"/>
              <a:ext cx="1666457" cy="887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dirty="0" smtClean="0"/>
                <a:t>B</a:t>
              </a:r>
              <a:endParaRPr lang="cs-CZ" sz="600" dirty="0"/>
            </a:p>
          </p:txBody>
        </p:sp>
        <p:sp>
          <p:nvSpPr>
            <p:cNvPr id="103" name="Rectangle 8"/>
            <p:cNvSpPr>
              <a:spLocks/>
            </p:cNvSpPr>
            <p:nvPr/>
          </p:nvSpPr>
          <p:spPr bwMode="auto">
            <a:xfrm>
              <a:off x="3875622" y="5215845"/>
              <a:ext cx="2301887" cy="115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dirty="0" smtClean="0"/>
                <a:t>C</a:t>
              </a:r>
              <a:endParaRPr lang="cs-CZ" sz="600" dirty="0"/>
            </a:p>
          </p:txBody>
        </p:sp>
        <p:sp>
          <p:nvSpPr>
            <p:cNvPr id="104" name="Rectangle 9"/>
            <p:cNvSpPr>
              <a:spLocks/>
            </p:cNvSpPr>
            <p:nvPr/>
          </p:nvSpPr>
          <p:spPr bwMode="auto">
            <a:xfrm>
              <a:off x="253738" y="4365621"/>
              <a:ext cx="1355959" cy="7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b="1" dirty="0" smtClean="0"/>
                <a:t>c</a:t>
              </a:r>
              <a:endParaRPr lang="cs-CZ" sz="600" b="1" dirty="0"/>
            </a:p>
          </p:txBody>
        </p:sp>
        <p:sp>
          <p:nvSpPr>
            <p:cNvPr id="105" name="Rectangle 10"/>
            <p:cNvSpPr>
              <a:spLocks/>
            </p:cNvSpPr>
            <p:nvPr/>
          </p:nvSpPr>
          <p:spPr bwMode="auto">
            <a:xfrm>
              <a:off x="2219674" y="5734050"/>
              <a:ext cx="1415702" cy="875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b="1" dirty="0" smtClean="0"/>
                <a:t>a</a:t>
              </a:r>
              <a:endParaRPr lang="cs-CZ" sz="600" b="1" dirty="0"/>
            </a:p>
          </p:txBody>
        </p:sp>
        <p:sp>
          <p:nvSpPr>
            <p:cNvPr id="106" name="Rectangle 11"/>
            <p:cNvSpPr>
              <a:spLocks/>
            </p:cNvSpPr>
            <p:nvPr/>
          </p:nvSpPr>
          <p:spPr bwMode="auto">
            <a:xfrm>
              <a:off x="2555877" y="3464720"/>
              <a:ext cx="1329502" cy="7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b="1" dirty="0" smtClean="0"/>
                <a:t>b</a:t>
              </a:r>
              <a:endParaRPr lang="cs-CZ" sz="600" b="1" dirty="0"/>
            </a:p>
          </p:txBody>
        </p:sp>
        <p:sp>
          <p:nvSpPr>
            <p:cNvPr id="107" name="Arc 21"/>
            <p:cNvSpPr>
              <a:spLocks/>
            </p:cNvSpPr>
            <p:nvPr/>
          </p:nvSpPr>
          <p:spPr bwMode="auto">
            <a:xfrm rot="13536576" flipH="1">
              <a:off x="1137444" y="3263107"/>
              <a:ext cx="446087" cy="920750"/>
            </a:xfrm>
            <a:custGeom>
              <a:avLst/>
              <a:gdLst>
                <a:gd name="T0" fmla="*/ 189298 w 21600"/>
                <a:gd name="T1" fmla="*/ 0 h 34913"/>
                <a:gd name="T2" fmla="*/ 313769 w 21600"/>
                <a:gd name="T3" fmla="*/ 920750 h 34913"/>
                <a:gd name="T4" fmla="*/ 0 w 21600"/>
                <a:gd name="T5" fmla="*/ 515824 h 349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4913" fill="none" extrusionOk="0">
                  <a:moveTo>
                    <a:pt x="9165" y="0"/>
                  </a:moveTo>
                  <a:cubicBezTo>
                    <a:pt x="16753" y="3556"/>
                    <a:pt x="21600" y="11179"/>
                    <a:pt x="21600" y="19559"/>
                  </a:cubicBezTo>
                  <a:cubicBezTo>
                    <a:pt x="21600" y="25327"/>
                    <a:pt x="19292" y="30855"/>
                    <a:pt x="15192" y="34912"/>
                  </a:cubicBezTo>
                </a:path>
                <a:path w="21600" h="34913" stroke="0" extrusionOk="0">
                  <a:moveTo>
                    <a:pt x="9165" y="0"/>
                  </a:moveTo>
                  <a:cubicBezTo>
                    <a:pt x="16753" y="3556"/>
                    <a:pt x="21600" y="11179"/>
                    <a:pt x="21600" y="19559"/>
                  </a:cubicBezTo>
                  <a:cubicBezTo>
                    <a:pt x="21600" y="25327"/>
                    <a:pt x="19292" y="30855"/>
                    <a:pt x="15192" y="34912"/>
                  </a:cubicBezTo>
                  <a:lnTo>
                    <a:pt x="0" y="19559"/>
                  </a:lnTo>
                  <a:lnTo>
                    <a:pt x="9165" y="0"/>
                  </a:lnTo>
                  <a:close/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600">
                <a:solidFill>
                  <a:srgbClr val="C00000"/>
                </a:solidFill>
              </a:endParaRPr>
            </a:p>
          </p:txBody>
        </p:sp>
        <p:sp>
          <p:nvSpPr>
            <p:cNvPr id="108" name="Arc 24"/>
            <p:cNvSpPr>
              <a:spLocks/>
            </p:cNvSpPr>
            <p:nvPr/>
          </p:nvSpPr>
          <p:spPr bwMode="auto">
            <a:xfrm rot="5947343" flipH="1">
              <a:off x="1748632" y="5461793"/>
              <a:ext cx="431800" cy="976313"/>
            </a:xfrm>
            <a:custGeom>
              <a:avLst/>
              <a:gdLst>
                <a:gd name="T0" fmla="*/ 108110 w 21600"/>
                <a:gd name="T1" fmla="*/ 0 h 37040"/>
                <a:gd name="T2" fmla="*/ 287227 w 21600"/>
                <a:gd name="T3" fmla="*/ 976313 h 37040"/>
                <a:gd name="T4" fmla="*/ 0 w 21600"/>
                <a:gd name="T5" fmla="*/ 551206 h 37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040" fill="none" extrusionOk="0">
                  <a:moveTo>
                    <a:pt x="5408" y="-1"/>
                  </a:moveTo>
                  <a:cubicBezTo>
                    <a:pt x="14940" y="2465"/>
                    <a:pt x="21600" y="11065"/>
                    <a:pt x="21600" y="20912"/>
                  </a:cubicBezTo>
                  <a:cubicBezTo>
                    <a:pt x="21600" y="27073"/>
                    <a:pt x="18968" y="32941"/>
                    <a:pt x="14368" y="37040"/>
                  </a:cubicBezTo>
                </a:path>
                <a:path w="21600" h="37040" stroke="0" extrusionOk="0">
                  <a:moveTo>
                    <a:pt x="5408" y="-1"/>
                  </a:moveTo>
                  <a:cubicBezTo>
                    <a:pt x="14940" y="2465"/>
                    <a:pt x="21600" y="11065"/>
                    <a:pt x="21600" y="20912"/>
                  </a:cubicBezTo>
                  <a:cubicBezTo>
                    <a:pt x="21600" y="27073"/>
                    <a:pt x="18968" y="32941"/>
                    <a:pt x="14368" y="37040"/>
                  </a:cubicBezTo>
                  <a:lnTo>
                    <a:pt x="0" y="20912"/>
                  </a:lnTo>
                  <a:lnTo>
                    <a:pt x="5408" y="-1"/>
                  </a:lnTo>
                  <a:close/>
                </a:path>
              </a:pathLst>
            </a:custGeom>
            <a:noFill/>
            <a:ln w="38100">
              <a:solidFill>
                <a:srgbClr val="278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600"/>
            </a:p>
          </p:txBody>
        </p:sp>
        <p:sp>
          <p:nvSpPr>
            <p:cNvPr id="109" name="Rectangle 25"/>
            <p:cNvSpPr>
              <a:spLocks/>
            </p:cNvSpPr>
            <p:nvPr/>
          </p:nvSpPr>
          <p:spPr bwMode="auto">
            <a:xfrm>
              <a:off x="1159209" y="5804542"/>
              <a:ext cx="1583786" cy="7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b="1" dirty="0" smtClean="0">
                  <a:solidFill>
                    <a:srgbClr val="278143"/>
                  </a:solidFill>
                  <a:latin typeface="Symbol" pitchFamily="18" charset="2"/>
                </a:rPr>
                <a:t>b</a:t>
              </a:r>
              <a:endParaRPr lang="cs-CZ" sz="600" b="1" dirty="0">
                <a:solidFill>
                  <a:srgbClr val="278143"/>
                </a:solidFill>
              </a:endParaRPr>
            </a:p>
          </p:txBody>
        </p:sp>
        <p:sp>
          <p:nvSpPr>
            <p:cNvPr id="110" name="Rectangle 26"/>
            <p:cNvSpPr>
              <a:spLocks/>
            </p:cNvSpPr>
            <p:nvPr/>
          </p:nvSpPr>
          <p:spPr bwMode="auto">
            <a:xfrm>
              <a:off x="143451" y="3140080"/>
              <a:ext cx="2105845" cy="649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600" b="1" dirty="0" smtClean="0">
                  <a:solidFill>
                    <a:srgbClr val="C00000"/>
                  </a:solidFill>
                  <a:latin typeface="Symbol" pitchFamily="18" charset="2"/>
                </a:rPr>
                <a:t>a</a:t>
              </a:r>
              <a:endParaRPr lang="cs-CZ" sz="6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12" grpId="0"/>
      <p:bldP spid="14" grpId="0" build="allAtOnce"/>
      <p:bldP spid="47" grpId="0"/>
      <p:bldP spid="47" grpId="1"/>
      <p:bldP spid="48" grpId="0" build="p"/>
      <p:bldP spid="48" grpId="1"/>
      <p:bldP spid="50" grpId="0"/>
      <p:bldP spid="51" grpId="0"/>
      <p:bldP spid="60" grpId="0"/>
      <p:bldP spid="85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46.4 Podobnost geometrických útvarů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07504" y="1124843"/>
            <a:ext cx="8784976" cy="1008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Dva geometrické útvary nazýváme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podobné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jestliže poměry délek všech dvojic odpovídajících si úseček těchto útvarů se rovnají témuž číslu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Toto číslo nazýváme 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poměr podobnosti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07504" y="2204865"/>
            <a:ext cx="87849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Zapíšeme: rovinný útvar O</a:t>
            </a:r>
            <a:r>
              <a:rPr lang="cs-CZ" baseline="-18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podobný s O</a:t>
            </a:r>
            <a:r>
              <a:rPr lang="cs-CZ" baseline="-18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baseline="-1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b="1" baseline="-1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107504" y="2924845"/>
            <a:ext cx="8784976" cy="4321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Každé dva odpovídající si úhly podobných útvarů jsou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shodné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96502" y="3405574"/>
            <a:ext cx="8784976" cy="122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X´Y´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k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X´Y´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k 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Vyjadřuje přímou úměrnost délek odpovídajících si úseček.</a:t>
            </a:r>
          </a:p>
        </p:txBody>
      </p:sp>
      <p:sp>
        <p:nvSpPr>
          <p:cNvPr id="10" name="Rectangle 5"/>
          <p:cNvSpPr>
            <a:spLocks/>
          </p:cNvSpPr>
          <p:nvPr/>
        </p:nvSpPr>
        <p:spPr bwMode="auto">
          <a:xfrm>
            <a:off x="96502" y="4509120"/>
            <a:ext cx="8784976" cy="22322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k &gt; 1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………….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zvětšení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0 &lt; k &lt; 1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…….. 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menšení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k = 1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…………. shodnost</a:t>
            </a:r>
          </a:p>
        </p:txBody>
      </p:sp>
      <p:grpSp>
        <p:nvGrpSpPr>
          <p:cNvPr id="14" name="Skupina 13"/>
          <p:cNvGrpSpPr/>
          <p:nvPr/>
        </p:nvGrpSpPr>
        <p:grpSpPr>
          <a:xfrm>
            <a:off x="3203848" y="4921423"/>
            <a:ext cx="1440160" cy="307777"/>
            <a:chOff x="3203848" y="4921423"/>
            <a:chExt cx="1872208" cy="327522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3347864" y="4941168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3203848" y="494116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788024" y="4921423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5436096" y="4902869"/>
            <a:ext cx="2232248" cy="336132"/>
            <a:chOff x="3203848" y="4921423"/>
            <a:chExt cx="1934615" cy="234062"/>
          </a:xfrm>
        </p:grpSpPr>
        <p:cxnSp>
          <p:nvCxnSpPr>
            <p:cNvPr id="16" name="Přímá spojnice 15"/>
            <p:cNvCxnSpPr/>
            <p:nvPr/>
          </p:nvCxnSpPr>
          <p:spPr>
            <a:xfrm>
              <a:off x="3347864" y="4941168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6"/>
            <p:cNvSpPr txBox="1"/>
            <p:nvPr/>
          </p:nvSpPr>
          <p:spPr>
            <a:xfrm>
              <a:off x="3203848" y="4941168"/>
              <a:ext cx="374442" cy="214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X´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788024" y="4921423"/>
              <a:ext cx="350439" cy="214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Y´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3203848" y="5589240"/>
            <a:ext cx="1440160" cy="307777"/>
            <a:chOff x="3203848" y="4921423"/>
            <a:chExt cx="1872208" cy="327522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3347864" y="4941168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3203848" y="494116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4788024" y="4921423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3225614" y="6246589"/>
            <a:ext cx="1440160" cy="307777"/>
            <a:chOff x="3203848" y="4921423"/>
            <a:chExt cx="1872208" cy="327522"/>
          </a:xfrm>
        </p:grpSpPr>
        <p:cxnSp>
          <p:nvCxnSpPr>
            <p:cNvPr id="24" name="Přímá spojnice 23"/>
            <p:cNvCxnSpPr/>
            <p:nvPr/>
          </p:nvCxnSpPr>
          <p:spPr>
            <a:xfrm>
              <a:off x="3347864" y="4941168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>
              <a:off x="3203848" y="494116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4788024" y="4921423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508104" y="6237317"/>
            <a:ext cx="1593793" cy="326332"/>
            <a:chOff x="3203848" y="4921423"/>
            <a:chExt cx="2071931" cy="347267"/>
          </a:xfrm>
        </p:grpSpPr>
        <p:cxnSp>
          <p:nvCxnSpPr>
            <p:cNvPr id="28" name="Přímá spojnice 27"/>
            <p:cNvCxnSpPr/>
            <p:nvPr/>
          </p:nvCxnSpPr>
          <p:spPr>
            <a:xfrm>
              <a:off x="3347864" y="4941168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ovéPole 28"/>
            <p:cNvSpPr txBox="1"/>
            <p:nvPr/>
          </p:nvSpPr>
          <p:spPr>
            <a:xfrm>
              <a:off x="3203848" y="4941168"/>
              <a:ext cx="667775" cy="327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X´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788024" y="4921423"/>
              <a:ext cx="487755" cy="327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Y´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508104" y="5650430"/>
            <a:ext cx="1447114" cy="326332"/>
            <a:chOff x="3203845" y="4921423"/>
            <a:chExt cx="2386075" cy="347267"/>
          </a:xfrm>
        </p:grpSpPr>
        <p:cxnSp>
          <p:nvCxnSpPr>
            <p:cNvPr id="32" name="Přímá spojnice 31"/>
            <p:cNvCxnSpPr/>
            <p:nvPr/>
          </p:nvCxnSpPr>
          <p:spPr>
            <a:xfrm>
              <a:off x="3347864" y="4941168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ovéPole 32"/>
            <p:cNvSpPr txBox="1"/>
            <p:nvPr/>
          </p:nvSpPr>
          <p:spPr>
            <a:xfrm>
              <a:off x="3203845" y="4941168"/>
              <a:ext cx="1079996" cy="327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X´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4788023" y="4921423"/>
              <a:ext cx="801897" cy="327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itchFamily="18" charset="0"/>
                  <a:cs typeface="Times New Roman" pitchFamily="18" charset="0"/>
                </a:rPr>
                <a:t>Y´</a:t>
              </a:r>
              <a:endParaRPr lang="cs-CZ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Pravidelný pětiúhelník 2"/>
          <p:cNvSpPr/>
          <p:nvPr/>
        </p:nvSpPr>
        <p:spPr>
          <a:xfrm>
            <a:off x="899592" y="2204865"/>
            <a:ext cx="936104" cy="57606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baseline="-1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dirty="0"/>
          </a:p>
        </p:txBody>
      </p:sp>
      <p:sp>
        <p:nvSpPr>
          <p:cNvPr id="35" name="Pravidelný pětiúhelník 34"/>
          <p:cNvSpPr/>
          <p:nvPr/>
        </p:nvSpPr>
        <p:spPr>
          <a:xfrm>
            <a:off x="6925292" y="2348880"/>
            <a:ext cx="671044" cy="43204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b="1" baseline="-1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8" grpId="0" animBg="1"/>
      <p:bldP spid="9" grpId="0" build="p"/>
      <p:bldP spid="10" grpId="0" build="p" animBg="1"/>
      <p:bldP spid="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46.5 Příklady na procvičení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 bwMode="auto">
          <a:xfrm>
            <a:off x="107950" y="1052512"/>
            <a:ext cx="8928546" cy="568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33400" indent="-533400">
              <a:spcBef>
                <a:spcPct val="20000"/>
              </a:spcBef>
              <a:buFont typeface="Arial" charset="0"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Trojúhelníky ABC, KLM, PQR, XYZ jsou dány délkami stran: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ABC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a = 6 cm, b = 4 cm, c = 3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cm		KLM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k = 12 cm, l = 8 cm, m = 5 cm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PQR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p = 9 cm, q = 6 cm, r = 4,5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cm		XYZ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x = 3 cm, y = 2 cm, z = 1,5 cm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Urči dvojice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podobných trojúhelníků 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rozhodni,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zda se jedná o zvětšení nebo zmenšení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9240" y="212541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 flipH="1">
            <a:off x="4572001" y="1628800"/>
            <a:ext cx="144015" cy="144016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 flipH="1">
            <a:off x="4572001" y="1412776"/>
            <a:ext cx="144015" cy="144016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 flipH="1">
            <a:off x="899592" y="1412776"/>
            <a:ext cx="144015" cy="144016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 flipH="1">
            <a:off x="901328" y="1628800"/>
            <a:ext cx="144015" cy="144016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863401" y="2060278"/>
            <a:ext cx="2881313" cy="288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ABC a  KLM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: a = 12 : 6 = 2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 : b = 8 : 4 = 2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 : c = 5 : 3 = 1,66 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nejsou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podobné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endParaRPr lang="cs-CZ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ABC a  PQR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 : a = 9 : 6 = 1,5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 : b = 6 : 4 = 1,5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: c = 4,5 : 3 = 1,5          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 jsou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podobné k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1 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zvětšení</a:t>
            </a:r>
            <a:endParaRPr lang="en-US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3744714" y="2060278"/>
            <a:ext cx="2881312" cy="288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ABC a 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XYZ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 : a = 3 : 6 = 0,5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 : b = 2 : 4 =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 : c = 1,5 : 3 = 0,5</a:t>
            </a:r>
          </a:p>
          <a:p>
            <a:pPr marL="533400" indent="-533400"/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 jsou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podobné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1 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zmenšení</a:t>
            </a:r>
          </a:p>
          <a:p>
            <a:pPr marL="533400" indent="-533400"/>
            <a:endParaRPr lang="cs-CZ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33400" indent="-533400"/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KLM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 PQR</a:t>
            </a:r>
            <a:endParaRPr lang="en-US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 : k = 9 :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,75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 : l = 6 :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8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,75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: m = 4,5 : 5 = 0,9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nejsou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podobné</a:t>
            </a:r>
          </a:p>
          <a:p>
            <a:pPr marL="533400" indent="-533400">
              <a:spcBef>
                <a:spcPct val="20000"/>
              </a:spcBef>
              <a:buFont typeface="Arial" charset="0"/>
              <a:buNone/>
            </a:pP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8"/>
          <p:cNvSpPr>
            <a:spLocks/>
          </p:cNvSpPr>
          <p:nvPr/>
        </p:nvSpPr>
        <p:spPr bwMode="auto">
          <a:xfrm>
            <a:off x="6516216" y="1988840"/>
            <a:ext cx="288032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KLM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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XYZ</a:t>
            </a:r>
            <a:endParaRPr lang="en-US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 : k = 3 : 12 = 0,25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 : l = 2 : 8 = 0,25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 : m = 1,5 : 5 = 0,3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nejsou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podobné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PQR a 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XYZ</a:t>
            </a:r>
            <a:endParaRPr lang="en-US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 : p = 3 : 9 = 1/3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 : q = 2 : 6 = 1/3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 : r = 1,5 : 4,5 = 1/3</a:t>
            </a:r>
          </a:p>
          <a:p>
            <a:pPr marL="533400" indent="-533400">
              <a:spcBef>
                <a:spcPct val="20000"/>
              </a:spcBef>
              <a:buFont typeface="Symbol" pitchFamily="18" charset="2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jsou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podobné k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1 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zmenšení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144016" y="4941169"/>
            <a:ext cx="903649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>
              <a:spcBef>
                <a:spcPct val="20000"/>
              </a:spcBef>
              <a:buFont typeface="Arial" charset="0"/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Obdélníky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KLMN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EFGH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jsou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podobné. Pro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= 5 m,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= 4 m,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= 12,5 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urči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poměr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podobnosti 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vypočítej délku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strany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FG.</a:t>
            </a: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971600" y="5498229"/>
            <a:ext cx="435919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15 : 5 = 2,5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= 2,5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zvětšení</a:t>
            </a: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5291153" y="5498230"/>
            <a:ext cx="4360939" cy="131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2,5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2,5 .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2,5 . 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en-US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10 m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07504" y="535421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8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2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46.6 Pro šikovné – Jak využíváme podobnost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7"/>
            <a:ext cx="9036496" cy="360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latin typeface="Times New Roman" pitchFamily="18" charset="0"/>
              </a:rPr>
              <a:t>Dvoumetrová tyč vrhá stín dlouhý 3m. Délka stínu stromu je 6,9 m. Vypočítej výšku stromu</a:t>
            </a:r>
            <a:r>
              <a:rPr lang="cs-CZ" sz="1600" i="1" dirty="0">
                <a:latin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3"/>
          <p:cNvSpPr txBox="1"/>
          <p:nvPr/>
        </p:nvSpPr>
        <p:spPr>
          <a:xfrm>
            <a:off x="0" y="46459"/>
            <a:ext cx="9144000" cy="61555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Zákadní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000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cs-CZ" sz="1600" b="1" dirty="0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  <p:pic>
        <p:nvPicPr>
          <p:cNvPr id="7" name="Picture 23" descr="Export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12776"/>
            <a:ext cx="3960563" cy="143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51920" y="1412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4788025" y="2348880"/>
            <a:ext cx="4320480" cy="2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Strom je vysoký 4,6 m.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-36512" y="3105835"/>
            <a:ext cx="9180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Zmenši graficky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úsečku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=10 cm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v poměru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2:5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496" y="34290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1048"/>
            <a:ext cx="4251380" cy="268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283968" y="3176736"/>
            <a:ext cx="4860032" cy="3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Narýsujeme úsečku zadané velikosti.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283968" y="3501008"/>
            <a:ext cx="4824537" cy="61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U jednoho z krajních bodů úsečky sestrojíme polopřímku (libovolný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ostrý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úhel, ideálně o velikosti okolo 45° - např.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v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bodě A).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283968" y="4113138"/>
            <a:ext cx="4860032" cy="3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Na polopřímce, pomocném rameni, si zvolíme stupnici (většinou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dílek = 1 cm nebo 0,5 cm) podle kružítka či pravítka.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283968" y="4509120"/>
            <a:ext cx="4860032" cy="3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Naneseme takový počet dílků, jako je největší číslo v poměru</a:t>
            </a:r>
            <a:b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našem případě číslo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5).</a:t>
            </a:r>
            <a:endParaRPr lang="cs-CZ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283968" y="4941168"/>
            <a:ext cx="4860032" cy="3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 Díl, který odpovídá zadané úsečce, spojíme s druhým krajním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bodem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úsečky (s bodem B) –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pátý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díl.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283968" y="5481290"/>
            <a:ext cx="4860032" cy="3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 Podíváme se, kolik dílů má mít nová úsečka, a z tohoto dílu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vedeme rovnoběžku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přímkou sestrojenou v předcházejícím bodě –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druhý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díl. 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4283968" y="6021288"/>
            <a:ext cx="4860032" cy="3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7) Průsečík této rovnoběžky a zadané úsečky je bod, který je </a:t>
            </a:r>
            <a:r>
              <a:rPr lang="cs-CZ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novým </a:t>
            </a:r>
            <a:r>
              <a:rPr lang="cs-CZ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krajním bodem změněné (zmenšené úsečky).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4788025" y="1516855"/>
                <a:ext cx="2880320" cy="688009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r>
                  <a:rPr lang="cs-CZ" sz="16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6,9</m:t>
                        </m:r>
                      </m:num>
                      <m:den>
                        <m:r>
                          <a:rPr lang="cs-CZ" sz="16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cs-CZ" sz="1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1600" b="1" i="1" u="sng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k = 2,3</a:t>
                </a:r>
                <a:endParaRPr lang="cs-CZ" sz="1600" b="1" i="1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16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2 . 2,3</a:t>
                </a:r>
              </a:p>
              <a:p>
                <a:r>
                  <a:rPr lang="cs-CZ" sz="1600" b="1" i="1" u="sng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 = 4,6 m</a:t>
                </a:r>
                <a:endParaRPr lang="cs-CZ" sz="1600" b="1" i="1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5" y="1516855"/>
                <a:ext cx="2880320" cy="688009"/>
              </a:xfrm>
              <a:prstGeom prst="rect">
                <a:avLst/>
              </a:prstGeom>
              <a:blipFill rotWithShape="1">
                <a:blip r:embed="rId4"/>
                <a:stretch>
                  <a:fillRect l="-1057" t="-2655" b="-10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400"/>
                            </p:stCondLst>
                            <p:childTnLst>
                              <p:par>
                                <p:cTn id="14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00"/>
                            </p:stCondLst>
                            <p:childTnLst>
                              <p:par>
                                <p:cTn id="24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6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8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6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2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6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3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12" y="116632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46.7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CLIL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Similarity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1124744"/>
            <a:ext cx="4491116" cy="3888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6666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elipsa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ellipse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čtverec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kruh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měřítko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scaling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obdélník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rectangle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podobné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podobnost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similarity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přesněji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more precisely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shodný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congruent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jednotný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uniform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trojúhelník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triangle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tvar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shape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výsledek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result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zmenšení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shrinking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zvětšení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enlarging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88023" y="1340768"/>
            <a:ext cx="4124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Two geometrical objects are called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they both have the same shape. More precisely, either one is congruent to the result of a uniform scaling (enlarging or shrinking) of the other.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42636" y="3419708"/>
            <a:ext cx="4437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Shapes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shown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in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same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color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are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similar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upload.wikimedia.org/wikipedia/commons/thumb/5/5d/Similar-geometric-shapes.svg/300px-Similar-geometric-shapes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19" y="3796717"/>
            <a:ext cx="4092720" cy="28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159732" y="63606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examples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>
            <a:hlinkClick r:id="rId6"/>
          </p:cNvPr>
          <p:cNvSpPr txBox="1">
            <a:spLocks noGrp="1"/>
          </p:cNvSpPr>
          <p:nvPr>
            <p:ph idx="1"/>
          </p:nvPr>
        </p:nvSpPr>
        <p:spPr>
          <a:xfrm>
            <a:off x="107504" y="1124744"/>
            <a:ext cx="449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Mathematical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dictionary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3" grpId="0"/>
      <p:bldP spid="4" grpId="0"/>
      <p:bldP spid="9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23"/>
          <p:cNvSpPr txBox="1"/>
          <p:nvPr/>
        </p:nvSpPr>
        <p:spPr>
          <a:xfrm>
            <a:off x="32048" y="46459"/>
            <a:ext cx="9144000" cy="43021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/>
              <a:t>Elektronická  učebnice - II. stupeň                         </a:t>
            </a:r>
            <a:r>
              <a:rPr lang="cs-CZ" sz="1000" dirty="0" smtClean="0"/>
              <a:t>Základní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1000" dirty="0" smtClean="0">
                <a:solidFill>
                  <a:srgbClr val="376092"/>
                </a:solidFill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</a:rPr>
              <a:t>Matematika</a:t>
            </a:r>
            <a:endParaRPr lang="cs-CZ" sz="1600" b="1" dirty="0" smtClean="0">
              <a:solidFill>
                <a:srgbClr val="376092"/>
              </a:solidFill>
            </a:endParaRPr>
          </a:p>
          <a:p>
            <a:pPr>
              <a:defRPr/>
            </a:pPr>
            <a:endParaRPr lang="cs-CZ" sz="1000" dirty="0"/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476672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46.8 TEST – Podobnost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9188" y="5744289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2"/>
          <p:cNvSpPr txBox="1"/>
          <p:nvPr/>
        </p:nvSpPr>
        <p:spPr>
          <a:xfrm>
            <a:off x="6469868" y="638132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17" y="5850468"/>
            <a:ext cx="432048" cy="370651"/>
          </a:xfrm>
          <a:prstGeom prst="rect">
            <a:avLst/>
          </a:prstGeom>
        </p:spPr>
      </p:pic>
      <p:pic>
        <p:nvPicPr>
          <p:cNvPr id="14" name="MS900116615[1]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 flipH="1">
            <a:off x="7477981" y="5761819"/>
            <a:ext cx="478395" cy="547948"/>
          </a:xfrm>
          <a:prstGeom prst="rect">
            <a:avLst/>
          </a:prstGeom>
        </p:spPr>
      </p:pic>
      <p:pic>
        <p:nvPicPr>
          <p:cNvPr id="15" name="MS900069451[1]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6325853" y="5801951"/>
            <a:ext cx="504056" cy="504056"/>
          </a:xfrm>
          <a:prstGeom prst="rect">
            <a:avLst/>
          </a:prstGeom>
        </p:spPr>
      </p:pic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37573"/>
              </p:ext>
            </p:extLst>
          </p:nvPr>
        </p:nvGraphicFramePr>
        <p:xfrm>
          <a:off x="1789348" y="5936568"/>
          <a:ext cx="1817694" cy="73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98"/>
                <a:gridCol w="605898"/>
                <a:gridCol w="605898"/>
              </a:tblGrid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8321"/>
              </p:ext>
            </p:extLst>
          </p:nvPr>
        </p:nvGraphicFramePr>
        <p:xfrm>
          <a:off x="361764" y="1265427"/>
          <a:ext cx="8458707" cy="446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569"/>
                <a:gridCol w="2819569"/>
                <a:gridCol w="2819569"/>
              </a:tblGrid>
              <a:tr h="1764355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Jak při podobnosti útvarů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nazýváme původní útvar?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a) obraz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vzor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c) obrázek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d) vzorek</a:t>
                      </a:r>
                      <a:endParaRPr lang="cs-CZ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Jestliže je nový útvar stejný     jako původní hovoříme o?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zmenšení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zvětšení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c) shodnosti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d) podobnosti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1" dirty="0" smtClean="0"/>
                        <a:t>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Jak nazýváme veličinu, která vyjadřuje, kolikrát je daný obraz větší, resp. menší než vzor?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poměr shodnosti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poměr zmenšení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c) poměr zvětšení </a:t>
                      </a:r>
                      <a:b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d) poměr podobnosti </a:t>
                      </a:r>
                    </a:p>
                  </a:txBody>
                  <a:tcPr/>
                </a:tc>
              </a:tr>
              <a:tr h="2669509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Zjistěte, zda jsou podobné trojúhelníky ABC a TUV, mají-li jejich strany délky: a = 8,8 cm, b = 56 mm, c = 4,2 cm, t = 84 mm, </a:t>
                      </a:r>
                    </a:p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= 1,32 dm, v = 6,3 cm. Pokud ano, určete poměr podobnosti. </a:t>
                      </a:r>
                    </a:p>
                    <a:p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Ano, k = 2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Ano, k = 1,5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Nelze určit.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</a:t>
                      </a:r>
                      <a:r>
                        <a:rPr lang="cs-CZ" sz="1400" b="1" dirty="0" smtClean="0"/>
                        <a:t>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Změň úsečku j = 100 mm                   v poměru k = ½</a:t>
                      </a:r>
                    </a:p>
                    <a:p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 5 dm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50 dm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50 cm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 Trojúhelníky jsou podobné, urči délku strany b.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cm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 cm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 cm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cm</a:t>
                      </a:r>
                      <a:endParaRPr lang="cs-CZ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Skupina 1"/>
          <p:cNvGrpSpPr/>
          <p:nvPr/>
        </p:nvGrpSpPr>
        <p:grpSpPr>
          <a:xfrm>
            <a:off x="5940152" y="3497566"/>
            <a:ext cx="1304172" cy="1155570"/>
            <a:chOff x="701675" y="1500188"/>
            <a:chExt cx="2700338" cy="2963862"/>
          </a:xfrm>
        </p:grpSpPr>
        <p:sp>
          <p:nvSpPr>
            <p:cNvPr id="18" name="AutoShape 52"/>
            <p:cNvSpPr>
              <a:spLocks noChangeArrowheads="1"/>
            </p:cNvSpPr>
            <p:nvPr/>
          </p:nvSpPr>
          <p:spPr bwMode="auto">
            <a:xfrm rot="6898234">
              <a:off x="746919" y="2624932"/>
              <a:ext cx="2295525" cy="1125537"/>
            </a:xfrm>
            <a:prstGeom prst="rtTriangle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000"/>
            </a:p>
          </p:txBody>
        </p:sp>
        <p:sp>
          <p:nvSpPr>
            <p:cNvPr id="19" name="Rectangle 55"/>
            <p:cNvSpPr>
              <a:spLocks noChangeArrowheads="1"/>
            </p:cNvSpPr>
            <p:nvPr/>
          </p:nvSpPr>
          <p:spPr bwMode="auto">
            <a:xfrm>
              <a:off x="701675" y="3887788"/>
              <a:ext cx="585788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>
                  <a:latin typeface="Trebuchet MS" pitchFamily="34" charset="0"/>
                </a:rPr>
                <a:t>D</a:t>
              </a:r>
            </a:p>
          </p:txBody>
        </p:sp>
        <p:sp>
          <p:nvSpPr>
            <p:cNvPr id="20" name="Rectangle 56"/>
            <p:cNvSpPr>
              <a:spLocks noChangeArrowheads="1"/>
            </p:cNvSpPr>
            <p:nvPr/>
          </p:nvSpPr>
          <p:spPr bwMode="auto">
            <a:xfrm>
              <a:off x="2639914" y="2274888"/>
              <a:ext cx="585788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rebuchet MS" pitchFamily="34" charset="0"/>
                </a:rPr>
                <a:t>E</a:t>
              </a:r>
            </a:p>
          </p:txBody>
        </p:sp>
        <p:sp>
          <p:nvSpPr>
            <p:cNvPr id="21" name="Rectangle 57"/>
            <p:cNvSpPr>
              <a:spLocks noChangeArrowheads="1"/>
            </p:cNvSpPr>
            <p:nvPr/>
          </p:nvSpPr>
          <p:spPr bwMode="auto">
            <a:xfrm>
              <a:off x="1600200" y="1500188"/>
              <a:ext cx="585788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>
                  <a:latin typeface="Trebuchet MS" pitchFamily="34" charset="0"/>
                </a:rPr>
                <a:t>F</a:t>
              </a:r>
            </a:p>
          </p:txBody>
        </p:sp>
        <p:sp>
          <p:nvSpPr>
            <p:cNvPr id="22" name="Rectangle 62"/>
            <p:cNvSpPr>
              <a:spLocks noChangeArrowheads="1"/>
            </p:cNvSpPr>
            <p:nvPr/>
          </p:nvSpPr>
          <p:spPr bwMode="auto">
            <a:xfrm>
              <a:off x="1781175" y="3038474"/>
              <a:ext cx="1620838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imes New Roman" pitchFamily="18" charset="0"/>
                  <a:cs typeface="Times New Roman" pitchFamily="18" charset="0"/>
                </a:rPr>
                <a:t>75 mm</a:t>
              </a:r>
            </a:p>
          </p:txBody>
        </p:sp>
        <p:sp>
          <p:nvSpPr>
            <p:cNvPr id="23" name="Rectangle 64"/>
            <p:cNvSpPr>
              <a:spLocks noChangeArrowheads="1"/>
            </p:cNvSpPr>
            <p:nvPr/>
          </p:nvSpPr>
          <p:spPr bwMode="auto">
            <a:xfrm>
              <a:off x="2230438" y="2166938"/>
              <a:ext cx="855662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imes New Roman" pitchFamily="18" charset="0"/>
                  <a:cs typeface="Times New Roman" pitchFamily="18" charset="0"/>
                </a:rPr>
                <a:t>63°</a:t>
              </a:r>
            </a:p>
          </p:txBody>
        </p:sp>
        <p:sp>
          <p:nvSpPr>
            <p:cNvPr id="24" name="Arc 65"/>
            <p:cNvSpPr>
              <a:spLocks/>
            </p:cNvSpPr>
            <p:nvPr/>
          </p:nvSpPr>
          <p:spPr bwMode="auto">
            <a:xfrm rot="17458195" flipH="1">
              <a:off x="2216150" y="2198688"/>
              <a:ext cx="584200" cy="628650"/>
            </a:xfrm>
            <a:custGeom>
              <a:avLst/>
              <a:gdLst>
                <a:gd name="T0" fmla="*/ 0 w 20065"/>
                <a:gd name="T1" fmla="*/ 24406112 h 21600"/>
                <a:gd name="T2" fmla="*/ 2147483647 w 20065"/>
                <a:gd name="T3" fmla="*/ 2147483647 h 21600"/>
                <a:gd name="T4" fmla="*/ 876702033 w 20065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0065"/>
                <a:gd name="T10" fmla="*/ 0 h 21600"/>
                <a:gd name="T11" fmla="*/ 20065 w 200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65" h="21600" fill="none" extrusionOk="0">
                  <a:moveTo>
                    <a:pt x="0" y="34"/>
                  </a:moveTo>
                  <a:cubicBezTo>
                    <a:pt x="406" y="11"/>
                    <a:pt x="813" y="-1"/>
                    <a:pt x="1220" y="0"/>
                  </a:cubicBezTo>
                  <a:cubicBezTo>
                    <a:pt x="9037" y="0"/>
                    <a:pt x="16245" y="4224"/>
                    <a:pt x="20065" y="11044"/>
                  </a:cubicBezTo>
                </a:path>
                <a:path w="20065" h="21600" stroke="0" extrusionOk="0">
                  <a:moveTo>
                    <a:pt x="0" y="34"/>
                  </a:moveTo>
                  <a:cubicBezTo>
                    <a:pt x="406" y="11"/>
                    <a:pt x="813" y="-1"/>
                    <a:pt x="1220" y="0"/>
                  </a:cubicBezTo>
                  <a:cubicBezTo>
                    <a:pt x="9037" y="0"/>
                    <a:pt x="16245" y="4224"/>
                    <a:pt x="20065" y="11044"/>
                  </a:cubicBezTo>
                  <a:lnTo>
                    <a:pt x="122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000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7020272" y="3531345"/>
            <a:ext cx="1800731" cy="897113"/>
            <a:chOff x="3686175" y="1514475"/>
            <a:chExt cx="4395788" cy="2597150"/>
          </a:xfrm>
        </p:grpSpPr>
        <p:sp>
          <p:nvSpPr>
            <p:cNvPr id="32" name="AutoShape 51"/>
            <p:cNvSpPr>
              <a:spLocks noChangeArrowheads="1"/>
            </p:cNvSpPr>
            <p:nvPr/>
          </p:nvSpPr>
          <p:spPr bwMode="auto">
            <a:xfrm rot="20792000">
              <a:off x="4030663" y="1546225"/>
              <a:ext cx="3463925" cy="1701800"/>
            </a:xfrm>
            <a:prstGeom prst="rtTriangle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53"/>
            <p:cNvSpPr>
              <a:spLocks noChangeArrowheads="1"/>
            </p:cNvSpPr>
            <p:nvPr/>
          </p:nvSpPr>
          <p:spPr bwMode="auto">
            <a:xfrm>
              <a:off x="3687471" y="1987551"/>
              <a:ext cx="1485901" cy="409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imes New Roman" pitchFamily="18" charset="0"/>
                  <a:cs typeface="Times New Roman" pitchFamily="18" charset="0"/>
                </a:rPr>
                <a:t>63°</a:t>
              </a:r>
            </a:p>
          </p:txBody>
        </p:sp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7496175" y="2716213"/>
              <a:ext cx="585788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5" name="Arc 58"/>
            <p:cNvSpPr>
              <a:spLocks/>
            </p:cNvSpPr>
            <p:nvPr/>
          </p:nvSpPr>
          <p:spPr bwMode="auto">
            <a:xfrm rot="9997683" flipH="1">
              <a:off x="3957638" y="1900238"/>
              <a:ext cx="584200" cy="628650"/>
            </a:xfrm>
            <a:custGeom>
              <a:avLst/>
              <a:gdLst>
                <a:gd name="T0" fmla="*/ 0 w 20065"/>
                <a:gd name="T1" fmla="*/ 24406112 h 21600"/>
                <a:gd name="T2" fmla="*/ 2147483647 w 20065"/>
                <a:gd name="T3" fmla="*/ 2147483647 h 21600"/>
                <a:gd name="T4" fmla="*/ 876702033 w 20065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0065"/>
                <a:gd name="T10" fmla="*/ 0 h 21600"/>
                <a:gd name="T11" fmla="*/ 20065 w 200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65" h="21600" fill="none" extrusionOk="0">
                  <a:moveTo>
                    <a:pt x="0" y="34"/>
                  </a:moveTo>
                  <a:cubicBezTo>
                    <a:pt x="406" y="11"/>
                    <a:pt x="813" y="-1"/>
                    <a:pt x="1220" y="0"/>
                  </a:cubicBezTo>
                  <a:cubicBezTo>
                    <a:pt x="9037" y="0"/>
                    <a:pt x="16245" y="4224"/>
                    <a:pt x="20065" y="11044"/>
                  </a:cubicBezTo>
                </a:path>
                <a:path w="20065" h="21600" stroke="0" extrusionOk="0">
                  <a:moveTo>
                    <a:pt x="0" y="34"/>
                  </a:moveTo>
                  <a:cubicBezTo>
                    <a:pt x="406" y="11"/>
                    <a:pt x="813" y="-1"/>
                    <a:pt x="1220" y="0"/>
                  </a:cubicBezTo>
                  <a:cubicBezTo>
                    <a:pt x="9037" y="0"/>
                    <a:pt x="16245" y="4224"/>
                    <a:pt x="20065" y="11044"/>
                  </a:cubicBezTo>
                  <a:lnTo>
                    <a:pt x="122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ctangle 59"/>
            <p:cNvSpPr>
              <a:spLocks noChangeArrowheads="1"/>
            </p:cNvSpPr>
            <p:nvPr/>
          </p:nvSpPr>
          <p:spPr bwMode="auto">
            <a:xfrm>
              <a:off x="4076700" y="3535363"/>
              <a:ext cx="585788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7" name="Rectangle 60"/>
            <p:cNvSpPr>
              <a:spLocks noChangeArrowheads="1"/>
            </p:cNvSpPr>
            <p:nvPr/>
          </p:nvSpPr>
          <p:spPr bwMode="auto">
            <a:xfrm>
              <a:off x="5427663" y="1914525"/>
              <a:ext cx="1599622" cy="376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imes New Roman" pitchFamily="18" charset="0"/>
                  <a:cs typeface="Times New Roman" pitchFamily="18" charset="0"/>
                </a:rPr>
                <a:t>1 dm</a:t>
              </a:r>
            </a:p>
          </p:txBody>
        </p:sp>
        <p:sp>
          <p:nvSpPr>
            <p:cNvPr id="38" name="Rectangle 61"/>
            <p:cNvSpPr>
              <a:spLocks noChangeArrowheads="1"/>
            </p:cNvSpPr>
            <p:nvPr/>
          </p:nvSpPr>
          <p:spPr bwMode="auto">
            <a:xfrm>
              <a:off x="3686175" y="1514475"/>
              <a:ext cx="5857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9" name="Rectangle 63"/>
            <p:cNvSpPr>
              <a:spLocks noChangeArrowheads="1"/>
            </p:cNvSpPr>
            <p:nvPr/>
          </p:nvSpPr>
          <p:spPr bwMode="auto">
            <a:xfrm>
              <a:off x="5472113" y="3165475"/>
              <a:ext cx="1555172" cy="53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000" b="1" dirty="0">
                  <a:latin typeface="Times New Roman" pitchFamily="18" charset="0"/>
                  <a:cs typeface="Times New Roman" pitchFamily="18" charset="0"/>
                </a:rPr>
                <a:t>8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89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42492" y="1681919"/>
            <a:ext cx="8075240" cy="24342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cs-CZ" sz="140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://dum.rvp.cz/materialy/podobnost-trojuhelniku.html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http://dum.rvp.cz/materialy/shodnost-trojuhelniku.html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http://dum.rvp.cz/materialy/podobnost-rovinnych-utvaru.html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http://dum.rvp.cz/materialy/vyuziti-podobnosti.html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http://dum.rvp.cz/materialy/zmena-usecky-v-danem-pomeru-zmenseni-2.html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http://www.oskole.sk/index.php?id_cat=34&amp;id_test=2492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http://www.zsstenovice.cz/testy/?kat=48&amp;test=1300550941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dum.rvp.cz/</a:t>
            </a:r>
            <a:r>
              <a:rPr lang="cs-CZ" sz="14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materialy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/</a:t>
            </a:r>
            <a:r>
              <a:rPr lang="cs-CZ" sz="14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stahnout.html?s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=</a:t>
            </a:r>
            <a:r>
              <a:rPr lang="cs-CZ" sz="14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pqcdjaag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http://translate.google.cz/translate?hl=cs&amp;langpair=en|cs&amp;u=http://en.wikipedia.org/wiki/Similarity_%28geometry%29</a:t>
            </a:r>
            <a:endParaRPr lang="cs-CZ" sz="1400" dirty="0" smtClean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92444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8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Šablona dumek matemati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dumek matematiky</Template>
  <TotalTime>835</TotalTime>
  <Words>1543</Words>
  <Application>Microsoft Office PowerPoint</Application>
  <PresentationFormat>Předvádění na obrazovce (4:3)</PresentationFormat>
  <Paragraphs>322</Paragraphs>
  <Slides>10</Slides>
  <Notes>1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Šablona dumek matematiky</vt:lpstr>
      <vt:lpstr>46.1 Podobnost</vt:lpstr>
      <vt:lpstr>46.2 Co už umíme – věty o shodnosti trojúhelníků</vt:lpstr>
      <vt:lpstr>46.3 Nové pojmy – věty o podobnosti trojúhelníků</vt:lpstr>
      <vt:lpstr>46.4 Podobnost geometrických útvarů</vt:lpstr>
      <vt:lpstr>46.5 Příklady na procvičení (můžeš kliknout na řešení)</vt:lpstr>
      <vt:lpstr>46.6 Pro šikovné – Jak využíváme podobnost (můžeš kliknout na řešení)</vt:lpstr>
      <vt:lpstr>46.7 CLIL - Similarity </vt:lpstr>
      <vt:lpstr>Prezentace aplikace PowerPoint</vt:lpstr>
      <vt:lpstr>http://dum.rvp.cz/materialy/podobnost-trojuhelniku.html http://dum.rvp.cz/materialy/shodnost-trojuhelniku.html http://dum.rvp.cz/materialy/podobnost-rovinnych-utvaru.html http://dum.rvp.cz/materialy/vyuziti-podobnosti.html http://dum.rvp.cz/materialy/zmena-usecky-v-danem-pomeru-zmenseni-2.html http://www.oskole.sk/index.php?id_cat=34&amp;id_test=2492 http://www.zsstenovice.cz/testy/?kat=48&amp;test=1300550941 dum.rvp.cz/materialy/stahnout.html?s=pqcdjaag http://translate.google.cz/translate?hl=cs&amp;langpair=en|cs&amp;u=http://en.wikipedia.org/wiki/Similarity_%28geometry%29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</dc:title>
  <dc:creator>Maruška</dc:creator>
  <cp:lastModifiedBy>krivankova</cp:lastModifiedBy>
  <cp:revision>67</cp:revision>
  <dcterms:created xsi:type="dcterms:W3CDTF">2011-10-19T15:00:05Z</dcterms:created>
  <dcterms:modified xsi:type="dcterms:W3CDTF">2012-02-07T20:52:24Z</dcterms:modified>
</cp:coreProperties>
</file>