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20" Type="http://schemas.openxmlformats.org/officeDocument/2006/relationships/image" Target="../media/image47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19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18" Type="http://schemas.openxmlformats.org/officeDocument/2006/relationships/image" Target="../media/image65.wmf"/><Relationship Id="rId26" Type="http://schemas.openxmlformats.org/officeDocument/2006/relationships/image" Target="../media/image73.wmf"/><Relationship Id="rId3" Type="http://schemas.openxmlformats.org/officeDocument/2006/relationships/image" Target="../media/image50.wmf"/><Relationship Id="rId21" Type="http://schemas.openxmlformats.org/officeDocument/2006/relationships/image" Target="../media/image68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17" Type="http://schemas.openxmlformats.org/officeDocument/2006/relationships/image" Target="../media/image64.wmf"/><Relationship Id="rId25" Type="http://schemas.openxmlformats.org/officeDocument/2006/relationships/image" Target="../media/image72.wmf"/><Relationship Id="rId2" Type="http://schemas.openxmlformats.org/officeDocument/2006/relationships/image" Target="../media/image49.wmf"/><Relationship Id="rId16" Type="http://schemas.openxmlformats.org/officeDocument/2006/relationships/image" Target="../media/image63.wmf"/><Relationship Id="rId20" Type="http://schemas.openxmlformats.org/officeDocument/2006/relationships/image" Target="../media/image67.wmf"/><Relationship Id="rId29" Type="http://schemas.openxmlformats.org/officeDocument/2006/relationships/image" Target="../media/image76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24" Type="http://schemas.openxmlformats.org/officeDocument/2006/relationships/image" Target="../media/image71.wmf"/><Relationship Id="rId32" Type="http://schemas.openxmlformats.org/officeDocument/2006/relationships/image" Target="../media/image79.wmf"/><Relationship Id="rId5" Type="http://schemas.openxmlformats.org/officeDocument/2006/relationships/image" Target="../media/image52.wmf"/><Relationship Id="rId15" Type="http://schemas.openxmlformats.org/officeDocument/2006/relationships/image" Target="../media/image62.wmf"/><Relationship Id="rId23" Type="http://schemas.openxmlformats.org/officeDocument/2006/relationships/image" Target="../media/image70.wmf"/><Relationship Id="rId28" Type="http://schemas.openxmlformats.org/officeDocument/2006/relationships/image" Target="../media/image75.wmf"/><Relationship Id="rId10" Type="http://schemas.openxmlformats.org/officeDocument/2006/relationships/image" Target="../media/image57.wmf"/><Relationship Id="rId19" Type="http://schemas.openxmlformats.org/officeDocument/2006/relationships/image" Target="../media/image66.wmf"/><Relationship Id="rId31" Type="http://schemas.openxmlformats.org/officeDocument/2006/relationships/image" Target="../media/image78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Relationship Id="rId14" Type="http://schemas.openxmlformats.org/officeDocument/2006/relationships/image" Target="../media/image61.wmf"/><Relationship Id="rId22" Type="http://schemas.openxmlformats.org/officeDocument/2006/relationships/image" Target="../media/image69.wmf"/><Relationship Id="rId27" Type="http://schemas.openxmlformats.org/officeDocument/2006/relationships/image" Target="../media/image74.wmf"/><Relationship Id="rId30" Type="http://schemas.openxmlformats.org/officeDocument/2006/relationships/image" Target="../media/image7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pPr/>
              <a:t>7.2.2012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pPr/>
              <a:t>7.2.2012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04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pPr/>
              <a:t>7.2.2012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19" Type="http://schemas.openxmlformats.org/officeDocument/2006/relationships/slide" Target="slide3.xml"/><Relationship Id="rId4" Type="http://schemas.openxmlformats.org/officeDocument/2006/relationships/slide" Target="slide4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9" Type="http://schemas.openxmlformats.org/officeDocument/2006/relationships/oleObject" Target="../embeddings/oleObject46.bin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34" Type="http://schemas.openxmlformats.org/officeDocument/2006/relationships/image" Target="../media/image43.wmf"/><Relationship Id="rId42" Type="http://schemas.openxmlformats.org/officeDocument/2006/relationships/image" Target="../media/image47.wmf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33" Type="http://schemas.openxmlformats.org/officeDocument/2006/relationships/oleObject" Target="../embeddings/oleObject43.bin"/><Relationship Id="rId38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29" Type="http://schemas.openxmlformats.org/officeDocument/2006/relationships/oleObject" Target="../embeddings/oleObject41.bin"/><Relationship Id="rId41" Type="http://schemas.openxmlformats.org/officeDocument/2006/relationships/oleObject" Target="../embeddings/oleObject4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38.wmf"/><Relationship Id="rId32" Type="http://schemas.openxmlformats.org/officeDocument/2006/relationships/image" Target="../media/image42.wmf"/><Relationship Id="rId37" Type="http://schemas.openxmlformats.org/officeDocument/2006/relationships/oleObject" Target="../embeddings/oleObject45.bin"/><Relationship Id="rId40" Type="http://schemas.openxmlformats.org/officeDocument/2006/relationships/image" Target="../media/image46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40.wmf"/><Relationship Id="rId36" Type="http://schemas.openxmlformats.org/officeDocument/2006/relationships/image" Target="../media/image44.wmf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6.bin"/><Relationship Id="rId31" Type="http://schemas.openxmlformats.org/officeDocument/2006/relationships/oleObject" Target="../embeddings/oleObject42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40.bin"/><Relationship Id="rId30" Type="http://schemas.openxmlformats.org/officeDocument/2006/relationships/image" Target="../media/image41.wmf"/><Relationship Id="rId35" Type="http://schemas.openxmlformats.org/officeDocument/2006/relationships/oleObject" Target="../embeddings/oleObject44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5.wmf"/><Relationship Id="rId26" Type="http://schemas.openxmlformats.org/officeDocument/2006/relationships/image" Target="../media/image59.wmf"/><Relationship Id="rId39" Type="http://schemas.openxmlformats.org/officeDocument/2006/relationships/oleObject" Target="../embeddings/oleObject66.bin"/><Relationship Id="rId21" Type="http://schemas.openxmlformats.org/officeDocument/2006/relationships/oleObject" Target="../embeddings/oleObject57.bin"/><Relationship Id="rId34" Type="http://schemas.openxmlformats.org/officeDocument/2006/relationships/image" Target="../media/image63.wmf"/><Relationship Id="rId42" Type="http://schemas.openxmlformats.org/officeDocument/2006/relationships/image" Target="../media/image67.wmf"/><Relationship Id="rId47" Type="http://schemas.openxmlformats.org/officeDocument/2006/relationships/oleObject" Target="../embeddings/oleObject70.bin"/><Relationship Id="rId50" Type="http://schemas.openxmlformats.org/officeDocument/2006/relationships/image" Target="../media/image71.wmf"/><Relationship Id="rId55" Type="http://schemas.openxmlformats.org/officeDocument/2006/relationships/oleObject" Target="../embeddings/oleObject74.bin"/><Relationship Id="rId63" Type="http://schemas.openxmlformats.org/officeDocument/2006/relationships/oleObject" Target="../embeddings/oleObject7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61.bin"/><Relationship Id="rId41" Type="http://schemas.openxmlformats.org/officeDocument/2006/relationships/oleObject" Target="../embeddings/oleObject67.bin"/><Relationship Id="rId54" Type="http://schemas.openxmlformats.org/officeDocument/2006/relationships/image" Target="../media/image73.wmf"/><Relationship Id="rId62" Type="http://schemas.openxmlformats.org/officeDocument/2006/relationships/image" Target="../media/image7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58.wmf"/><Relationship Id="rId32" Type="http://schemas.openxmlformats.org/officeDocument/2006/relationships/image" Target="../media/image62.wmf"/><Relationship Id="rId37" Type="http://schemas.openxmlformats.org/officeDocument/2006/relationships/oleObject" Target="../embeddings/oleObject65.bin"/><Relationship Id="rId40" Type="http://schemas.openxmlformats.org/officeDocument/2006/relationships/image" Target="../media/image66.wmf"/><Relationship Id="rId45" Type="http://schemas.openxmlformats.org/officeDocument/2006/relationships/oleObject" Target="../embeddings/oleObject69.bin"/><Relationship Id="rId53" Type="http://schemas.openxmlformats.org/officeDocument/2006/relationships/oleObject" Target="../embeddings/oleObject73.bin"/><Relationship Id="rId58" Type="http://schemas.openxmlformats.org/officeDocument/2006/relationships/image" Target="../media/image75.wmf"/><Relationship Id="rId66" Type="http://schemas.openxmlformats.org/officeDocument/2006/relationships/image" Target="../media/image79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60.wmf"/><Relationship Id="rId36" Type="http://schemas.openxmlformats.org/officeDocument/2006/relationships/image" Target="../media/image64.wmf"/><Relationship Id="rId49" Type="http://schemas.openxmlformats.org/officeDocument/2006/relationships/oleObject" Target="../embeddings/oleObject71.bin"/><Relationship Id="rId57" Type="http://schemas.openxmlformats.org/officeDocument/2006/relationships/oleObject" Target="../embeddings/oleObject75.bin"/><Relationship Id="rId61" Type="http://schemas.openxmlformats.org/officeDocument/2006/relationships/oleObject" Target="../embeddings/oleObject77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56.bin"/><Relationship Id="rId31" Type="http://schemas.openxmlformats.org/officeDocument/2006/relationships/oleObject" Target="../embeddings/oleObject62.bin"/><Relationship Id="rId44" Type="http://schemas.openxmlformats.org/officeDocument/2006/relationships/image" Target="../media/image68.wmf"/><Relationship Id="rId52" Type="http://schemas.openxmlformats.org/officeDocument/2006/relationships/image" Target="../media/image72.wmf"/><Relationship Id="rId60" Type="http://schemas.openxmlformats.org/officeDocument/2006/relationships/image" Target="../media/image76.wmf"/><Relationship Id="rId65" Type="http://schemas.openxmlformats.org/officeDocument/2006/relationships/oleObject" Target="../embeddings/oleObject79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Relationship Id="rId27" Type="http://schemas.openxmlformats.org/officeDocument/2006/relationships/oleObject" Target="../embeddings/oleObject60.bin"/><Relationship Id="rId30" Type="http://schemas.openxmlformats.org/officeDocument/2006/relationships/image" Target="../media/image61.wmf"/><Relationship Id="rId35" Type="http://schemas.openxmlformats.org/officeDocument/2006/relationships/oleObject" Target="../embeddings/oleObject64.bin"/><Relationship Id="rId43" Type="http://schemas.openxmlformats.org/officeDocument/2006/relationships/oleObject" Target="../embeddings/oleObject68.bin"/><Relationship Id="rId48" Type="http://schemas.openxmlformats.org/officeDocument/2006/relationships/image" Target="../media/image70.wmf"/><Relationship Id="rId56" Type="http://schemas.openxmlformats.org/officeDocument/2006/relationships/image" Target="../media/image74.wmf"/><Relationship Id="rId64" Type="http://schemas.openxmlformats.org/officeDocument/2006/relationships/image" Target="../media/image78.wmf"/><Relationship Id="rId8" Type="http://schemas.openxmlformats.org/officeDocument/2006/relationships/image" Target="../media/image50.wmf"/><Relationship Id="rId51" Type="http://schemas.openxmlformats.org/officeDocument/2006/relationships/oleObject" Target="../embeddings/oleObject72.bin"/><Relationship Id="rId3" Type="http://schemas.openxmlformats.org/officeDocument/2006/relationships/oleObject" Target="../embeddings/oleObject48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33" Type="http://schemas.openxmlformats.org/officeDocument/2006/relationships/oleObject" Target="../embeddings/oleObject63.bin"/><Relationship Id="rId38" Type="http://schemas.openxmlformats.org/officeDocument/2006/relationships/image" Target="../media/image65.wmf"/><Relationship Id="rId46" Type="http://schemas.openxmlformats.org/officeDocument/2006/relationships/image" Target="../media/image69.wmf"/><Relationship Id="rId59" Type="http://schemas.openxmlformats.org/officeDocument/2006/relationships/oleObject" Target="../embeddings/oleObject7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hyperlink" Target="http://www.youtube.com/watch?v=AcCN_isD3PY&amp;feature=relmfu" TargetMode="External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3.gif"/><Relationship Id="rId5" Type="http://schemas.openxmlformats.org/officeDocument/2006/relationships/image" Target="../media/image82.gif"/><Relationship Id="rId10" Type="http://schemas.openxmlformats.org/officeDocument/2006/relationships/hyperlink" Target="http://www.ped.muni.cz/wmath/dictionary/czw.html" TargetMode="External"/><Relationship Id="rId4" Type="http://schemas.openxmlformats.org/officeDocument/2006/relationships/image" Target="../media/image81.wmf"/><Relationship Id="rId9" Type="http://schemas.openxmlformats.org/officeDocument/2006/relationships/hyperlink" Target="http://www.youtube.com/watch?v=lX3eni0luro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88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image" Target="../media/image86.png"/><Relationship Id="rId5" Type="http://schemas.microsoft.com/office/2007/relationships/media" Target="../media/media3.wav"/><Relationship Id="rId10" Type="http://schemas.openxmlformats.org/officeDocument/2006/relationships/image" Target="../media/image85.png"/><Relationship Id="rId4" Type="http://schemas.openxmlformats.org/officeDocument/2006/relationships/audio" Target="../media/media2.wav"/><Relationship Id="rId9" Type="http://schemas.openxmlformats.org/officeDocument/2006/relationships/image" Target="../media/image8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um.rvp.cz/materialy/rozkladove-vzorce.html" TargetMode="External"/><Relationship Id="rId2" Type="http://schemas.openxmlformats.org/officeDocument/2006/relationships/hyperlink" Target="http://dum.rvp.cz/materialy/rozklad-mnohoclenu-na-soucin-vytykani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jamesbrennan.org/algebra/polynomials/polynomials.htm" TargetMode="External"/><Relationship Id="rId5" Type="http://schemas.openxmlformats.org/officeDocument/2006/relationships/hyperlink" Target="http://www.oskole.sk/index.php?id_cat=34&amp;id_test=1259" TargetMode="External"/><Relationship Id="rId4" Type="http://schemas.openxmlformats.org/officeDocument/2006/relationships/hyperlink" Target="http://www.realisticky.cz/ucebnice/01%20Matematika/01%20Z%C3%A1kladn%C3%AD%20poznatky/07%20Mnoho%C4%8Dleny/09%20Rozklad%20mnoho%C4%8Dlen%C5%AF%20na%20sou%C4%8Din%20II%20(vzorce)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65059"/>
            <a:ext cx="9144000" cy="587677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41.1 Rozkládání mnohočlenů pomocí vytýkání a vzorců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29"/>
          <p:cNvSpPr txBox="1"/>
          <p:nvPr/>
        </p:nvSpPr>
        <p:spPr>
          <a:xfrm>
            <a:off x="-7854" y="6211669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Marie Makovská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6211669"/>
            <a:ext cx="3061970" cy="6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ovéPole 7"/>
          <p:cNvSpPr txBox="1"/>
          <p:nvPr/>
        </p:nvSpPr>
        <p:spPr>
          <a:xfrm>
            <a:off x="467544" y="1196752"/>
            <a:ext cx="6606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Chceme vyjádřit dvojčlen 18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abc +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bcd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jako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součin mnohočlenů.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02340" y="1691517"/>
            <a:ext cx="62019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abc +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bcd = 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. (18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ac +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abc +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bcd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 . (6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abc +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bcd)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abc +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bcd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3c.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ab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bd 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02340" y="3120815"/>
            <a:ext cx="670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Které řešení je správné?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Šipka doprava 12">
            <a:hlinkClick r:id="rId4" action="ppaction://hlinksldjump"/>
          </p:cNvPr>
          <p:cNvSpPr/>
          <p:nvPr/>
        </p:nvSpPr>
        <p:spPr>
          <a:xfrm>
            <a:off x="4572000" y="5291916"/>
            <a:ext cx="1800200" cy="58535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>
            <a:off x="-7854" y="3789040"/>
            <a:ext cx="915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276784"/>
              </p:ext>
            </p:extLst>
          </p:nvPr>
        </p:nvGraphicFramePr>
        <p:xfrm>
          <a:off x="827088" y="4652963"/>
          <a:ext cx="10731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8" name="Rovnice" r:id="rId5" imgW="838080" imgH="228600" progId="Equation.3">
                  <p:embed/>
                </p:oleObj>
              </mc:Choice>
              <mc:Fallback>
                <p:oleObj name="Rovnice" r:id="rId5" imgW="838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652963"/>
                        <a:ext cx="1073150" cy="336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311119"/>
              </p:ext>
            </p:extLst>
          </p:nvPr>
        </p:nvGraphicFramePr>
        <p:xfrm>
          <a:off x="815422" y="5008061"/>
          <a:ext cx="845229" cy="29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9" name="Rovnice" r:id="rId7" imgW="660240" imgH="203040" progId="Equation.3">
                  <p:embed/>
                </p:oleObj>
              </mc:Choice>
              <mc:Fallback>
                <p:oleObj name="Rovnice" r:id="rId7" imgW="660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422" y="5008061"/>
                        <a:ext cx="845229" cy="2982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70914"/>
              </p:ext>
            </p:extLst>
          </p:nvPr>
        </p:nvGraphicFramePr>
        <p:xfrm>
          <a:off x="827584" y="5373216"/>
          <a:ext cx="990958" cy="29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0" name="Rovnice" r:id="rId9" imgW="774360" imgH="203040" progId="Equation.3">
                  <p:embed/>
                </p:oleObj>
              </mc:Choice>
              <mc:Fallback>
                <p:oleObj name="Rovnice" r:id="rId9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373216"/>
                        <a:ext cx="990958" cy="2982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558635"/>
              </p:ext>
            </p:extLst>
          </p:nvPr>
        </p:nvGraphicFramePr>
        <p:xfrm>
          <a:off x="827584" y="5709683"/>
          <a:ext cx="910322" cy="335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" name="Rovnice" r:id="rId11" imgW="711000" imgH="228600" progId="Equation.3">
                  <p:embed/>
                </p:oleObj>
              </mc:Choice>
              <mc:Fallback>
                <p:oleObj name="Rovnice" r:id="rId11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709683"/>
                        <a:ext cx="910322" cy="3351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742656"/>
              </p:ext>
            </p:extLst>
          </p:nvPr>
        </p:nvGraphicFramePr>
        <p:xfrm>
          <a:off x="827088" y="4349750"/>
          <a:ext cx="113823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2" name="Rovnice" r:id="rId13" imgW="888840" imgH="203040" progId="Equation.3">
                  <p:embed/>
                </p:oleObj>
              </mc:Choice>
              <mc:Fallback>
                <p:oleObj name="Rovnice" r:id="rId13" imgW="888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349750"/>
                        <a:ext cx="1138237" cy="29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Line 11"/>
          <p:cNvSpPr>
            <a:spLocks noChangeShapeType="1"/>
          </p:cNvSpPr>
          <p:nvPr/>
        </p:nvSpPr>
        <p:spPr bwMode="auto">
          <a:xfrm flipV="1">
            <a:off x="980821" y="4437110"/>
            <a:ext cx="814764" cy="11418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 flipH="1" flipV="1">
            <a:off x="980819" y="4437111"/>
            <a:ext cx="814765" cy="11418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940632"/>
              </p:ext>
            </p:extLst>
          </p:nvPr>
        </p:nvGraphicFramePr>
        <p:xfrm>
          <a:off x="2123728" y="4653136"/>
          <a:ext cx="795681" cy="336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" name="Rovnice" r:id="rId15" imgW="622080" imgH="228600" progId="Equation.3">
                  <p:embed/>
                </p:oleObj>
              </mc:Choice>
              <mc:Fallback>
                <p:oleObj name="Rovnice" r:id="rId15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653136"/>
                        <a:ext cx="795681" cy="336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ine 15"/>
          <p:cNvSpPr>
            <a:spLocks noChangeShapeType="1"/>
          </p:cNvSpPr>
          <p:nvPr/>
        </p:nvSpPr>
        <p:spPr bwMode="auto">
          <a:xfrm flipV="1">
            <a:off x="827583" y="5124172"/>
            <a:ext cx="837457" cy="153169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 flipH="1" flipV="1">
            <a:off x="827583" y="5157191"/>
            <a:ext cx="837457" cy="120151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 flipV="1">
            <a:off x="971599" y="5484208"/>
            <a:ext cx="881660" cy="8116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 flipH="1" flipV="1">
            <a:off x="971599" y="5445223"/>
            <a:ext cx="837457" cy="120151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4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30338"/>
              </p:ext>
            </p:extLst>
          </p:nvPr>
        </p:nvGraphicFramePr>
        <p:xfrm>
          <a:off x="2051720" y="5733256"/>
          <a:ext cx="779165" cy="33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4" name="Rovnice" r:id="rId17" imgW="609480" imgH="228600" progId="Equation.3">
                  <p:embed/>
                </p:oleObj>
              </mc:Choice>
              <mc:Fallback>
                <p:oleObj name="Rovnice" r:id="rId17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733256"/>
                        <a:ext cx="779165" cy="3361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ovéPole 41"/>
          <p:cNvSpPr txBox="1"/>
          <p:nvPr/>
        </p:nvSpPr>
        <p:spPr>
          <a:xfrm>
            <a:off x="511045" y="3934848"/>
            <a:ext cx="566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Které z daných trojčlenů jsou druhou mocninou dvojčlenu?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Šipka doprava 42">
            <a:hlinkClick r:id="rId19" action="ppaction://hlinksldjump"/>
          </p:cNvPr>
          <p:cNvSpPr/>
          <p:nvPr/>
        </p:nvSpPr>
        <p:spPr>
          <a:xfrm>
            <a:off x="4580384" y="3086557"/>
            <a:ext cx="1800200" cy="58535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4" name="Picture 2" descr="C:\Users\Maruška\AppData\Local\Microsoft\Windows\Temporary Internet Files\Content.IE5\MYE2NK09\MC900441902[1]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840" y="1287135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2" grpId="0"/>
      <p:bldP spid="1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848572"/>
              </p:ext>
            </p:extLst>
          </p:nvPr>
        </p:nvGraphicFramePr>
        <p:xfrm>
          <a:off x="1043608" y="1700808"/>
          <a:ext cx="7272808" cy="4217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Mgr. Marie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Makovská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Mnohočlen, vytýkání,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vzorce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rozklad mnohočlenů pomocí vytýkání a vzorců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82"/>
          <p:cNvSpPr txBox="1">
            <a:spLocks noChangeArrowheads="1"/>
          </p:cNvSpPr>
          <p:nvPr/>
        </p:nvSpPr>
        <p:spPr bwMode="auto">
          <a:xfrm>
            <a:off x="214313" y="4067969"/>
            <a:ext cx="7200900" cy="873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Členy dvojčlenů vyjádříme písmeny a, b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Provedeme násobení jednoho dvojčlenu stejným dvojčlenem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16632"/>
            <a:ext cx="9180512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41.2 Co už umíme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016" y="980728"/>
            <a:ext cx="9036496" cy="24476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Vytýkání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před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závorkou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                                      3x  +  3  =  3(x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+  1)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 výrazu si vypůjčíme číslo 3           zbytek po vytýkání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6516216" y="1362682"/>
            <a:ext cx="360040" cy="23011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5724128" y="1412776"/>
            <a:ext cx="0" cy="1800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5148064" y="1412776"/>
            <a:ext cx="576064" cy="1800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9" name="Object 2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893867"/>
              </p:ext>
            </p:extLst>
          </p:nvPr>
        </p:nvGraphicFramePr>
        <p:xfrm>
          <a:off x="314325" y="1989138"/>
          <a:ext cx="149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" name="Rovnice" r:id="rId4" imgW="1498320" imgH="241200" progId="Equation.3">
                  <p:embed/>
                </p:oleObj>
              </mc:Choice>
              <mc:Fallback>
                <p:oleObj name="Rovnice" r:id="rId4" imgW="1498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1989138"/>
                        <a:ext cx="149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426821"/>
              </p:ext>
            </p:extLst>
          </p:nvPr>
        </p:nvGraphicFramePr>
        <p:xfrm>
          <a:off x="1812925" y="2009775"/>
          <a:ext cx="2654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" name="Rovnice" r:id="rId6" imgW="2654280" imgH="228600" progId="Equation.3">
                  <p:embed/>
                </p:oleObj>
              </mc:Choice>
              <mc:Fallback>
                <p:oleObj name="Rovnice" r:id="rId6" imgW="2654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2009775"/>
                        <a:ext cx="2654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93383"/>
              </p:ext>
            </p:extLst>
          </p:nvPr>
        </p:nvGraphicFramePr>
        <p:xfrm>
          <a:off x="310257" y="2420640"/>
          <a:ext cx="1536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" name="Rovnice" r:id="rId8" imgW="1536480" imgH="228600" progId="Equation.3">
                  <p:embed/>
                </p:oleObj>
              </mc:Choice>
              <mc:Fallback>
                <p:oleObj name="Rovnice" r:id="rId8" imgW="1536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257" y="2420640"/>
                        <a:ext cx="1536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735653"/>
              </p:ext>
            </p:extLst>
          </p:nvPr>
        </p:nvGraphicFramePr>
        <p:xfrm>
          <a:off x="1832670" y="2430165"/>
          <a:ext cx="4991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2" name="Rovnice" r:id="rId10" imgW="4991040" imgH="228600" progId="Equation.3">
                  <p:embed/>
                </p:oleObj>
              </mc:Choice>
              <mc:Fallback>
                <p:oleObj name="Rovnice" r:id="rId10" imgW="4991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2670" y="2430165"/>
                        <a:ext cx="49911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91"/>
          <p:cNvSpPr txBox="1">
            <a:spLocks noChangeArrowheads="1"/>
          </p:cNvSpPr>
          <p:nvPr/>
        </p:nvSpPr>
        <p:spPr bwMode="auto">
          <a:xfrm>
            <a:off x="251520" y="2923878"/>
            <a:ext cx="25209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Opačné mnohočleny</a:t>
            </a:r>
          </a:p>
        </p:txBody>
      </p:sp>
      <p:sp>
        <p:nvSpPr>
          <p:cNvPr id="14" name="Text Box 293"/>
          <p:cNvSpPr txBox="1">
            <a:spLocks noChangeArrowheads="1"/>
          </p:cNvSpPr>
          <p:nvPr/>
        </p:nvSpPr>
        <p:spPr bwMode="auto">
          <a:xfrm>
            <a:off x="2748657" y="2923878"/>
            <a:ext cx="3095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Vytkneme (-1)</a:t>
            </a:r>
          </a:p>
        </p:txBody>
      </p:sp>
      <p:sp>
        <p:nvSpPr>
          <p:cNvPr id="15" name="Line 314"/>
          <p:cNvSpPr>
            <a:spLocks noChangeShapeType="1"/>
          </p:cNvSpPr>
          <p:nvPr/>
        </p:nvSpPr>
        <p:spPr bwMode="auto">
          <a:xfrm flipH="1" flipV="1">
            <a:off x="516632" y="2636540"/>
            <a:ext cx="504825" cy="360363"/>
          </a:xfrm>
          <a:prstGeom prst="line">
            <a:avLst/>
          </a:prstGeom>
          <a:noFill/>
          <a:ln w="9525">
            <a:solidFill>
              <a:srgbClr val="E46C0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315"/>
          <p:cNvSpPr>
            <a:spLocks noChangeShapeType="1"/>
          </p:cNvSpPr>
          <p:nvPr/>
        </p:nvSpPr>
        <p:spPr bwMode="auto">
          <a:xfrm flipV="1">
            <a:off x="1021457" y="2636540"/>
            <a:ext cx="503238" cy="360363"/>
          </a:xfrm>
          <a:prstGeom prst="line">
            <a:avLst/>
          </a:prstGeom>
          <a:noFill/>
          <a:ln w="9525">
            <a:solidFill>
              <a:srgbClr val="E46C0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316"/>
          <p:cNvSpPr>
            <a:spLocks noChangeShapeType="1"/>
          </p:cNvSpPr>
          <p:nvPr/>
        </p:nvSpPr>
        <p:spPr bwMode="auto">
          <a:xfrm flipH="1" flipV="1">
            <a:off x="3180457" y="2636540"/>
            <a:ext cx="73025" cy="360363"/>
          </a:xfrm>
          <a:prstGeom prst="line">
            <a:avLst/>
          </a:prstGeom>
          <a:noFill/>
          <a:ln w="9525">
            <a:solidFill>
              <a:srgbClr val="E46C0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Přímá spojnice 17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3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08619"/>
              </p:ext>
            </p:extLst>
          </p:nvPr>
        </p:nvGraphicFramePr>
        <p:xfrm>
          <a:off x="755576" y="4903192"/>
          <a:ext cx="5143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" name="Rovnice" r:id="rId12" imgW="5143320" imgH="253800" progId="Equation.3">
                  <p:embed/>
                </p:oleObj>
              </mc:Choice>
              <mc:Fallback>
                <p:oleObj name="Rovnice" r:id="rId12" imgW="5143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903192"/>
                        <a:ext cx="51435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541590"/>
              </p:ext>
            </p:extLst>
          </p:nvPr>
        </p:nvGraphicFramePr>
        <p:xfrm>
          <a:off x="6122988" y="4893667"/>
          <a:ext cx="1689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" name="Rovnice" r:id="rId14" imgW="1688760" imgH="253800" progId="Equation.3">
                  <p:embed/>
                </p:oleObj>
              </mc:Choice>
              <mc:Fallback>
                <p:oleObj name="Rovnice" r:id="rId14" imgW="1688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4893667"/>
                        <a:ext cx="1689100" cy="254000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118991"/>
              </p:ext>
            </p:extLst>
          </p:nvPr>
        </p:nvGraphicFramePr>
        <p:xfrm>
          <a:off x="765101" y="5338117"/>
          <a:ext cx="5130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" name="Rovnice" r:id="rId16" imgW="5130720" imgH="253800" progId="Equation.3">
                  <p:embed/>
                </p:oleObj>
              </mc:Choice>
              <mc:Fallback>
                <p:oleObj name="Rovnice" r:id="rId16" imgW="5130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01" y="5338117"/>
                        <a:ext cx="5130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25016"/>
              </p:ext>
            </p:extLst>
          </p:nvPr>
        </p:nvGraphicFramePr>
        <p:xfrm>
          <a:off x="6122988" y="5334942"/>
          <a:ext cx="1689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" name="Rovnice" r:id="rId18" imgW="1688760" imgH="253800" progId="Equation.3">
                  <p:embed/>
                </p:oleObj>
              </mc:Choice>
              <mc:Fallback>
                <p:oleObj name="Rovnice" r:id="rId18" imgW="1688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5334942"/>
                        <a:ext cx="1689100" cy="254000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387"/>
          <p:cNvSpPr txBox="1">
            <a:spLocks noChangeArrowheads="1"/>
          </p:cNvSpPr>
          <p:nvPr/>
        </p:nvSpPr>
        <p:spPr bwMode="auto">
          <a:xfrm>
            <a:off x="490950" y="5675685"/>
            <a:ext cx="49978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Podobně odvodíme vzorec pro třetí součin:</a:t>
            </a:r>
          </a:p>
        </p:txBody>
      </p:sp>
      <p:graphicFrame>
        <p:nvGraphicFramePr>
          <p:cNvPr id="36" name="Object 3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626767"/>
              </p:ext>
            </p:extLst>
          </p:nvPr>
        </p:nvGraphicFramePr>
        <p:xfrm>
          <a:off x="761379" y="5983312"/>
          <a:ext cx="4673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" name="Rovnice" r:id="rId20" imgW="4673520" imgH="253800" progId="Equation.3">
                  <p:embed/>
                </p:oleObj>
              </mc:Choice>
              <mc:Fallback>
                <p:oleObj name="Rovnice" r:id="rId20" imgW="4673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379" y="5983312"/>
                        <a:ext cx="46736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574581"/>
              </p:ext>
            </p:extLst>
          </p:nvPr>
        </p:nvGraphicFramePr>
        <p:xfrm>
          <a:off x="6110560" y="5978550"/>
          <a:ext cx="170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" name="Rovnice" r:id="rId22" imgW="1701720" imgH="253800" progId="Equation.3">
                  <p:embed/>
                </p:oleObj>
              </mc:Choice>
              <mc:Fallback>
                <p:oleObj name="Rovnice" r:id="rId22" imgW="1701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0560" y="5978550"/>
                        <a:ext cx="1701800" cy="254000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93"/>
          <p:cNvSpPr txBox="1">
            <a:spLocks noChangeArrowheads="1"/>
          </p:cNvSpPr>
          <p:nvPr/>
        </p:nvSpPr>
        <p:spPr bwMode="auto">
          <a:xfrm>
            <a:off x="214313" y="4797152"/>
            <a:ext cx="647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dirty="0">
                <a:solidFill>
                  <a:srgbClr val="FFDA65"/>
                </a:solidFill>
                <a:latin typeface="Times New Roman" pitchFamily="18" charset="0"/>
                <a:cs typeface="Times New Roman" pitchFamily="18" charset="0"/>
              </a:rPr>
              <a:t>1)</a:t>
            </a:r>
          </a:p>
        </p:txBody>
      </p:sp>
      <p:sp>
        <p:nvSpPr>
          <p:cNvPr id="39" name="Text Box 397"/>
          <p:cNvSpPr txBox="1">
            <a:spLocks noChangeArrowheads="1"/>
          </p:cNvSpPr>
          <p:nvPr/>
        </p:nvSpPr>
        <p:spPr bwMode="auto">
          <a:xfrm>
            <a:off x="217488" y="5301208"/>
            <a:ext cx="647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dirty="0">
                <a:solidFill>
                  <a:srgbClr val="FFDA65"/>
                </a:solidFill>
                <a:latin typeface="Times New Roman" pitchFamily="18" charset="0"/>
                <a:cs typeface="Times New Roman" pitchFamily="18" charset="0"/>
              </a:rPr>
              <a:t>2)</a:t>
            </a:r>
          </a:p>
        </p:txBody>
      </p:sp>
      <p:sp>
        <p:nvSpPr>
          <p:cNvPr id="40" name="Text Box 398"/>
          <p:cNvSpPr txBox="1">
            <a:spLocks noChangeArrowheads="1"/>
          </p:cNvSpPr>
          <p:nvPr/>
        </p:nvSpPr>
        <p:spPr bwMode="auto">
          <a:xfrm>
            <a:off x="222250" y="5661348"/>
            <a:ext cx="647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dirty="0">
                <a:solidFill>
                  <a:srgbClr val="FFDA65"/>
                </a:solidFill>
                <a:latin typeface="Times New Roman" pitchFamily="18" charset="0"/>
                <a:cs typeface="Times New Roman" pitchFamily="18" charset="0"/>
              </a:rPr>
              <a:t>3)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251520" y="371703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Vzorce pro dvojčleny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2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" grpId="0"/>
      <p:bldP spid="3" grpId="0" build="p"/>
      <p:bldP spid="13" grpId="0"/>
      <p:bldP spid="14" grpId="0"/>
      <p:bldP spid="15" grpId="0" animBg="1"/>
      <p:bldP spid="16" grpId="0" animBg="1"/>
      <p:bldP spid="17" grpId="0" animBg="1"/>
      <p:bldP spid="35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218837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41.3 Jak vytýkáme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85114" y="980729"/>
            <a:ext cx="829134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Při rozkladu mnohočlenu na součin budeme vytýkat před závorku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všechny činitele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které se vyskytují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 všech členech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mnohočlenu.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lačítko akce: Začátek 8">
            <a:hlinkClick r:id="" action="ppaction://hlinkshowjump?jump=firstslide" highlightClick="1"/>
          </p:cNvPr>
          <p:cNvSpPr/>
          <p:nvPr/>
        </p:nvSpPr>
        <p:spPr>
          <a:xfrm>
            <a:off x="0" y="6309320"/>
            <a:ext cx="192557" cy="5486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13792" y="1556792"/>
            <a:ext cx="68407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abc +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bcd =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. 6 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. 7 . </a:t>
            </a:r>
            <a:r>
              <a:rPr lang="cs-CZ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(6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7d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2483768" y="191683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635896" y="191683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275856" y="1916832"/>
            <a:ext cx="144016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355976" y="1916832"/>
            <a:ext cx="144016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131840" y="1916832"/>
            <a:ext cx="14401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4211960" y="1916832"/>
            <a:ext cx="14401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95536" y="1988840"/>
                <a:ext cx="8280920" cy="286854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arenR" startAt="2"/>
                </a:pP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9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x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 −18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+15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𝑦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Wingdings" pitchFamily="2" charset="2"/>
                  <a:buChar char="Ø"/>
                </a:pP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Koeficienty rozložíme na součiny prvočísel, mocniny rozepíšeme jako součiny základů:</a:t>
                </a: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3.3.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−2.3.3.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+3.5.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endParaRPr lang="cs-CZ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najdeme společné činitele všech členů,</a:t>
                </a:r>
              </a:p>
              <a:p>
                <a:r>
                  <a:rPr lang="cs-CZ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3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.3.</m:t>
                    </m:r>
                    <m:r>
                      <a:rPr lang="cs-CZ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−2.3.3.</m:t>
                    </m:r>
                    <m:r>
                      <a:rPr lang="cs-CZ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+3.5.</m:t>
                    </m:r>
                    <m:r>
                      <a:rPr lang="cs-CZ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cs-CZ" i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cs-CZ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endParaRPr lang="cs-CZ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vytkneme všechny společné činitele před závorku,</a:t>
                </a: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    3.</a:t>
                </a:r>
                <a:r>
                  <a:rPr lang="cs-CZ" i="1" dirty="0" smtClean="0">
                    <a:latin typeface="Times New Roman" pitchFamily="18" charset="0"/>
                    <a:cs typeface="Times New Roman" pitchFamily="18" charset="0"/>
                  </a:rPr>
                  <a:t>x.y.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(3.</a:t>
                </a:r>
                <a:r>
                  <a:rPr lang="cs-CZ" i="1" dirty="0" smtClean="0">
                    <a:latin typeface="Times New Roman" pitchFamily="18" charset="0"/>
                    <a:cs typeface="Times New Roman" pitchFamily="18" charset="0"/>
                  </a:rPr>
                  <a:t>y.y – 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2.3.</a:t>
                </a:r>
                <a:r>
                  <a:rPr lang="cs-CZ" i="1" dirty="0" smtClean="0">
                    <a:latin typeface="Times New Roman" pitchFamily="18" charset="0"/>
                    <a:cs typeface="Times New Roman" pitchFamily="18" charset="0"/>
                  </a:rPr>
                  <a:t>x.y + 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5.</a:t>
                </a:r>
                <a:r>
                  <a:rPr lang="cs-CZ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výsledný výraz napíšeme co nejstručněji.</a:t>
                </a:r>
              </a:p>
              <a:p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cs-CZ" b="1" u="sng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cs-CZ" b="1" i="1" u="sng" dirty="0" smtClean="0">
                    <a:latin typeface="Times New Roman" pitchFamily="18" charset="0"/>
                    <a:cs typeface="Times New Roman" pitchFamily="18" charset="0"/>
                  </a:rPr>
                  <a:t>xy.</a:t>
                </a:r>
                <a:r>
                  <a:rPr lang="cs-CZ" b="1" u="sng" dirty="0" smtClean="0">
                    <a:latin typeface="Times New Roman" pitchFamily="18" charset="0"/>
                    <a:cs typeface="Times New Roman" pitchFamily="18" charset="0"/>
                  </a:rPr>
                  <a:t>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u="sng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cs-CZ" b="1" i="1" u="sng" smtClean="0">
                            <a:latin typeface="Cambria Math"/>
                            <a:cs typeface="Times New Roman" pitchFamily="18" charset="0"/>
                          </a:rPr>
                          <m:t>𝒚</m:t>
                        </m:r>
                      </m:e>
                      <m:sup>
                        <m:r>
                          <a:rPr lang="cs-CZ" b="1" i="1" u="sng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u="sng" dirty="0" smtClean="0">
                    <a:latin typeface="Times New Roman" pitchFamily="18" charset="0"/>
                    <a:cs typeface="Times New Roman" pitchFamily="18" charset="0"/>
                  </a:rPr>
                  <a:t>-6xy+5x)</a:t>
                </a:r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988840"/>
                <a:ext cx="8280920" cy="2868542"/>
              </a:xfrm>
              <a:prstGeom prst="rect">
                <a:avLst/>
              </a:prstGeom>
              <a:blipFill rotWithShape="1">
                <a:blip r:embed="rId2"/>
                <a:stretch>
                  <a:fillRect l="-515" t="-634" b="-211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5"/>
          <p:cNvCxnSpPr/>
          <p:nvPr/>
        </p:nvCxnSpPr>
        <p:spPr>
          <a:xfrm flipH="1">
            <a:off x="755576" y="3660892"/>
            <a:ext cx="16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>
            <a:off x="1115616" y="3660892"/>
            <a:ext cx="16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1306784" y="3660892"/>
            <a:ext cx="16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>
            <a:off x="2555776" y="3660892"/>
            <a:ext cx="16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2746944" y="3660892"/>
            <a:ext cx="16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3178992" y="3660892"/>
            <a:ext cx="16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>
            <a:off x="3827064" y="3660892"/>
            <a:ext cx="16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H="1">
            <a:off x="4211960" y="3660892"/>
            <a:ext cx="16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H="1">
            <a:off x="4619152" y="3660892"/>
            <a:ext cx="1688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413792" y="4869160"/>
            <a:ext cx="8262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3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Úprava součtu na součin</a:t>
            </a:r>
          </a:p>
          <a:p>
            <a:pPr marL="342900" indent="-342900">
              <a:buAutoNum type="alphaL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2) . 3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 +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 . (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 - 2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– 2) . (3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+ 8)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Z obou sčítanců vytkneme společného činitele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2</a:t>
            </a:r>
          </a:p>
          <a:p>
            <a:pPr marL="342900" indent="-342900">
              <a:buAutoNum type="alphaLcParenR" startAt="2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3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 +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8 .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Dvojčlen 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napíšeme ve tvaru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(-1).(</a:t>
            </a:r>
            <a:r>
              <a:rPr lang="cs-C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–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=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3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 +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8 .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(-1).(</a:t>
            </a:r>
            <a:r>
              <a:rPr lang="cs-C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–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2) . 3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8 .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 – 2) . (3</a:t>
            </a: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8)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9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95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50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10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5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2" grpId="0"/>
      <p:bldP spid="1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41.4 Rozkládání pomocí vzorců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lačítko akce: Začátek 20">
            <a:hlinkClick r:id="" action="ppaction://hlinkshowjump?jump=firstslide" highlightClick="1"/>
          </p:cNvPr>
          <p:cNvSpPr/>
          <p:nvPr/>
        </p:nvSpPr>
        <p:spPr>
          <a:xfrm>
            <a:off x="0" y="6309320"/>
            <a:ext cx="251520" cy="5486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0" y="986766"/>
            <a:ext cx="9036496" cy="507831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Máme dva vzorce, které jsme používali na roznásobení závorek: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dělají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ze součinu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mnohočlenů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jeden mnohočlen (opak toho, co při rozkladu na součin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chceme) ⇒ můžeme je použít obráceným směrem než dosud a z jednoho mnohočlenu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získáme součin mnohočlenů: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nutné napsat mnohočlen přesně ve tvaru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vzorce: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někdy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není vzorec vidět na první pohled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rozkládání máme ještě jeden vzorec, který již známe: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734583"/>
              </p:ext>
            </p:extLst>
          </p:nvPr>
        </p:nvGraphicFramePr>
        <p:xfrm>
          <a:off x="251520" y="1412776"/>
          <a:ext cx="1689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0" name="Rovnice" r:id="rId3" imgW="1688367" imgH="253890" progId="Equation.3">
                  <p:embed/>
                </p:oleObj>
              </mc:Choice>
              <mc:Fallback>
                <p:oleObj name="Rovnice" r:id="rId3" imgW="1688367" imgH="253890" progId="Equation.3">
                  <p:embed/>
                  <p:pic>
                    <p:nvPicPr>
                      <p:cNvPr id="0" name="Object 3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412776"/>
                        <a:ext cx="1689100" cy="254000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982258"/>
              </p:ext>
            </p:extLst>
          </p:nvPr>
        </p:nvGraphicFramePr>
        <p:xfrm>
          <a:off x="5292080" y="1412776"/>
          <a:ext cx="1689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1" name="Rovnice" r:id="rId5" imgW="1688367" imgH="253890" progId="Equation.3">
                  <p:embed/>
                </p:oleObj>
              </mc:Choice>
              <mc:Fallback>
                <p:oleObj name="Rovnice" r:id="rId5" imgW="1688367" imgH="253890" progId="Equation.3">
                  <p:embed/>
                  <p:pic>
                    <p:nvPicPr>
                      <p:cNvPr id="0" name="Object 3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412776"/>
                        <a:ext cx="1689100" cy="254000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294390"/>
              </p:ext>
            </p:extLst>
          </p:nvPr>
        </p:nvGraphicFramePr>
        <p:xfrm>
          <a:off x="217221" y="2780928"/>
          <a:ext cx="3136348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" name="Rovnice" r:id="rId7" imgW="2489040" imgH="228600" progId="Equation.3">
                  <p:embed/>
                </p:oleObj>
              </mc:Choice>
              <mc:Fallback>
                <p:oleObj name="Rovnice" r:id="rId7" imgW="2489040" imgH="2286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21" y="2780928"/>
                        <a:ext cx="3136348" cy="288032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516200"/>
              </p:ext>
            </p:extLst>
          </p:nvPr>
        </p:nvGraphicFramePr>
        <p:xfrm>
          <a:off x="5268077" y="2775843"/>
          <a:ext cx="3120347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3" name="Rovnice" r:id="rId9" imgW="2476440" imgH="228600" progId="Equation.3">
                  <p:embed/>
                </p:oleObj>
              </mc:Choice>
              <mc:Fallback>
                <p:oleObj name="Rovnice" r:id="rId9" imgW="2476440" imgH="2286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077" y="2775843"/>
                        <a:ext cx="3120347" cy="288032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433280"/>
              </p:ext>
            </p:extLst>
          </p:nvPr>
        </p:nvGraphicFramePr>
        <p:xfrm>
          <a:off x="727075" y="3632200"/>
          <a:ext cx="1536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4" name="Rovnice" r:id="rId11" imgW="1536480" imgH="228600" progId="Equation.3">
                  <p:embed/>
                </p:oleObj>
              </mc:Choice>
              <mc:Fallback>
                <p:oleObj name="Rovnice" r:id="rId11" imgW="1536480" imgH="2286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3632200"/>
                        <a:ext cx="1536700" cy="228600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073690"/>
              </p:ext>
            </p:extLst>
          </p:nvPr>
        </p:nvGraphicFramePr>
        <p:xfrm>
          <a:off x="5292080" y="3632448"/>
          <a:ext cx="2565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5" name="Rovnice" r:id="rId13" imgW="2565360" imgH="228600" progId="Equation.3">
                  <p:embed/>
                </p:oleObj>
              </mc:Choice>
              <mc:Fallback>
                <p:oleObj name="Rovnice" r:id="rId13" imgW="2565360" imgH="2286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632448"/>
                        <a:ext cx="2565400" cy="228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Šipka doprava 34"/>
          <p:cNvSpPr/>
          <p:nvPr/>
        </p:nvSpPr>
        <p:spPr>
          <a:xfrm>
            <a:off x="2979476" y="3717032"/>
            <a:ext cx="2088232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0" name="Přímá spojnice se šipkou 49"/>
          <p:cNvCxnSpPr/>
          <p:nvPr/>
        </p:nvCxnSpPr>
        <p:spPr>
          <a:xfrm>
            <a:off x="6732240" y="400506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Skupina 58"/>
          <p:cNvGrpSpPr/>
          <p:nvPr/>
        </p:nvGrpSpPr>
        <p:grpSpPr>
          <a:xfrm>
            <a:off x="5652120" y="3762751"/>
            <a:ext cx="1080120" cy="242313"/>
            <a:chOff x="5652120" y="3762751"/>
            <a:chExt cx="1080120" cy="242313"/>
          </a:xfrm>
        </p:grpSpPr>
        <p:cxnSp>
          <p:nvCxnSpPr>
            <p:cNvPr id="45" name="Přímá spojnice 44"/>
            <p:cNvCxnSpPr/>
            <p:nvPr/>
          </p:nvCxnSpPr>
          <p:spPr>
            <a:xfrm>
              <a:off x="5652120" y="3762751"/>
              <a:ext cx="0" cy="242313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>
              <a:off x="5652120" y="4005064"/>
              <a:ext cx="1080120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se šipkou 51"/>
            <p:cNvCxnSpPr/>
            <p:nvPr/>
          </p:nvCxnSpPr>
          <p:spPr>
            <a:xfrm flipV="1">
              <a:off x="6732240" y="3789041"/>
              <a:ext cx="0" cy="216023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4" name="Objek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833956"/>
              </p:ext>
            </p:extLst>
          </p:nvPr>
        </p:nvGraphicFramePr>
        <p:xfrm>
          <a:off x="753318" y="4424536"/>
          <a:ext cx="1536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6" name="Rovnice" r:id="rId15" imgW="1536480" imgH="228600" progId="Equation.3">
                  <p:embed/>
                </p:oleObj>
              </mc:Choice>
              <mc:Fallback>
                <p:oleObj name="Rovnice" r:id="rId15" imgW="1536480" imgH="2286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318" y="4424536"/>
                        <a:ext cx="1536700" cy="228600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k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623922"/>
              </p:ext>
            </p:extLst>
          </p:nvPr>
        </p:nvGraphicFramePr>
        <p:xfrm>
          <a:off x="5065713" y="4424363"/>
          <a:ext cx="3073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7" name="Rovnice" r:id="rId17" imgW="3073320" imgH="228600" progId="Equation.3">
                  <p:embed/>
                </p:oleObj>
              </mc:Choice>
              <mc:Fallback>
                <p:oleObj name="Rovnice" r:id="rId17" imgW="3073320" imgH="2286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13" y="4424363"/>
                        <a:ext cx="3073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k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856046"/>
              </p:ext>
            </p:extLst>
          </p:nvPr>
        </p:nvGraphicFramePr>
        <p:xfrm>
          <a:off x="740380" y="5589240"/>
          <a:ext cx="1599372" cy="273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" name="Rovnice" r:id="rId19" imgW="1485720" imgH="228600" progId="Equation.3">
                  <p:embed/>
                </p:oleObj>
              </mc:Choice>
              <mc:Fallback>
                <p:oleObj name="Rovnice" r:id="rId19" imgW="1485720" imgH="228600" progId="Equation.3">
                  <p:embed/>
                  <p:pic>
                    <p:nvPicPr>
                      <p:cNvPr id="0" name="Object 3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380" y="5589240"/>
                        <a:ext cx="1599372" cy="273397"/>
                      </a:xfrm>
                      <a:prstGeom prst="rect">
                        <a:avLst/>
                      </a:prstGeom>
                      <a:solidFill>
                        <a:srgbClr val="FFDA6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k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390937"/>
              </p:ext>
            </p:extLst>
          </p:nvPr>
        </p:nvGraphicFramePr>
        <p:xfrm>
          <a:off x="5524500" y="5576888"/>
          <a:ext cx="2120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9" name="Rovnice" r:id="rId21" imgW="2120760" imgH="228600" progId="Equation.3">
                  <p:embed/>
                </p:oleObj>
              </mc:Choice>
              <mc:Fallback>
                <p:oleObj name="Rovnice" r:id="rId21" imgW="2120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5576888"/>
                        <a:ext cx="2120900" cy="228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Šipka doprava 57"/>
          <p:cNvSpPr/>
          <p:nvPr/>
        </p:nvSpPr>
        <p:spPr>
          <a:xfrm>
            <a:off x="2989493" y="5661248"/>
            <a:ext cx="2088232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35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41.5 Příklady na procvičení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(můžeš kliknout na řešení)</a:t>
            </a: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Rozlož na součin: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Rozlož na součin dvou stejných činitelů: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Rozlož na součin:</a:t>
            </a:r>
          </a:p>
          <a:p>
            <a:pPr marL="0" indent="0"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88024" y="11874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542337"/>
              </p:ext>
            </p:extLst>
          </p:nvPr>
        </p:nvGraphicFramePr>
        <p:xfrm>
          <a:off x="1907705" y="1536930"/>
          <a:ext cx="1296144" cy="35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" name="Rovnice" r:id="rId3" imgW="736600" imgH="203200" progId="Equation.3">
                  <p:embed/>
                </p:oleObj>
              </mc:Choice>
              <mc:Fallback>
                <p:oleObj name="Rovnice" r:id="rId3" imgW="7366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1536930"/>
                        <a:ext cx="1296144" cy="357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165374"/>
              </p:ext>
            </p:extLst>
          </p:nvPr>
        </p:nvGraphicFramePr>
        <p:xfrm>
          <a:off x="4572000" y="1581195"/>
          <a:ext cx="1440160" cy="363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" name="Rovnice" r:id="rId5" imgW="596641" imgH="203112" progId="Equation.3">
                  <p:embed/>
                </p:oleObj>
              </mc:Choice>
              <mc:Fallback>
                <p:oleObj name="Rovnice" r:id="rId5" imgW="596641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81195"/>
                        <a:ext cx="1440160" cy="363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61094"/>
              </p:ext>
            </p:extLst>
          </p:nvPr>
        </p:nvGraphicFramePr>
        <p:xfrm>
          <a:off x="1691680" y="1847999"/>
          <a:ext cx="1558452" cy="361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" name="Rovnice" r:id="rId7" imgW="876300" imgH="203200" progId="Equation.3">
                  <p:embed/>
                </p:oleObj>
              </mc:Choice>
              <mc:Fallback>
                <p:oleObj name="Rovnice" r:id="rId7" imgW="8763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847999"/>
                        <a:ext cx="1558452" cy="3614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15127"/>
              </p:ext>
            </p:extLst>
          </p:nvPr>
        </p:nvGraphicFramePr>
        <p:xfrm>
          <a:off x="4644008" y="1844824"/>
          <a:ext cx="1489596" cy="406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" name="Rovnice" r:id="rId9" imgW="838200" imgH="228600" progId="Equation.3">
                  <p:embed/>
                </p:oleObj>
              </mc:Choice>
              <mc:Fallback>
                <p:oleObj name="Rovnice" r:id="rId9" imgW="8382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844824"/>
                        <a:ext cx="1489596" cy="406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494945"/>
              </p:ext>
            </p:extLst>
          </p:nvPr>
        </p:nvGraphicFramePr>
        <p:xfrm>
          <a:off x="467544" y="2206451"/>
          <a:ext cx="2801584" cy="422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" name="Rovnice" r:id="rId11" imgW="1524000" imgH="228600" progId="Equation.3">
                  <p:embed/>
                </p:oleObj>
              </mc:Choice>
              <mc:Fallback>
                <p:oleObj name="Rovnice" r:id="rId11" imgW="1524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06451"/>
                        <a:ext cx="2801584" cy="422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792432"/>
              </p:ext>
            </p:extLst>
          </p:nvPr>
        </p:nvGraphicFramePr>
        <p:xfrm>
          <a:off x="4631806" y="2204864"/>
          <a:ext cx="2448272" cy="419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" name="Rovnice" r:id="rId13" imgW="1333500" imgH="228600" progId="Equation.3">
                  <p:embed/>
                </p:oleObj>
              </mc:Choice>
              <mc:Fallback>
                <p:oleObj name="Rovnice" r:id="rId13" imgW="13335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1806" y="2204864"/>
                        <a:ext cx="2448272" cy="4197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350330"/>
              </p:ext>
            </p:extLst>
          </p:nvPr>
        </p:nvGraphicFramePr>
        <p:xfrm>
          <a:off x="827584" y="2636912"/>
          <a:ext cx="243227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" name="Rovnice" r:id="rId15" imgW="1371600" imgH="203200" progId="Equation.3">
                  <p:embed/>
                </p:oleObj>
              </mc:Choice>
              <mc:Fallback>
                <p:oleObj name="Rovnice" r:id="rId15" imgW="13716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636912"/>
                        <a:ext cx="2432271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36207"/>
              </p:ext>
            </p:extLst>
          </p:nvPr>
        </p:nvGraphicFramePr>
        <p:xfrm>
          <a:off x="4283968" y="2636913"/>
          <a:ext cx="3672408" cy="356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" name="Rovnice" r:id="rId17" imgW="2095500" imgH="203200" progId="Equation.3">
                  <p:embed/>
                </p:oleObj>
              </mc:Choice>
              <mc:Fallback>
                <p:oleObj name="Rovnice" r:id="rId17" imgW="20955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636913"/>
                        <a:ext cx="3672408" cy="356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424462"/>
              </p:ext>
            </p:extLst>
          </p:nvPr>
        </p:nvGraphicFramePr>
        <p:xfrm>
          <a:off x="107504" y="3018352"/>
          <a:ext cx="3168353" cy="41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" name="Rovnice" r:id="rId19" imgW="1765300" imgH="228600" progId="Equation.3">
                  <p:embed/>
                </p:oleObj>
              </mc:Choice>
              <mc:Fallback>
                <p:oleObj name="Rovnice" r:id="rId19" imgW="17653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018352"/>
                        <a:ext cx="3168353" cy="410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775059"/>
              </p:ext>
            </p:extLst>
          </p:nvPr>
        </p:nvGraphicFramePr>
        <p:xfrm>
          <a:off x="4572000" y="2996952"/>
          <a:ext cx="222596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" name="Rovnice" r:id="rId21" imgW="1181100" imgH="228600" progId="Equation.3">
                  <p:embed/>
                </p:oleObj>
              </mc:Choice>
              <mc:Fallback>
                <p:oleObj name="Rovnice" r:id="rId21" imgW="11811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96952"/>
                        <a:ext cx="222596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427123"/>
              </p:ext>
            </p:extLst>
          </p:nvPr>
        </p:nvGraphicFramePr>
        <p:xfrm>
          <a:off x="1141492" y="3391917"/>
          <a:ext cx="2088384" cy="375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" name="Rovnice" r:id="rId23" imgW="1129810" imgH="203112" progId="Equation.3">
                  <p:embed/>
                </p:oleObj>
              </mc:Choice>
              <mc:Fallback>
                <p:oleObj name="Rovnice" r:id="rId23" imgW="1129810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92" y="3391917"/>
                        <a:ext cx="2088384" cy="375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391492"/>
              </p:ext>
            </p:extLst>
          </p:nvPr>
        </p:nvGraphicFramePr>
        <p:xfrm>
          <a:off x="4918379" y="3356993"/>
          <a:ext cx="3254021" cy="375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" name="Rovnice" r:id="rId25" imgW="1765300" imgH="203200" progId="Equation.3">
                  <p:embed/>
                </p:oleObj>
              </mc:Choice>
              <mc:Fallback>
                <p:oleObj name="Rovnice" r:id="rId25" imgW="1765300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379" y="3356993"/>
                        <a:ext cx="3254021" cy="375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4860032" y="40677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474425"/>
              </p:ext>
            </p:extLst>
          </p:nvPr>
        </p:nvGraphicFramePr>
        <p:xfrm>
          <a:off x="1972841" y="4437112"/>
          <a:ext cx="1303015" cy="38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" name="Rovnice" r:id="rId27" imgW="787058" imgH="203112" progId="Equation.3">
                  <p:embed/>
                </p:oleObj>
              </mc:Choice>
              <mc:Fallback>
                <p:oleObj name="Rovnice" r:id="rId27" imgW="787058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2841" y="4437112"/>
                        <a:ext cx="1303015" cy="38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753302"/>
              </p:ext>
            </p:extLst>
          </p:nvPr>
        </p:nvGraphicFramePr>
        <p:xfrm>
          <a:off x="4802514" y="4527599"/>
          <a:ext cx="1281654" cy="383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" name="Rovnice" r:id="rId29" imgW="774364" imgH="203112" progId="Equation.3">
                  <p:embed/>
                </p:oleObj>
              </mc:Choice>
              <mc:Fallback>
                <p:oleObj name="Rovnice" r:id="rId29" imgW="774364" imgH="203112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514" y="4527599"/>
                        <a:ext cx="1281654" cy="383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048915"/>
              </p:ext>
            </p:extLst>
          </p:nvPr>
        </p:nvGraphicFramePr>
        <p:xfrm>
          <a:off x="1335832" y="4868964"/>
          <a:ext cx="2015464" cy="432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" name="Rovnice" r:id="rId31" imgW="1219200" imgH="228600" progId="Equation.3">
                  <p:embed/>
                </p:oleObj>
              </mc:Choice>
              <mc:Fallback>
                <p:oleObj name="Rovnice" r:id="rId31" imgW="12192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832" y="4868964"/>
                        <a:ext cx="2015464" cy="432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84307"/>
              </p:ext>
            </p:extLst>
          </p:nvPr>
        </p:nvGraphicFramePr>
        <p:xfrm>
          <a:off x="4788024" y="4917969"/>
          <a:ext cx="2185094" cy="383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" name="Rovnice" r:id="rId33" imgW="1320227" imgH="203112" progId="Equation.3">
                  <p:embed/>
                </p:oleObj>
              </mc:Choice>
              <mc:Fallback>
                <p:oleObj name="Rovnice" r:id="rId33" imgW="1320227" imgH="203112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917969"/>
                        <a:ext cx="2185094" cy="383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ovéPole 26"/>
          <p:cNvSpPr txBox="1"/>
          <p:nvPr/>
        </p:nvSpPr>
        <p:spPr>
          <a:xfrm>
            <a:off x="4860032" y="55172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818077"/>
              </p:ext>
            </p:extLst>
          </p:nvPr>
        </p:nvGraphicFramePr>
        <p:xfrm>
          <a:off x="2483768" y="5886564"/>
          <a:ext cx="795442" cy="384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6" name="Rovnice" r:id="rId35" imgW="482391" imgH="203112" progId="Equation.3">
                  <p:embed/>
                </p:oleObj>
              </mc:Choice>
              <mc:Fallback>
                <p:oleObj name="Rovnice" r:id="rId35" imgW="482391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886564"/>
                        <a:ext cx="795442" cy="3846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674932"/>
              </p:ext>
            </p:extLst>
          </p:nvPr>
        </p:nvGraphicFramePr>
        <p:xfrm>
          <a:off x="4826696" y="5925960"/>
          <a:ext cx="1257472" cy="383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" name="Rovnice" r:id="rId37" imgW="761669" imgH="203112" progId="Equation.3">
                  <p:embed/>
                </p:oleObj>
              </mc:Choice>
              <mc:Fallback>
                <p:oleObj name="Rovnice" r:id="rId37" imgW="76166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696" y="5925960"/>
                        <a:ext cx="1257472" cy="383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012106"/>
              </p:ext>
            </p:extLst>
          </p:nvPr>
        </p:nvGraphicFramePr>
        <p:xfrm>
          <a:off x="2356790" y="6309320"/>
          <a:ext cx="919066" cy="383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" name="Rovnice" r:id="rId39" imgW="558558" imgH="203112" progId="Equation.3">
                  <p:embed/>
                </p:oleObj>
              </mc:Choice>
              <mc:Fallback>
                <p:oleObj name="Rovnice" r:id="rId39" imgW="558558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790" y="6309320"/>
                        <a:ext cx="919066" cy="383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341204"/>
              </p:ext>
            </p:extLst>
          </p:nvPr>
        </p:nvGraphicFramePr>
        <p:xfrm>
          <a:off x="4812953" y="6381328"/>
          <a:ext cx="1487239" cy="383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" name="Rovnice" r:id="rId41" imgW="901309" imgH="203112" progId="Equation.3">
                  <p:embed/>
                </p:oleObj>
              </mc:Choice>
              <mc:Fallback>
                <p:oleObj name="Rovnice" r:id="rId41" imgW="901309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953" y="6381328"/>
                        <a:ext cx="1487239" cy="383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22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41.6 Náročnější příklady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(můžeš kliknout na řešení)</a:t>
            </a: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23"/>
          <p:cNvSpPr txBox="1"/>
          <p:nvPr/>
        </p:nvSpPr>
        <p:spPr>
          <a:xfrm>
            <a:off x="0" y="46459"/>
            <a:ext cx="9144000" cy="615553"/>
          </a:xfrm>
          <a:prstGeom prst="rect">
            <a:avLst/>
          </a:prstGeom>
          <a:solidFill>
            <a:srgbClr val="B9CDE5"/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Zákadní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škola Děčín VI, Na Stráni 879/2  – příspěvková organizace    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000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0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endParaRPr lang="cs-CZ" sz="1600" b="1" dirty="0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27984" y="9807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150005"/>
            <a:ext cx="896622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Times New Roman" pitchFamily="18" charset="0"/>
              </a:rPr>
              <a:t>Rozlož dané mnohočleny na součin</a:t>
            </a:r>
            <a:r>
              <a:rPr lang="cs-CZ" dirty="0" smtClean="0">
                <a:latin typeface="Times New Roman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endParaRPr lang="cs-CZ" sz="2000" dirty="0">
              <a:latin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cs-CZ" sz="2000" dirty="0" smtClean="0">
              <a:latin typeface="Calisto MT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cs-CZ" sz="2000" dirty="0">
              <a:latin typeface="Calisto MT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cs-CZ" sz="2000" dirty="0" smtClean="0">
              <a:latin typeface="Calisto MT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cs-CZ" sz="2000" dirty="0">
              <a:latin typeface="Calisto MT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Rozlož na součin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cs-CZ" sz="2000" dirty="0">
              <a:latin typeface="Calisto MT" pitchFamily="18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567763"/>
              </p:ext>
            </p:extLst>
          </p:nvPr>
        </p:nvGraphicFramePr>
        <p:xfrm>
          <a:off x="467544" y="1444526"/>
          <a:ext cx="1637215" cy="250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" name="Rovnice" r:id="rId3" imgW="1155600" imgH="177480" progId="Equation.3">
                  <p:embed/>
                </p:oleObj>
              </mc:Choice>
              <mc:Fallback>
                <p:oleObj name="Rovnice" r:id="rId3" imgW="1155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44526"/>
                        <a:ext cx="1637215" cy="250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993353"/>
              </p:ext>
            </p:extLst>
          </p:nvPr>
        </p:nvGraphicFramePr>
        <p:xfrm>
          <a:off x="611560" y="1802978"/>
          <a:ext cx="1474771" cy="288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5" name="Rovnice" r:id="rId5" imgW="1041120" imgH="203040" progId="Equation.3">
                  <p:embed/>
                </p:oleObj>
              </mc:Choice>
              <mc:Fallback>
                <p:oleObj name="Rovnice" r:id="rId5" imgW="1041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802978"/>
                        <a:ext cx="1474771" cy="288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50444"/>
              </p:ext>
            </p:extLst>
          </p:nvPr>
        </p:nvGraphicFramePr>
        <p:xfrm>
          <a:off x="582796" y="2122304"/>
          <a:ext cx="1510363" cy="251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6" name="Rovnice" r:id="rId7" imgW="1066680" imgH="177480" progId="Equation.3">
                  <p:embed/>
                </p:oleObj>
              </mc:Choice>
              <mc:Fallback>
                <p:oleObj name="Rovnice" r:id="rId7" imgW="1066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96" y="2122304"/>
                        <a:ext cx="1510363" cy="251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448234"/>
              </p:ext>
            </p:extLst>
          </p:nvPr>
        </p:nvGraphicFramePr>
        <p:xfrm>
          <a:off x="576139" y="2488703"/>
          <a:ext cx="1510363" cy="288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7" name="Rovnice" r:id="rId9" imgW="1066680" imgH="203040" progId="Equation.3">
                  <p:embed/>
                </p:oleObj>
              </mc:Choice>
              <mc:Fallback>
                <p:oleObj name="Rovnice" r:id="rId9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39" y="2488703"/>
                        <a:ext cx="1510363" cy="288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70178"/>
              </p:ext>
            </p:extLst>
          </p:nvPr>
        </p:nvGraphicFramePr>
        <p:xfrm>
          <a:off x="4590962" y="1412776"/>
          <a:ext cx="1745816" cy="28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8" name="Rovnice" r:id="rId11" imgW="1231560" imgH="203040" progId="Equation.3">
                  <p:embed/>
                </p:oleObj>
              </mc:Choice>
              <mc:Fallback>
                <p:oleObj name="Rovnice" r:id="rId11" imgW="1231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962" y="1412776"/>
                        <a:ext cx="1745816" cy="287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355924"/>
              </p:ext>
            </p:extLst>
          </p:nvPr>
        </p:nvGraphicFramePr>
        <p:xfrm>
          <a:off x="4655967" y="1772816"/>
          <a:ext cx="1691059" cy="28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9" name="Rovnice" r:id="rId13" imgW="1193760" imgH="203040" progId="Equation.3">
                  <p:embed/>
                </p:oleObj>
              </mc:Choice>
              <mc:Fallback>
                <p:oleObj name="Rovnice" r:id="rId13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967" y="1772816"/>
                        <a:ext cx="1691059" cy="287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648036"/>
              </p:ext>
            </p:extLst>
          </p:nvPr>
        </p:nvGraphicFramePr>
        <p:xfrm>
          <a:off x="4523652" y="2133417"/>
          <a:ext cx="1817911" cy="28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0" name="Rovnice" r:id="rId15" imgW="1282680" imgH="203040" progId="Equation.3">
                  <p:embed/>
                </p:oleObj>
              </mc:Choice>
              <mc:Fallback>
                <p:oleObj name="Rovnice" r:id="rId15" imgW="1282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652" y="2133417"/>
                        <a:ext cx="1817911" cy="287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760709"/>
              </p:ext>
            </p:extLst>
          </p:nvPr>
        </p:nvGraphicFramePr>
        <p:xfrm>
          <a:off x="6389871" y="2133417"/>
          <a:ext cx="1206465" cy="28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" name="Rovnice" r:id="rId17" imgW="850680" imgH="203040" progId="Equation.3">
                  <p:embed/>
                </p:oleObj>
              </mc:Choice>
              <mc:Fallback>
                <p:oleObj name="Rovnice" r:id="rId17" imgW="850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871" y="2133417"/>
                        <a:ext cx="1206465" cy="287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559807"/>
              </p:ext>
            </p:extLst>
          </p:nvPr>
        </p:nvGraphicFramePr>
        <p:xfrm>
          <a:off x="4499532" y="2456953"/>
          <a:ext cx="1872668" cy="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" name="Rovnice" r:id="rId19" imgW="1320480" imgH="228600" progId="Equation.3">
                  <p:embed/>
                </p:oleObj>
              </mc:Choice>
              <mc:Fallback>
                <p:oleObj name="Rovnice" r:id="rId19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532" y="2456953"/>
                        <a:ext cx="1872668" cy="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505125"/>
              </p:ext>
            </p:extLst>
          </p:nvPr>
        </p:nvGraphicFramePr>
        <p:xfrm>
          <a:off x="6443539" y="2417265"/>
          <a:ext cx="1296813" cy="32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3" name="Rovnice" r:id="rId21" imgW="914400" imgH="228600" progId="Equation.3">
                  <p:embed/>
                </p:oleObj>
              </mc:Choice>
              <mc:Fallback>
                <p:oleObj name="Rovnice" r:id="rId21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539" y="2417265"/>
                        <a:ext cx="1296813" cy="32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543052"/>
              </p:ext>
            </p:extLst>
          </p:nvPr>
        </p:nvGraphicFramePr>
        <p:xfrm>
          <a:off x="6390506" y="1412776"/>
          <a:ext cx="1169961" cy="28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" name="Rovnice" r:id="rId23" imgW="825480" imgH="203040" progId="Equation.3">
                  <p:embed/>
                </p:oleObj>
              </mc:Choice>
              <mc:Fallback>
                <p:oleObj name="Rovnice" r:id="rId23" imgW="825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0506" y="1412776"/>
                        <a:ext cx="1169961" cy="287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783741"/>
              </p:ext>
            </p:extLst>
          </p:nvPr>
        </p:nvGraphicFramePr>
        <p:xfrm>
          <a:off x="6301523" y="1775991"/>
          <a:ext cx="1150797" cy="28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5" name="Rovnice" r:id="rId25" imgW="812520" imgH="203040" progId="Equation.3">
                  <p:embed/>
                </p:oleObj>
              </mc:Choice>
              <mc:Fallback>
                <p:oleObj name="Rovnice" r:id="rId25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1523" y="1775991"/>
                        <a:ext cx="1150797" cy="287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027394"/>
              </p:ext>
            </p:extLst>
          </p:nvPr>
        </p:nvGraphicFramePr>
        <p:xfrm>
          <a:off x="400053" y="3222317"/>
          <a:ext cx="1689564" cy="347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6" name="Rovnice" r:id="rId27" imgW="1270000" imgH="228600" progId="Equation.3">
                  <p:embed/>
                </p:oleObj>
              </mc:Choice>
              <mc:Fallback>
                <p:oleObj name="Rovnice" r:id="rId27" imgW="1270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3" y="3222317"/>
                        <a:ext cx="1689564" cy="347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819617"/>
              </p:ext>
            </p:extLst>
          </p:nvPr>
        </p:nvGraphicFramePr>
        <p:xfrm>
          <a:off x="4516763" y="3212976"/>
          <a:ext cx="2503509" cy="346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7" name="Rovnice" r:id="rId29" imgW="1879600" imgH="228600" progId="Equation.3">
                  <p:embed/>
                </p:oleObj>
              </mc:Choice>
              <mc:Fallback>
                <p:oleObj name="Rovnice" r:id="rId29" imgW="18796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763" y="3212976"/>
                        <a:ext cx="2503509" cy="346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443016"/>
              </p:ext>
            </p:extLst>
          </p:nvPr>
        </p:nvGraphicFramePr>
        <p:xfrm>
          <a:off x="323528" y="3559787"/>
          <a:ext cx="1775509" cy="30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8" name="Rovnice" r:id="rId31" imgW="1333500" imgH="203200" progId="Equation.3">
                  <p:embed/>
                </p:oleObj>
              </mc:Choice>
              <mc:Fallback>
                <p:oleObj name="Rovnice" r:id="rId31" imgW="13335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559787"/>
                        <a:ext cx="1775509" cy="30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495035"/>
              </p:ext>
            </p:extLst>
          </p:nvPr>
        </p:nvGraphicFramePr>
        <p:xfrm>
          <a:off x="4427984" y="3573017"/>
          <a:ext cx="2586419" cy="346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9" name="Rovnice" r:id="rId33" imgW="1943100" imgH="228600" progId="Equation.3">
                  <p:embed/>
                </p:oleObj>
              </mc:Choice>
              <mc:Fallback>
                <p:oleObj name="Rovnice" r:id="rId33" imgW="19431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573017"/>
                        <a:ext cx="2586419" cy="346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732629"/>
              </p:ext>
            </p:extLst>
          </p:nvPr>
        </p:nvGraphicFramePr>
        <p:xfrm>
          <a:off x="899592" y="3899471"/>
          <a:ext cx="1199176" cy="30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0" name="Rovnice" r:id="rId35" imgW="901309" imgH="203112" progId="Equation.3">
                  <p:embed/>
                </p:oleObj>
              </mc:Choice>
              <mc:Fallback>
                <p:oleObj name="Rovnice" r:id="rId35" imgW="901309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899471"/>
                        <a:ext cx="1199176" cy="30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091438"/>
              </p:ext>
            </p:extLst>
          </p:nvPr>
        </p:nvGraphicFramePr>
        <p:xfrm>
          <a:off x="4860032" y="3919827"/>
          <a:ext cx="1944216" cy="346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1" name="Rovnice" r:id="rId37" imgW="1460500" imgH="228600" progId="Equation.3">
                  <p:embed/>
                </p:oleObj>
              </mc:Choice>
              <mc:Fallback>
                <p:oleObj name="Rovnice" r:id="rId37" imgW="14605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919827"/>
                        <a:ext cx="1944216" cy="346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ovéPole 25"/>
          <p:cNvSpPr txBox="1"/>
          <p:nvPr/>
        </p:nvSpPr>
        <p:spPr>
          <a:xfrm>
            <a:off x="4427984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616944"/>
              </p:ext>
            </p:extLst>
          </p:nvPr>
        </p:nvGraphicFramePr>
        <p:xfrm>
          <a:off x="971600" y="4231465"/>
          <a:ext cx="1118864" cy="336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2" name="Rovnice" r:id="rId39" imgW="876300" imgH="228600" progId="Equation.3">
                  <p:embed/>
                </p:oleObj>
              </mc:Choice>
              <mc:Fallback>
                <p:oleObj name="Rovnice" r:id="rId39" imgW="8763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231465"/>
                        <a:ext cx="1118864" cy="336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57503"/>
              </p:ext>
            </p:extLst>
          </p:nvPr>
        </p:nvGraphicFramePr>
        <p:xfrm>
          <a:off x="6084169" y="4232433"/>
          <a:ext cx="1872207" cy="335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3" name="Rovnice" r:id="rId41" imgW="1460500" imgH="228600" progId="Equation.3">
                  <p:embed/>
                </p:oleObj>
              </mc:Choice>
              <mc:Fallback>
                <p:oleObj name="Rovnice" r:id="rId41" imgW="14605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9" y="4232433"/>
                        <a:ext cx="1872207" cy="3354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195125"/>
              </p:ext>
            </p:extLst>
          </p:nvPr>
        </p:nvGraphicFramePr>
        <p:xfrm>
          <a:off x="945190" y="5248283"/>
          <a:ext cx="1178538" cy="327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" name="Rovnice" r:id="rId43" imgW="837836" imgH="203112" progId="Equation.3">
                  <p:embed/>
                </p:oleObj>
              </mc:Choice>
              <mc:Fallback>
                <p:oleObj name="Rovnice" r:id="rId43" imgW="837836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190" y="5248283"/>
                        <a:ext cx="1178538" cy="327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180821"/>
              </p:ext>
            </p:extLst>
          </p:nvPr>
        </p:nvGraphicFramePr>
        <p:xfrm>
          <a:off x="6127819" y="5276523"/>
          <a:ext cx="1684541" cy="371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" name="Rovnice" r:id="rId45" imgW="1193800" imgH="228600" progId="Equation.3">
                  <p:embed/>
                </p:oleObj>
              </mc:Choice>
              <mc:Fallback>
                <p:oleObj name="Rovnice" r:id="rId45" imgW="11938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819" y="5276523"/>
                        <a:ext cx="1684541" cy="371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158306"/>
              </p:ext>
            </p:extLst>
          </p:nvPr>
        </p:nvGraphicFramePr>
        <p:xfrm>
          <a:off x="1107452" y="4888243"/>
          <a:ext cx="1016276" cy="327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6" name="Rovnice" r:id="rId47" imgW="723586" imgH="203112" progId="Equation.3">
                  <p:embed/>
                </p:oleObj>
              </mc:Choice>
              <mc:Fallback>
                <p:oleObj name="Rovnice" r:id="rId47" imgW="723586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452" y="4888243"/>
                        <a:ext cx="1016276" cy="327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k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428325"/>
              </p:ext>
            </p:extLst>
          </p:nvPr>
        </p:nvGraphicFramePr>
        <p:xfrm>
          <a:off x="6146550" y="4920754"/>
          <a:ext cx="1593802" cy="3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7" name="Rovnice" r:id="rId49" imgW="1130300" imgH="228600" progId="Equation.3">
                  <p:embed/>
                </p:oleObj>
              </mc:Choice>
              <mc:Fallback>
                <p:oleObj name="Rovnice" r:id="rId49" imgW="11303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550" y="4920754"/>
                        <a:ext cx="1593802" cy="36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691305"/>
              </p:ext>
            </p:extLst>
          </p:nvPr>
        </p:nvGraphicFramePr>
        <p:xfrm>
          <a:off x="1043608" y="4528203"/>
          <a:ext cx="1074989" cy="327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8" name="Rovnice" r:id="rId51" imgW="761669" imgH="203112" progId="Equation.3">
                  <p:embed/>
                </p:oleObj>
              </mc:Choice>
              <mc:Fallback>
                <p:oleObj name="Rovnice" r:id="rId51" imgW="761669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528203"/>
                        <a:ext cx="1074989" cy="327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832755"/>
              </p:ext>
            </p:extLst>
          </p:nvPr>
        </p:nvGraphicFramePr>
        <p:xfrm>
          <a:off x="6156176" y="4558578"/>
          <a:ext cx="1650380" cy="369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9" name="Rovnice" r:id="rId53" imgW="1168400" imgH="228600" progId="Equation.3">
                  <p:embed/>
                </p:oleObj>
              </mc:Choice>
              <mc:Fallback>
                <p:oleObj name="Rovnice" r:id="rId53" imgW="1168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558578"/>
                        <a:ext cx="1650380" cy="369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602555"/>
              </p:ext>
            </p:extLst>
          </p:nvPr>
        </p:nvGraphicFramePr>
        <p:xfrm>
          <a:off x="1403648" y="5601289"/>
          <a:ext cx="693513" cy="33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0" name="Rovnice" r:id="rId55" imgW="482391" imgH="203112" progId="Equation.3">
                  <p:embed/>
                </p:oleObj>
              </mc:Choice>
              <mc:Fallback>
                <p:oleObj name="Rovnice" r:id="rId55" imgW="482391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601289"/>
                        <a:ext cx="693513" cy="33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687207"/>
              </p:ext>
            </p:extLst>
          </p:nvPr>
        </p:nvGraphicFramePr>
        <p:xfrm>
          <a:off x="4424990" y="5576011"/>
          <a:ext cx="4467490" cy="379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1" name="Rovnice" r:id="rId57" imgW="3098800" imgH="228600" progId="Equation.3">
                  <p:embed/>
                </p:oleObj>
              </mc:Choice>
              <mc:Fallback>
                <p:oleObj name="Rovnice" r:id="rId57" imgW="30988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990" y="5576011"/>
                        <a:ext cx="4467490" cy="379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106443"/>
              </p:ext>
            </p:extLst>
          </p:nvPr>
        </p:nvGraphicFramePr>
        <p:xfrm>
          <a:off x="1187624" y="5960239"/>
          <a:ext cx="894152" cy="335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2" name="Rovnice" r:id="rId59" imgW="622030" imgH="203112" progId="Equation.3">
                  <p:embed/>
                </p:oleObj>
              </mc:Choice>
              <mc:Fallback>
                <p:oleObj name="Rovnice" r:id="rId59" imgW="622030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960239"/>
                        <a:ext cx="894152" cy="335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698180"/>
              </p:ext>
            </p:extLst>
          </p:nvPr>
        </p:nvGraphicFramePr>
        <p:xfrm>
          <a:off x="6516315" y="5936051"/>
          <a:ext cx="2160141" cy="377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3" name="Rovnice" r:id="rId61" imgW="1498600" imgH="228600" progId="Equation.3">
                  <p:embed/>
                </p:oleObj>
              </mc:Choice>
              <mc:Fallback>
                <p:oleObj name="Rovnice" r:id="rId61" imgW="14986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315" y="5936051"/>
                        <a:ext cx="2160141" cy="377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133055"/>
              </p:ext>
            </p:extLst>
          </p:nvPr>
        </p:nvGraphicFramePr>
        <p:xfrm>
          <a:off x="971799" y="6307134"/>
          <a:ext cx="1082946" cy="336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4" name="Rovnice" r:id="rId63" imgW="838200" imgH="228600" progId="Equation.3">
                  <p:embed/>
                </p:oleObj>
              </mc:Choice>
              <mc:Fallback>
                <p:oleObj name="Rovnice" r:id="rId63" imgW="838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799" y="6307134"/>
                        <a:ext cx="1082946" cy="336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967043"/>
              </p:ext>
            </p:extLst>
          </p:nvPr>
        </p:nvGraphicFramePr>
        <p:xfrm>
          <a:off x="6516216" y="6338885"/>
          <a:ext cx="1854521" cy="317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" name="Rovnice" r:id="rId65" imgW="1434477" imgH="215806" progId="Equation.3">
                  <p:embed/>
                </p:oleObj>
              </mc:Choice>
              <mc:Fallback>
                <p:oleObj name="Rovnice" r:id="rId65" imgW="1434477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6338885"/>
                        <a:ext cx="1854521" cy="317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accel="48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41.7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CLIL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b="1" dirty="0"/>
              <a:t> 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Factoring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Polynomials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Mathematics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7504" y="1124744"/>
            <a:ext cx="4248472" cy="52565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6666FF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činitel,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koeficent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člen	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term</a:t>
            </a: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druhá mocnina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square</a:t>
            </a: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dvojčlen		-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binomial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každý		-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mnohočlen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polynomial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odstranění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removing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rozdíl	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rozkládání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factoring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přepsat	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rewrite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		-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řešení	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trojčlen	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trinomial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tvar		-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společný		-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všimnutí	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notice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vzorec		-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:\Documents and Settings\Maruška.MARUSKA\Local Settings\Temporary Internet Files\Content.IE5\0STL456P\MC900241435[1]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20688"/>
            <a:ext cx="739927" cy="6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7" name="Picture 23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62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0" name="Picture 26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962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3" name="Picture 29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6" name="Picture 32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9" name="Picture 35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2" name="Picture 38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2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7" name="Picture 43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90488"/>
            <a:ext cx="95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91" name="Picture 47" descr="http://tutorial.math.lamar.edu/Classes/Alg/Factoring_files/eq0010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92" name="Picture 48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97" name="Picture 53" descr="http://tutorial.math.lamar.edu/Classes/Alg/Factoring_files/emp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355976" y="1391865"/>
            <a:ext cx="46085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Removing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Common Factors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 see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you can write it 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+ 4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Notice that each term has a factor of 2x, so we can rewrite it as: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+ 4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= 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+ 2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Difference of Two Squares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you see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you should remember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</a:t>
            </a:r>
            <a:endParaRPr lang="cs-CZ" dirty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 4 = (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 2)(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+ 2)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709791"/>
              </p:ext>
            </p:extLst>
          </p:nvPr>
        </p:nvGraphicFramePr>
        <p:xfrm>
          <a:off x="4427984" y="4149080"/>
          <a:ext cx="2232249" cy="34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Rovnice" r:id="rId7" imgW="1485720" imgH="228600" progId="Equation.3">
                  <p:embed/>
                </p:oleObj>
              </mc:Choice>
              <mc:Fallback>
                <p:oleObj name="Rovnice" r:id="rId7" imgW="1485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7984" y="4149080"/>
                        <a:ext cx="2232249" cy="343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9" name="Picture 4" descr="C:\Documents and Settings\Maruška.MARUSKA\Local Settings\Temporary Internet Files\Content.IE5\0STL456P\MC900241435[1].wmf">
            <a:hlinkClick r:id="rId9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0688"/>
            <a:ext cx="739927" cy="6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4">
            <a:hlinkClick r:id="rId10"/>
          </p:cNvPr>
          <p:cNvSpPr txBox="1">
            <a:spLocks noGrp="1"/>
          </p:cNvSpPr>
          <p:nvPr>
            <p:ph idx="1"/>
          </p:nvPr>
        </p:nvSpPr>
        <p:spPr>
          <a:xfrm>
            <a:off x="71500" y="112474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Mathematical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1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dictionary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392488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Example 1: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Factor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the binomial 9 - 4x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427984" y="519232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436095" y="5193448"/>
            <a:ext cx="368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9 - 4x</a:t>
            </a:r>
            <a:r>
              <a:rPr lang="cs-CZ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cs-CZ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(2x)</a:t>
            </a:r>
            <a:r>
              <a:rPr lang="cs-CZ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(3 - 2x)(3 + 2x)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339263" y="5540238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trinomial 9x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cs-CZ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6x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4427984" y="58679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cs-CZ" i="1" u="sng" dirty="0" smtClean="0">
                <a:solidFill>
                  <a:srgbClr val="002060"/>
                </a:solidFill>
              </a:rPr>
              <a:t>:</a:t>
            </a:r>
            <a:endParaRPr lang="cs-CZ" i="1" u="sng" dirty="0">
              <a:solidFill>
                <a:srgbClr val="002060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5436096" y="5867980"/>
            <a:ext cx="368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9x</a:t>
            </a:r>
            <a:r>
              <a:rPr lang="en-US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+ 3x</a:t>
            </a:r>
            <a:r>
              <a:rPr lang="cs-CZ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6x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3x(3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+x </a:t>
            </a:r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2) 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6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/>
      <p:bldP spid="5" grpId="0"/>
      <p:bldP spid="15" grpId="0"/>
      <p:bldP spid="61" grpId="0"/>
      <p:bldP spid="16" grpId="0"/>
      <p:bldP spid="17" grpId="0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5"/>
          <p:cNvSpPr>
            <a:spLocks noGrp="1"/>
          </p:cNvSpPr>
          <p:nvPr/>
        </p:nvSpPr>
        <p:spPr>
          <a:xfrm>
            <a:off x="-31540" y="458367"/>
            <a:ext cx="917554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41.8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Test – Rozkládání mnohočlenů pomocí vytýkání a vzorců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10"/>
          <p:cNvSpPr txBox="1"/>
          <p:nvPr/>
        </p:nvSpPr>
        <p:spPr>
          <a:xfrm>
            <a:off x="374849" y="5502442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odpovědi:</a:t>
            </a:r>
            <a:endParaRPr lang="cs-CZ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12"/>
          <p:cNvSpPr txBox="1"/>
          <p:nvPr/>
        </p:nvSpPr>
        <p:spPr>
          <a:xfrm>
            <a:off x="6469868" y="590637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925" y="5490428"/>
            <a:ext cx="432048" cy="370651"/>
          </a:xfrm>
          <a:prstGeom prst="rect">
            <a:avLst/>
          </a:prstGeom>
        </p:spPr>
      </p:pic>
      <p:pic>
        <p:nvPicPr>
          <p:cNvPr id="17" name="MS900116615[1]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 flipH="1">
            <a:off x="7549989" y="5401332"/>
            <a:ext cx="478395" cy="547948"/>
          </a:xfrm>
          <a:prstGeom prst="rect">
            <a:avLst/>
          </a:prstGeom>
        </p:spPr>
      </p:pic>
      <p:pic>
        <p:nvPicPr>
          <p:cNvPr id="24" name="MS900069451[1]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6397861" y="5441911"/>
            <a:ext cx="504056" cy="5040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ulka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2783026"/>
                  </p:ext>
                </p:extLst>
              </p:nvPr>
            </p:nvGraphicFramePr>
            <p:xfrm>
              <a:off x="393620" y="1054962"/>
              <a:ext cx="8210828" cy="42462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2707"/>
                    <a:gridCol w="1907733"/>
                    <a:gridCol w="2448272"/>
                    <a:gridCol w="1802116"/>
                  </a:tblGrid>
                  <a:tr h="1800200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Rozlož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na s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ou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čin:</a:t>
                          </a: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     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+ 16 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/>
                          </a:r>
                          <a:b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a)    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2x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(2x + 8y) </a:t>
                          </a:r>
                          <a:b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b)    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4x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(x + 4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 </a:t>
                          </a:r>
                          <a:b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c)    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2x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(2 + 8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 </a:t>
                          </a:r>
                          <a:b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</a:b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d)    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4x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(1 + 8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 </a:t>
                          </a:r>
                          <a:endParaRPr lang="cs-CZ" sz="1400" b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2)</a:t>
                          </a:r>
                          <a:r>
                            <a:rPr lang="cs-CZ" sz="1400" b="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Z výrazu 7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+ 14 y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vytkni před závorku</a:t>
                          </a:r>
                          <a:r>
                            <a:rPr lang="cs-CZ" sz="1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číslo 7:</a:t>
                          </a:r>
                        </a:p>
                        <a:p>
                          <a:endParaRPr lang="cs-CZ" sz="1400" b="1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7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+ 2) 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7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+ 14) 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7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+ 14y) 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7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+ 2y) </a:t>
                          </a:r>
                          <a:endParaRPr lang="cs-CZ" sz="1400" b="0" baseline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endParaRPr lang="cs-CZ" sz="1400" b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cs-CZ" sz="14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3)</a:t>
                          </a:r>
                          <a:r>
                            <a:rPr lang="es-ES" sz="14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Z výrazu</a:t>
                          </a: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-12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+ 4</a:t>
                          </a:r>
                          <a:r>
                            <a:rPr lang="es-ES" sz="14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xy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- 5</a:t>
                          </a:r>
                          <a:r>
                            <a:rPr lang="es-ES" sz="14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vytkni před</a:t>
                          </a:r>
                          <a:r>
                            <a:rPr lang="cs-CZ" sz="1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závorku 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číslo (-1)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(-1)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(12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+ 4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xy 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+ 5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(-1)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(-12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+ 4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xy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- 5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(-1)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 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(12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- 4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xy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+ 5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 </a:t>
                          </a: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(-1) 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 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(-12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sz="1400" b="0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- 4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xy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+ 5</a:t>
                          </a:r>
                          <a:r>
                            <a:rPr lang="es-ES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endParaRPr lang="cs-CZ" sz="1400" b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4)</a:t>
                          </a:r>
                          <a:r>
                            <a:rPr lang="pl-PL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Rozlož na součin:</a:t>
                          </a:r>
                        </a:p>
                        <a:p>
                          <a:r>
                            <a:rPr lang="pl-PL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pl-PL" sz="14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pl-PL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- 1 + 3 . ( 1 - x) </a:t>
                          </a:r>
                        </a:p>
                        <a:p>
                          <a:endParaRPr lang="pl-PL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endParaRPr lang="pl-PL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 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- 2) . (1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 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- 1) . (3 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 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 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- 1) . (-2) 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- 1) . 4 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endParaRPr lang="cs-CZ" sz="1400" b="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655965">
                    <a:tc>
                      <a:txBody>
                        <a:bodyPr/>
                        <a:lstStyle/>
                        <a:p>
                          <a:r>
                            <a:rPr lang="cs-CZ" sz="14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5)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Na místo ? doplň</a:t>
                          </a:r>
                          <a:r>
                            <a:rPr lang="cs-CZ" sz="1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člen tak, aby platila rovnost</a:t>
                          </a:r>
                        </a:p>
                        <a:p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- 8xy + 12x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=  4x . (? - 2y + 3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ES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cs-CZ" sz="1400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 </a:t>
                          </a:r>
                        </a:p>
                        <a:p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cs-CZ" sz="1400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cs-CZ" sz="1400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cs-CZ" sz="1400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i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xy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</a:t>
                          </a:r>
                          <a:r>
                            <a:rPr lang="cs-CZ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cs-CZ" sz="1400" i="1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Rozlož</a:t>
                          </a:r>
                          <a:r>
                            <a:rPr lang="cs-CZ" sz="1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na součin pomocí vzorců:</a:t>
                          </a:r>
                        </a:p>
                        <a:p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36 + 24</a:t>
                          </a:r>
                          <a:r>
                            <a:rPr lang="es-ES" sz="14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y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+ 4</a:t>
                          </a:r>
                          <a:r>
                            <a:rPr lang="es-ES" sz="14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b="1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=</a:t>
                          </a: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endParaRPr lang="es-ES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 (6 + 2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).(6 + 2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 (6 + 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).(6 + 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 (6 - 2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).(6 - 2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 (6 - 2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).(6 + 2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7)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Rozlož</a:t>
                          </a:r>
                          <a:r>
                            <a:rPr lang="cs-CZ" sz="1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na součin pomocí vzorců:</a:t>
                          </a:r>
                        </a:p>
                        <a:p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16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cs-CZ" sz="14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cs-CZ" sz="1400" b="1" i="0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9</a:t>
                          </a:r>
                        </a:p>
                        <a:p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(4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+ 3).(4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</a:t>
                          </a:r>
                        </a:p>
                        <a:p>
                          <a:pPr marL="342900" marR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+ 3).(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+ 3)</a:t>
                          </a:r>
                        </a:p>
                        <a:p>
                          <a:pPr marL="342900" marR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(4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- 3).(4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</a:t>
                          </a:r>
                        </a:p>
                        <a:p>
                          <a:pPr marL="342900" marR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(8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- 3).(8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8)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Rozlož</a:t>
                          </a:r>
                          <a:r>
                            <a:rPr lang="cs-CZ" sz="1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na součin pomocí vzorců:</a:t>
                          </a:r>
                        </a:p>
                        <a:p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16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4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cs-CZ" sz="14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cs-CZ" sz="1400" b="1" i="0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24b + 9</a:t>
                          </a:r>
                        </a:p>
                        <a:p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(4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+ 3).(4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</a:t>
                          </a:r>
                        </a:p>
                        <a:p>
                          <a:pPr marL="342900" marR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+ 3).(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+ 3)</a:t>
                          </a:r>
                        </a:p>
                        <a:p>
                          <a:pPr marL="342900" marR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(4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- 3).(4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</a:t>
                          </a:r>
                        </a:p>
                        <a:p>
                          <a:pPr marL="342900" marR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(8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- 3).(8</a:t>
                          </a:r>
                          <a:r>
                            <a:rPr lang="cs-CZ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cs-CZ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- 3)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lang="cs-CZ" sz="1400" b="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ulka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2783026"/>
                  </p:ext>
                </p:extLst>
              </p:nvPr>
            </p:nvGraphicFramePr>
            <p:xfrm>
              <a:off x="393620" y="1054962"/>
              <a:ext cx="8210828" cy="42462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2707"/>
                    <a:gridCol w="1907733"/>
                    <a:gridCol w="2448272"/>
                    <a:gridCol w="1802116"/>
                  </a:tblGrid>
                  <a:tr h="2016443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l="-297" t="-302" r="-299703" b="-110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l="-108333" t="-302" r="-223718" b="-110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l="-161692" t="-302" r="-73632" b="-110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4)</a:t>
                          </a:r>
                          <a:r>
                            <a:rPr lang="pl-PL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Rozlož na součin:</a:t>
                          </a:r>
                        </a:p>
                        <a:p>
                          <a:r>
                            <a:rPr lang="pl-PL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pl-PL" sz="14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pl-PL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- 1 + 3 . ( 1 - x) </a:t>
                          </a:r>
                        </a:p>
                        <a:p>
                          <a:endParaRPr lang="pl-PL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endParaRPr lang="pl-PL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 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- 2) . (1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 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- 1) . (3 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 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 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- 1) . (-2) 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pl-PL" sz="1400" b="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r>
                            <a:rPr lang="pl-PL" sz="1400" b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- 1) . 4 </a:t>
                          </a: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endParaRPr lang="cs-CZ" sz="1400" b="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2229803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l="-297" t="-90710" r="-29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r>
                            <a:rPr lang="cs-CZ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cs-CZ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Rozlož</a:t>
                          </a:r>
                          <a:r>
                            <a:rPr lang="cs-CZ" sz="1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na součin pomocí vzorců:</a:t>
                          </a:r>
                        </a:p>
                        <a:p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36 + 24</a:t>
                          </a:r>
                          <a:r>
                            <a:rPr lang="es-ES" sz="14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y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+ 4</a:t>
                          </a:r>
                          <a:r>
                            <a:rPr lang="es-ES" sz="14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b="1" baseline="30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r>
                            <a:rPr lang="es-ES" sz="1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=</a:t>
                          </a:r>
                          <a:endParaRPr lang="cs-CZ" sz="1400" b="1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endParaRPr lang="es-ES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 (6 + 2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).(6 + 2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 (6 + 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).(6 + 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 (6 - 2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).(6 - 2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cs-CZ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342900" indent="-342900">
                            <a:buFont typeface="+mj-lt"/>
                            <a:buAutoNum type="alphaLcParenR"/>
                          </a:pP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 (6 - 2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).(6 + 2</a:t>
                          </a:r>
                          <a:r>
                            <a:rPr lang="es-ES" sz="1400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y</a:t>
                          </a:r>
                          <a:r>
                            <a:rPr lang="es-ES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l="-161692" t="-90710" r="-73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12"/>
                          <a:stretch>
                            <a:fillRect l="-356610" t="-90710" r="-33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51" name="Tabulka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53328"/>
              </p:ext>
            </p:extLst>
          </p:nvPr>
        </p:nvGraphicFramePr>
        <p:xfrm>
          <a:off x="564232" y="5877272"/>
          <a:ext cx="2423592" cy="732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98"/>
                <a:gridCol w="605898"/>
                <a:gridCol w="605898"/>
                <a:gridCol w="605898"/>
              </a:tblGrid>
              <a:tr h="1376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639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5b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80528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80000">
                <p:cTn id="7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7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395536" y="1988840"/>
            <a:ext cx="8229600" cy="22902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l">
              <a:defRPr/>
            </a:pP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Matematika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ročník základní školy,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Odvárko O., Kadleček J.,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Prometheus, Praha,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1999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http://dum.rvp.cz/materialy/rozklad-mnohoclenu-na-soucin-vytykani.html</a:t>
            </a: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http://dum.rvp.cz/materialy/rozkladove-vzorce.html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http://www.realisticky.cz/ucebnice/01%20Matematika/01%20Z%C3%A1kladn%C3%AD%20poznatky/07%20Mnoho%C4%8Dleny/09%20Rozklad%20mnoho%C4%8Dlen%C5%AF%20na%20sou%C4%8Din%20II%20%28vzorce%29.pdf</a:t>
            </a: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http://www.oskole.sk/index.php?id_cat=34&amp;id_test=1259</a:t>
            </a: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http://www.jamesbrennan.org/algebra/polynomials/polynomials.htm</a:t>
            </a:r>
            <a:endParaRPr lang="cs-CZ" sz="1400" dirty="0" smtClean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0150" y="664804"/>
            <a:ext cx="4551849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8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Šablona dumek matematik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dumek matematiky</Template>
  <TotalTime>1309</TotalTime>
  <Words>1290</Words>
  <Application>Microsoft Office PowerPoint</Application>
  <PresentationFormat>Předvádění na obrazovce (4:3)</PresentationFormat>
  <Paragraphs>217</Paragraphs>
  <Slides>10</Slides>
  <Notes>2</Notes>
  <HiddenSlides>0</HiddenSlides>
  <MMClips>3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Šablona dumek matematiky</vt:lpstr>
      <vt:lpstr>Rovnice</vt:lpstr>
      <vt:lpstr>41.1 Rozkládání mnohočlenů pomocí vytýkání a vzorců</vt:lpstr>
      <vt:lpstr>41.2 Co už umíme</vt:lpstr>
      <vt:lpstr>41.3 Jak vytýkáme</vt:lpstr>
      <vt:lpstr>41.4 Rozkládání pomocí vzorců</vt:lpstr>
      <vt:lpstr>41.5 Příklady na procvičení (můžeš kliknout na řešení) </vt:lpstr>
      <vt:lpstr>41.6 Náročnější příklady (můžeš kliknout na řešení) </vt:lpstr>
      <vt:lpstr>41.7 CLIL -  Factoring Polynomials </vt:lpstr>
      <vt:lpstr>Prezentace aplikace PowerPoint</vt:lpstr>
      <vt:lpstr> Matematika 1 pro 8. ročník základní školy, Odvárko O., Kadleček J., Prometheus, Praha, 1999 http://dum.rvp.cz/materialy/rozklad-mnohoclenu-na-soucin-vytykani.html http://dum.rvp.cz/materialy/rozkladove-vzorce.html http://www.realisticky.cz/ucebnice/01%20Matematika/01%20Z%C3%A1kladn%C3%AD%20poznatky/07%20Mnoho%C4%8Dleny/09%20Rozklad%20mnoho%C4%8Dlen%C5%AF%20na%20sou%C4%8Din%20II%20%28vzorce%29.pdf http://www.oskole.sk/index.php?id_cat=34&amp;id_test=1259 http://www.jamesbrennan.org/algebra/polynomials/polynomials.htm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</dc:title>
  <dc:creator>Maruška</dc:creator>
  <cp:lastModifiedBy>krivankova</cp:lastModifiedBy>
  <cp:revision>65</cp:revision>
  <dcterms:created xsi:type="dcterms:W3CDTF">2011-10-19T15:00:05Z</dcterms:created>
  <dcterms:modified xsi:type="dcterms:W3CDTF">2012-02-07T20:49:09Z</dcterms:modified>
</cp:coreProperties>
</file>