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B2CEA-80C0-4798-B8E9-EFE9664E39F1}" type="datetimeFigureOut">
              <a:rPr lang="cs-CZ" smtClean="0"/>
              <a:pPr/>
              <a:t>7.2.2012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20B29-4EF9-4E71-9C2C-33F5E7F9C6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3028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A9DE0-8411-49E2-AAA1-1A3573270728}" type="datetimeFigureOut">
              <a:rPr lang="cs-CZ" smtClean="0"/>
              <a:pPr/>
              <a:t>7.2.2012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05487-ACC9-47AA-9F42-19E6E5F768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2869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26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2D2-D106-481D-A016-33AF6FA7F2D2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4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B1ED-DB3B-4D11-B0A9-E843416438BD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96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CBE2-35A6-4BFE-81A4-CDD7D7AA18C4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45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E8B1-5CAA-49D2-81F8-7A4E7AE57B04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5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783C-1881-4CE7-A5CC-4E6A1674235E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48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0A61-B20B-4C2F-8226-E5779C0A7C0A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6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687-B5FB-4E68-9AB6-6FE55DD3DC83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82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60A-B9B9-4D6C-9974-6D44A5AA017B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16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22C3-C02C-4400-956A-9983EDD07E23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8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1CFD-308C-4C2F-A4A8-3BD35F036F9B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59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541-20E9-4365-AD0E-970E03FF4DD3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98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6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5C9B-89CA-4C24-B521-5A12DCAA3D5E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47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10" Type="http://schemas.openxmlformats.org/officeDocument/2006/relationships/image" Target="../media/image9.jpeg"/><Relationship Id="rId4" Type="http://schemas.openxmlformats.org/officeDocument/2006/relationships/image" Target="../media/image3.wmf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avT67NAbqc" TargetMode="External"/><Relationship Id="rId2" Type="http://schemas.openxmlformats.org/officeDocument/2006/relationships/hyperlink" Target="http://www.ped.muni.cz/wmath/dictionary/czw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24.png"/><Relationship Id="rId5" Type="http://schemas.microsoft.com/office/2007/relationships/media" Target="../media/media3.wav"/><Relationship Id="rId10" Type="http://schemas.openxmlformats.org/officeDocument/2006/relationships/image" Target="../media/image21.png"/><Relationship Id="rId4" Type="http://schemas.openxmlformats.org/officeDocument/2006/relationships/audio" Target="../media/media2.wav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imghp?hl=cs&amp;tab=wi" TargetMode="External"/><Relationship Id="rId2" Type="http://schemas.openxmlformats.org/officeDocument/2006/relationships/hyperlink" Target="http://dum.rvp.cz/materialy/valec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basic-mathematics.com/surface-area-of-a-cylinder.html" TargetMode="External"/><Relationship Id="rId4" Type="http://schemas.openxmlformats.org/officeDocument/2006/relationships/hyperlink" Target="http://geometrie.okhelp.cz/objem-teles/valec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65059"/>
            <a:ext cx="9144000" cy="587677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37.1 Povrch a objem válce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29"/>
          <p:cNvSpPr txBox="1"/>
          <p:nvPr/>
        </p:nvSpPr>
        <p:spPr>
          <a:xfrm>
            <a:off x="-7854" y="6211669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Marie Makovská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5" descr="Imag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030" y="6211669"/>
            <a:ext cx="3061970" cy="64633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ovéPole 3"/>
          <p:cNvSpPr txBox="1"/>
          <p:nvPr/>
        </p:nvSpPr>
        <p:spPr>
          <a:xfrm>
            <a:off x="107504" y="98582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Napadají tě příklady předmětů, které mají tvar válce?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aruška\AppData\Local\Microsoft\Windows\Temporary Internet Files\Content.IE5\MYE2NK09\MC90044190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418" y="471035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79512" y="4437112"/>
            <a:ext cx="4968552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VÁLEC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těleso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které vznikne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otáčením obdélníku okolo přímky, která obsahuje jednu jeho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stranu.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55" descr="Světlý šikmo nahoru"/>
          <p:cNvSpPr>
            <a:spLocks noChangeArrowheads="1"/>
          </p:cNvSpPr>
          <p:nvPr/>
        </p:nvSpPr>
        <p:spPr bwMode="auto">
          <a:xfrm rot="20873014">
            <a:off x="5810944" y="4390257"/>
            <a:ext cx="968011" cy="1373297"/>
          </a:xfrm>
          <a:prstGeom prst="parallelogram">
            <a:avLst>
              <a:gd name="adj" fmla="val 34338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Rectangle 57"/>
          <p:cNvSpPr>
            <a:spLocks noChangeArrowheads="1"/>
          </p:cNvSpPr>
          <p:nvPr/>
        </p:nvSpPr>
        <p:spPr bwMode="auto">
          <a:xfrm>
            <a:off x="6609165" y="4311678"/>
            <a:ext cx="751633" cy="1408931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5857532" y="5477564"/>
            <a:ext cx="1503265" cy="465989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5857532" y="4079598"/>
            <a:ext cx="1502230" cy="1864869"/>
          </a:xfrm>
          <a:prstGeom prst="can">
            <a:avLst>
              <a:gd name="adj" fmla="val 3516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Line 33"/>
          <p:cNvSpPr>
            <a:spLocks noChangeShapeType="1"/>
          </p:cNvSpPr>
          <p:nvPr/>
        </p:nvSpPr>
        <p:spPr bwMode="auto">
          <a:xfrm>
            <a:off x="6609165" y="3789040"/>
            <a:ext cx="0" cy="2388421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AutoShape 54"/>
          <p:cNvSpPr>
            <a:spLocks/>
          </p:cNvSpPr>
          <p:nvPr/>
        </p:nvSpPr>
        <p:spPr bwMode="auto">
          <a:xfrm>
            <a:off x="8024430" y="4038481"/>
            <a:ext cx="940058" cy="206497"/>
          </a:xfrm>
          <a:prstGeom prst="borderCallout2">
            <a:avLst>
              <a:gd name="adj1" fmla="val 31856"/>
              <a:gd name="adj2" fmla="val -5287"/>
              <a:gd name="adj3" fmla="val 31856"/>
              <a:gd name="adj4" fmla="val -77532"/>
              <a:gd name="adj5" fmla="val -75222"/>
              <a:gd name="adj6" fmla="val -15165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osa otáčení</a:t>
            </a:r>
          </a:p>
        </p:txBody>
      </p:sp>
      <p:pic>
        <p:nvPicPr>
          <p:cNvPr id="1029" name="Picture 5" descr="C:\Users\Maruška\AppData\Local\Microsoft\Windows\Temporary Internet Files\Content.IE5\ARZU5PNE\MC90021495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327" y="2779319"/>
            <a:ext cx="956779" cy="140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aruška\AppData\Local\Microsoft\Windows\Temporary Internet Files\Content.IE5\MYE2NK09\MC90031825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697" y="2227500"/>
            <a:ext cx="1570134" cy="1478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aruška\AppData\Local\Microsoft\Windows\Temporary Internet Files\Content.IE5\IZZ6ZBE4\MC90023724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75" y="1350866"/>
            <a:ext cx="16986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Maruška\AppData\Local\Microsoft\Windows\Temporary Internet Files\Content.IE5\MYE2NK09\MP900409546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196" y="1565754"/>
            <a:ext cx="1580501" cy="159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980" y="1642250"/>
            <a:ext cx="468052" cy="842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084" y="1563495"/>
            <a:ext cx="1398243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10" descr="ocelove_sudy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3018" y="2400780"/>
            <a:ext cx="1963979" cy="196397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82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417833"/>
              </p:ext>
            </p:extLst>
          </p:nvPr>
        </p:nvGraphicFramePr>
        <p:xfrm>
          <a:off x="1043608" y="1700808"/>
          <a:ext cx="7272808" cy="4217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72743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Mgr. Marie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Makovská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8. 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Válec, síť, objem, povrch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127736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popisuje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válec a jeho síť a vyvozuje vzorce pro výpočet objemu a povrchu válce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664804"/>
            <a:ext cx="2916832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37.10 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60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0" y="476672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37.2 Co už umíme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51520" y="1137293"/>
                <a:ext cx="4104456" cy="287405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2000" b="1" u="sng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Obvod kruhu </a:t>
                </a:r>
              </a:p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se vypočítá stejně jako </a:t>
                </a:r>
                <a:r>
                  <a:rPr lang="cs-CZ" b="1" u="sng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délka kružnice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endParaRPr lang="cs-CZ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l-GR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π</a:t>
                </a:r>
                <a:r>
                  <a:rPr lang="cs-CZ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sz="2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000" b="0" i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o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000" b="0" i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d</m:t>
                        </m:r>
                      </m:den>
                    </m:f>
                  </m:oMath>
                </a14:m>
                <a:r>
                  <a:rPr lang="cs-CZ" sz="2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cs-CZ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o = </a:t>
                </a:r>
                <a:r>
                  <a:rPr lang="el-GR" sz="2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π</a:t>
                </a:r>
                <a:r>
                  <a:rPr lang="cs-CZ" sz="2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.d              </a:t>
                </a:r>
                <a:r>
                  <a:rPr lang="cs-CZ" sz="20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cs-CZ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= 2. r</a:t>
                </a:r>
              </a:p>
              <a:p>
                <a:r>
                  <a:rPr lang="cs-CZ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o = 2 . </a:t>
                </a:r>
                <a:r>
                  <a:rPr lang="el-GR" sz="2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π</a:t>
                </a:r>
                <a:r>
                  <a:rPr lang="cs-CZ" sz="2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 r</a:t>
                </a:r>
              </a:p>
              <a:p>
                <a:endParaRPr lang="cs-CZ" sz="2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sz="2000" b="1" u="sng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o = 2</a:t>
                </a:r>
                <a:r>
                  <a:rPr lang="el-GR" sz="2000" b="1" u="sng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π</a:t>
                </a:r>
                <a:r>
                  <a:rPr lang="cs-CZ" sz="2000" b="1" u="sng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</a:p>
              <a:p>
                <a:endParaRPr lang="cs-CZ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37293"/>
                <a:ext cx="4104456" cy="2874057"/>
              </a:xfrm>
              <a:prstGeom prst="rect">
                <a:avLst/>
              </a:prstGeom>
              <a:blipFill rotWithShape="1">
                <a:blip r:embed="rId2"/>
                <a:stretch>
                  <a:fillRect l="-1331" t="-846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Skupina 29"/>
          <p:cNvGrpSpPr/>
          <p:nvPr/>
        </p:nvGrpSpPr>
        <p:grpSpPr>
          <a:xfrm>
            <a:off x="2744979" y="2812150"/>
            <a:ext cx="1102288" cy="1096489"/>
            <a:chOff x="5891493" y="1901082"/>
            <a:chExt cx="1671859" cy="1601988"/>
          </a:xfrm>
        </p:grpSpPr>
        <p:sp>
          <p:nvSpPr>
            <p:cNvPr id="23" name="Oval 35"/>
            <p:cNvSpPr>
              <a:spLocks noChangeArrowheads="1"/>
            </p:cNvSpPr>
            <p:nvPr/>
          </p:nvSpPr>
          <p:spPr bwMode="auto">
            <a:xfrm>
              <a:off x="5891493" y="1901082"/>
              <a:ext cx="1661049" cy="1601988"/>
            </a:xfrm>
            <a:prstGeom prst="ellipse">
              <a:avLst/>
            </a:prstGeom>
            <a:solidFill>
              <a:srgbClr val="00FFCC"/>
            </a:solidFill>
            <a:ln w="50800">
              <a:solidFill>
                <a:srgbClr val="CC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90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33"/>
            <p:cNvSpPr>
              <a:spLocks noChangeShapeType="1"/>
            </p:cNvSpPr>
            <p:nvPr/>
          </p:nvSpPr>
          <p:spPr bwMode="auto">
            <a:xfrm flipH="1" flipV="1">
              <a:off x="6297293" y="2027457"/>
              <a:ext cx="435099" cy="6746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90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Rectangle 34"/>
            <p:cNvSpPr>
              <a:spLocks/>
            </p:cNvSpPr>
            <p:nvPr/>
          </p:nvSpPr>
          <p:spPr bwMode="auto">
            <a:xfrm>
              <a:off x="6455986" y="2112016"/>
              <a:ext cx="238040" cy="294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1050" dirty="0">
                  <a:ln>
                    <a:solidFill>
                      <a:schemeClr val="tx1"/>
                    </a:solidFill>
                  </a:ln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</a:p>
          </p:txBody>
        </p:sp>
        <p:sp>
          <p:nvSpPr>
            <p:cNvPr id="28" name="Line 47"/>
            <p:cNvSpPr>
              <a:spLocks noChangeShapeType="1"/>
            </p:cNvSpPr>
            <p:nvPr/>
          </p:nvSpPr>
          <p:spPr bwMode="auto">
            <a:xfrm flipV="1">
              <a:off x="5902303" y="2575701"/>
              <a:ext cx="1661049" cy="25275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90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Rectangle 52"/>
            <p:cNvSpPr>
              <a:spLocks/>
            </p:cNvSpPr>
            <p:nvPr/>
          </p:nvSpPr>
          <p:spPr bwMode="auto">
            <a:xfrm>
              <a:off x="6970432" y="2364766"/>
              <a:ext cx="208394" cy="294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1050" dirty="0">
                  <a:ln>
                    <a:solidFill>
                      <a:schemeClr val="tx1"/>
                    </a:solidFill>
                  </a:ln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4860032" y="1137293"/>
                <a:ext cx="4104456" cy="293977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2000" b="1" u="sng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Obsah kruhu </a:t>
                </a:r>
              </a:p>
              <a:p>
                <a:endParaRPr lang="cs-CZ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cs-CZ" sz="2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cs-CZ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π</m:t>
                    </m:r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𝑟</m:t>
                    </m:r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𝑟</m:t>
                    </m:r>
                  </m:oMath>
                </a14:m>
                <a:endParaRPr lang="cs-CZ" b="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b="1" u="sng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 = </a:t>
                </a:r>
                <a:r>
                  <a:rPr lang="el-GR" b="1" u="sng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b="1" i="1" u="sng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cs-CZ" b="1" i="1" u="sng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𝒓</m:t>
                        </m:r>
                      </m:e>
                      <m:sup>
                        <m:r>
                          <a:rPr lang="cs-CZ" b="1" i="1" u="sng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cs-CZ" b="1" u="sng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 = </a:t>
                </a:r>
                <a:r>
                  <a:rPr lang="el-GR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π</a:t>
                </a:r>
                <a:r>
                  <a:rPr lang="cs-CZ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𝑑</m:t>
                                </m:r>
                              </m:num>
                              <m:den>
                                <m:r>
                                  <a:rPr lang="cs-CZ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	r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𝑆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π</m:t>
                            </m:r>
                          </m:den>
                        </m:f>
                      </m:e>
                    </m:rad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  </m:t>
                    </m:r>
                  </m:oMath>
                </a14:m>
                <a:endParaRPr lang="cs-CZ" b="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1137293"/>
                <a:ext cx="4104456" cy="2939779"/>
              </a:xfrm>
              <a:prstGeom prst="rect">
                <a:avLst/>
              </a:prstGeom>
              <a:blipFill rotWithShape="1">
                <a:blip r:embed="rId3"/>
                <a:stretch>
                  <a:fillRect l="-1331" t="-826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" name="Picture 3" descr="kruh2-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0000">
            <a:off x="5216350" y="1553698"/>
            <a:ext cx="1098245" cy="109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" descr="kruh2-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922" y="1772816"/>
            <a:ext cx="1800201" cy="57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Line 5"/>
          <p:cNvSpPr>
            <a:spLocks noChangeShapeType="1"/>
          </p:cNvSpPr>
          <p:nvPr/>
        </p:nvSpPr>
        <p:spPr bwMode="auto">
          <a:xfrm>
            <a:off x="6446922" y="2420888"/>
            <a:ext cx="1800201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Line 7"/>
          <p:cNvSpPr>
            <a:spLocks noChangeShapeType="1"/>
          </p:cNvSpPr>
          <p:nvPr/>
        </p:nvSpPr>
        <p:spPr bwMode="auto">
          <a:xfrm rot="5400000">
            <a:off x="8017443" y="2046237"/>
            <a:ext cx="597946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" name="TextovéPole 51"/>
          <p:cNvSpPr txBox="1"/>
          <p:nvPr/>
        </p:nvSpPr>
        <p:spPr>
          <a:xfrm>
            <a:off x="6516216" y="2492896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7092280" y="23395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8244408" y="17728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-36512" y="4234443"/>
            <a:ext cx="903649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Síť tělesa </a:t>
            </a: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Síť tělesa sestrojíme tak,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že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všechny jeho stěny zakreslíme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do jedné roviny takovým způsobem,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že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např. po vystřižení z papíru bude možné vytvořit model příslušného tělesa.</a:t>
            </a:r>
          </a:p>
        </p:txBody>
      </p:sp>
      <p:grpSp>
        <p:nvGrpSpPr>
          <p:cNvPr id="40" name="Skupina 39"/>
          <p:cNvGrpSpPr/>
          <p:nvPr/>
        </p:nvGrpSpPr>
        <p:grpSpPr>
          <a:xfrm>
            <a:off x="499804" y="5013176"/>
            <a:ext cx="2416012" cy="1746396"/>
            <a:chOff x="323528" y="3356992"/>
            <a:chExt cx="4032447" cy="3267546"/>
          </a:xfrm>
        </p:grpSpPr>
        <p:sp>
          <p:nvSpPr>
            <p:cNvPr id="41" name="Rectangle 4"/>
            <p:cNvSpPr>
              <a:spLocks noChangeArrowheads="1"/>
            </p:cNvSpPr>
            <p:nvPr/>
          </p:nvSpPr>
          <p:spPr bwMode="auto">
            <a:xfrm>
              <a:off x="323528" y="4445774"/>
              <a:ext cx="1007834" cy="1088782"/>
            </a:xfrm>
            <a:prstGeom prst="rect">
              <a:avLst/>
            </a:prstGeom>
            <a:solidFill>
              <a:srgbClr val="CC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2" name="Rectangle 5"/>
            <p:cNvSpPr>
              <a:spLocks noChangeArrowheads="1"/>
            </p:cNvSpPr>
            <p:nvPr/>
          </p:nvSpPr>
          <p:spPr bwMode="auto">
            <a:xfrm>
              <a:off x="1331362" y="4445774"/>
              <a:ext cx="1007834" cy="1088782"/>
            </a:xfrm>
            <a:prstGeom prst="rect">
              <a:avLst/>
            </a:prstGeom>
            <a:solidFill>
              <a:srgbClr val="CC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3" name="Rectangle 6"/>
            <p:cNvSpPr>
              <a:spLocks noChangeArrowheads="1"/>
            </p:cNvSpPr>
            <p:nvPr/>
          </p:nvSpPr>
          <p:spPr bwMode="auto">
            <a:xfrm>
              <a:off x="2340307" y="5535756"/>
              <a:ext cx="1007834" cy="1088782"/>
            </a:xfrm>
            <a:prstGeom prst="rect">
              <a:avLst/>
            </a:prstGeom>
            <a:solidFill>
              <a:srgbClr val="CC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4" name="Rectangle 7"/>
            <p:cNvSpPr>
              <a:spLocks noChangeArrowheads="1"/>
            </p:cNvSpPr>
            <p:nvPr/>
          </p:nvSpPr>
          <p:spPr bwMode="auto">
            <a:xfrm>
              <a:off x="3348141" y="4445774"/>
              <a:ext cx="1007834" cy="1088782"/>
            </a:xfrm>
            <a:prstGeom prst="rect">
              <a:avLst/>
            </a:prstGeom>
            <a:solidFill>
              <a:srgbClr val="CC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5" name="Rectangle 8"/>
            <p:cNvSpPr>
              <a:spLocks noChangeArrowheads="1"/>
            </p:cNvSpPr>
            <p:nvPr/>
          </p:nvSpPr>
          <p:spPr bwMode="auto">
            <a:xfrm>
              <a:off x="2340307" y="3356992"/>
              <a:ext cx="1007834" cy="1088782"/>
            </a:xfrm>
            <a:prstGeom prst="rect">
              <a:avLst/>
            </a:prstGeom>
            <a:solidFill>
              <a:srgbClr val="CC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2340307" y="4445774"/>
              <a:ext cx="1007834" cy="1088782"/>
            </a:xfrm>
            <a:prstGeom prst="rect">
              <a:avLst/>
            </a:prstGeom>
            <a:solidFill>
              <a:srgbClr val="CC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757249" y="5006016"/>
            <a:ext cx="3076177" cy="1851984"/>
          </a:xfrm>
          <a:prstGeom prst="rect">
            <a:avLst/>
          </a:prstGeom>
          <a:noFill/>
          <a:ln w="952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955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39" grpId="0" animBg="1"/>
      <p:bldP spid="48" grpId="0" animBg="1"/>
      <p:bldP spid="50" grpId="0" animBg="1"/>
      <p:bldP spid="53" grpId="0"/>
      <p:bldP spid="5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délník 51"/>
          <p:cNvSpPr/>
          <p:nvPr/>
        </p:nvSpPr>
        <p:spPr>
          <a:xfrm>
            <a:off x="5879392" y="6093420"/>
            <a:ext cx="810791" cy="2160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/>
          <p:cNvSpPr/>
          <p:nvPr/>
        </p:nvSpPr>
        <p:spPr>
          <a:xfrm>
            <a:off x="6387987" y="5447234"/>
            <a:ext cx="748086" cy="358973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ovéPole 48"/>
          <p:cNvSpPr txBox="1"/>
          <p:nvPr/>
        </p:nvSpPr>
        <p:spPr>
          <a:xfrm>
            <a:off x="5078288" y="5445224"/>
            <a:ext cx="3166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 podstavy = 2 kruhy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plášť = obdélník s rozměry: </a:t>
            </a:r>
          </a:p>
          <a:p>
            <a:r>
              <a:rPr lang="cs-C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obvod kruhu (2</a:t>
            </a:r>
            <a:r>
              <a:rPr lang="el-GR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cs-C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r)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výška válce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0" y="218837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37.3 Co je válec a síť válce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7504" y="1052736"/>
            <a:ext cx="3384376" cy="4525963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Válec:</a:t>
            </a:r>
            <a:endParaRPr lang="cs-CZ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3960881" y="919261"/>
            <a:ext cx="518311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Síť válce</a:t>
            </a:r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17"/>
          <p:cNvSpPr>
            <a:spLocks/>
          </p:cNvSpPr>
          <p:nvPr/>
        </p:nvSpPr>
        <p:spPr bwMode="auto">
          <a:xfrm>
            <a:off x="393700" y="6093544"/>
            <a:ext cx="2879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– výška válce</a:t>
            </a:r>
          </a:p>
        </p:txBody>
      </p:sp>
      <p:sp>
        <p:nvSpPr>
          <p:cNvPr id="27" name="Rectangle 18"/>
          <p:cNvSpPr>
            <a:spLocks/>
          </p:cNvSpPr>
          <p:nvPr/>
        </p:nvSpPr>
        <p:spPr bwMode="auto">
          <a:xfrm>
            <a:off x="393700" y="5590307"/>
            <a:ext cx="3313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 – poloměr podstavy</a:t>
            </a:r>
          </a:p>
        </p:txBody>
      </p:sp>
      <p:sp>
        <p:nvSpPr>
          <p:cNvPr id="28" name="Rectangle 19"/>
          <p:cNvSpPr>
            <a:spLocks/>
          </p:cNvSpPr>
          <p:nvPr/>
        </p:nvSpPr>
        <p:spPr bwMode="auto">
          <a:xfrm>
            <a:off x="393700" y="5085482"/>
            <a:ext cx="324008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 – průměr podstavy</a:t>
            </a:r>
          </a:p>
        </p:txBody>
      </p:sp>
      <p:grpSp>
        <p:nvGrpSpPr>
          <p:cNvPr id="46" name="Skupina 45"/>
          <p:cNvGrpSpPr/>
          <p:nvPr/>
        </p:nvGrpSpPr>
        <p:grpSpPr>
          <a:xfrm>
            <a:off x="4484563" y="1412849"/>
            <a:ext cx="4479925" cy="3889127"/>
            <a:chOff x="3891037" y="1556792"/>
            <a:chExt cx="4479925" cy="3816350"/>
          </a:xfrm>
        </p:grpSpPr>
        <p:grpSp>
          <p:nvGrpSpPr>
            <p:cNvPr id="4" name="Skupina 3"/>
            <p:cNvGrpSpPr/>
            <p:nvPr/>
          </p:nvGrpSpPr>
          <p:grpSpPr>
            <a:xfrm>
              <a:off x="3891037" y="1556792"/>
              <a:ext cx="4479925" cy="3816350"/>
              <a:chOff x="215900" y="2276475"/>
              <a:chExt cx="4479925" cy="3816350"/>
            </a:xfrm>
          </p:grpSpPr>
          <p:sp>
            <p:nvSpPr>
              <p:cNvPr id="29" name="Rectangle 65"/>
              <p:cNvSpPr>
                <a:spLocks noChangeArrowheads="1"/>
              </p:cNvSpPr>
              <p:nvPr/>
            </p:nvSpPr>
            <p:spPr bwMode="auto">
              <a:xfrm>
                <a:off x="827088" y="3429000"/>
                <a:ext cx="3851275" cy="151288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" name="Oval 66"/>
              <p:cNvSpPr>
                <a:spLocks noChangeArrowheads="1"/>
              </p:cNvSpPr>
              <p:nvPr/>
            </p:nvSpPr>
            <p:spPr bwMode="auto">
              <a:xfrm>
                <a:off x="1403350" y="2276475"/>
                <a:ext cx="1225550" cy="1150938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" name="Oval 67"/>
              <p:cNvSpPr>
                <a:spLocks noChangeArrowheads="1"/>
              </p:cNvSpPr>
              <p:nvPr/>
            </p:nvSpPr>
            <p:spPr bwMode="auto">
              <a:xfrm>
                <a:off x="1403350" y="4941888"/>
                <a:ext cx="1225550" cy="1150937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74"/>
              <p:cNvSpPr>
                <a:spLocks noChangeShapeType="1"/>
              </p:cNvSpPr>
              <p:nvPr/>
            </p:nvSpPr>
            <p:spPr bwMode="auto">
              <a:xfrm>
                <a:off x="809625" y="4652963"/>
                <a:ext cx="3886200" cy="0"/>
              </a:xfrm>
              <a:prstGeom prst="line">
                <a:avLst/>
              </a:prstGeom>
              <a:noFill/>
              <a:ln w="12700">
                <a:solidFill>
                  <a:srgbClr val="7030A0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33" name="Group 76"/>
              <p:cNvGrpSpPr>
                <a:grpSpLocks/>
              </p:cNvGrpSpPr>
              <p:nvPr/>
            </p:nvGrpSpPr>
            <p:grpSpPr bwMode="auto">
              <a:xfrm rot="2012921">
                <a:off x="1943100" y="2781300"/>
                <a:ext cx="144463" cy="142875"/>
                <a:chOff x="1088" y="1752"/>
                <a:chExt cx="91" cy="90"/>
              </a:xfrm>
            </p:grpSpPr>
            <p:sp>
              <p:nvSpPr>
                <p:cNvPr id="34" name="Line 68"/>
                <p:cNvSpPr>
                  <a:spLocks noChangeShapeType="1"/>
                </p:cNvSpPr>
                <p:nvPr/>
              </p:nvSpPr>
              <p:spPr bwMode="auto">
                <a:xfrm>
                  <a:off x="1088" y="1797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5" name="Line 75"/>
                <p:cNvSpPr>
                  <a:spLocks noChangeShapeType="1"/>
                </p:cNvSpPr>
                <p:nvPr/>
              </p:nvSpPr>
              <p:spPr bwMode="auto">
                <a:xfrm>
                  <a:off x="1133" y="1752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8" name="Line 85"/>
              <p:cNvSpPr>
                <a:spLocks noChangeShapeType="1"/>
              </p:cNvSpPr>
              <p:nvPr/>
            </p:nvSpPr>
            <p:spPr bwMode="auto">
              <a:xfrm>
                <a:off x="539750" y="3429000"/>
                <a:ext cx="0" cy="1512888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50000"/>
                  </a:schemeClr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" name="Rectangle 86"/>
              <p:cNvSpPr>
                <a:spLocks/>
              </p:cNvSpPr>
              <p:nvPr/>
            </p:nvSpPr>
            <p:spPr bwMode="auto">
              <a:xfrm rot="15973854">
                <a:off x="71437" y="4005263"/>
                <a:ext cx="576263" cy="287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>
                  <a:lnSpc>
                    <a:spcPct val="90000"/>
                  </a:lnSpc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2000" b="1" dirty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</a:p>
            </p:txBody>
          </p:sp>
          <p:sp>
            <p:nvSpPr>
              <p:cNvPr id="40" name="Rectangle 82"/>
              <p:cNvSpPr>
                <a:spLocks/>
              </p:cNvSpPr>
              <p:nvPr/>
            </p:nvSpPr>
            <p:spPr bwMode="auto">
              <a:xfrm>
                <a:off x="2339975" y="4292600"/>
                <a:ext cx="576263" cy="287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>
                  <a:lnSpc>
                    <a:spcPct val="90000"/>
                  </a:lnSpc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2000" b="1" dirty="0">
                    <a:solidFill>
                      <a:srgbClr val="7030A0"/>
                    </a:solidFill>
                  </a:rPr>
                  <a:t>2</a:t>
                </a:r>
                <a:r>
                  <a:rPr lang="cs-CZ" sz="2000" b="1" dirty="0">
                    <a:solidFill>
                      <a:srgbClr val="7030A0"/>
                    </a:solidFill>
                    <a:latin typeface="Symbol" pitchFamily="18" charset="2"/>
                  </a:rPr>
                  <a:t>p</a:t>
                </a:r>
                <a:r>
                  <a:rPr lang="cs-CZ" sz="2000" b="1" dirty="0">
                    <a:solidFill>
                      <a:srgbClr val="7030A0"/>
                    </a:solidFill>
                  </a:rPr>
                  <a:t>r</a:t>
                </a:r>
              </a:p>
            </p:txBody>
          </p:sp>
          <p:sp>
            <p:nvSpPr>
              <p:cNvPr id="41" name="Line 83"/>
              <p:cNvSpPr>
                <a:spLocks noChangeShapeType="1"/>
              </p:cNvSpPr>
              <p:nvPr/>
            </p:nvSpPr>
            <p:spPr bwMode="auto">
              <a:xfrm>
                <a:off x="431800" y="3429000"/>
                <a:ext cx="4683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" name="Line 84"/>
              <p:cNvSpPr>
                <a:spLocks noChangeShapeType="1"/>
              </p:cNvSpPr>
              <p:nvPr/>
            </p:nvSpPr>
            <p:spPr bwMode="auto">
              <a:xfrm>
                <a:off x="431800" y="4941888"/>
                <a:ext cx="4683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3" name="Group 77"/>
              <p:cNvGrpSpPr>
                <a:grpSpLocks/>
              </p:cNvGrpSpPr>
              <p:nvPr/>
            </p:nvGrpSpPr>
            <p:grpSpPr bwMode="auto">
              <a:xfrm rot="2012921">
                <a:off x="1935152" y="5468938"/>
                <a:ext cx="144463" cy="142875"/>
                <a:chOff x="1088" y="1752"/>
                <a:chExt cx="91" cy="90"/>
              </a:xfrm>
            </p:grpSpPr>
            <p:sp>
              <p:nvSpPr>
                <p:cNvPr id="44" name="Line 78"/>
                <p:cNvSpPr>
                  <a:spLocks noChangeShapeType="1"/>
                </p:cNvSpPr>
                <p:nvPr/>
              </p:nvSpPr>
              <p:spPr bwMode="auto">
                <a:xfrm>
                  <a:off x="1088" y="1797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5" name="Line 79"/>
                <p:cNvSpPr>
                  <a:spLocks noChangeShapeType="1"/>
                </p:cNvSpPr>
                <p:nvPr/>
              </p:nvSpPr>
              <p:spPr bwMode="auto">
                <a:xfrm>
                  <a:off x="1133" y="1752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sp>
          <p:nvSpPr>
            <p:cNvPr id="36" name="Line 80"/>
            <p:cNvSpPr>
              <a:spLocks noChangeShapeType="1"/>
            </p:cNvSpPr>
            <p:nvPr/>
          </p:nvSpPr>
          <p:spPr bwMode="auto">
            <a:xfrm>
              <a:off x="5076056" y="4834676"/>
              <a:ext cx="611187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Rectangle 81"/>
            <p:cNvSpPr>
              <a:spLocks/>
            </p:cNvSpPr>
            <p:nvPr/>
          </p:nvSpPr>
          <p:spPr bwMode="auto">
            <a:xfrm>
              <a:off x="5257031" y="4509120"/>
              <a:ext cx="287337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0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</a:p>
          </p:txBody>
        </p:sp>
      </p:grpSp>
      <p:cxnSp>
        <p:nvCxnSpPr>
          <p:cNvPr id="54" name="Přímá spojnice se šipkou 53"/>
          <p:cNvCxnSpPr/>
          <p:nvPr/>
        </p:nvCxnSpPr>
        <p:spPr>
          <a:xfrm flipH="1" flipV="1">
            <a:off x="6255953" y="4959586"/>
            <a:ext cx="333252" cy="630721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/>
          <p:nvPr/>
        </p:nvCxnSpPr>
        <p:spPr>
          <a:xfrm flipH="1" flipV="1">
            <a:off x="6344194" y="2060336"/>
            <a:ext cx="264444" cy="3529971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 flipH="1" flipV="1">
            <a:off x="5850557" y="3613830"/>
            <a:ext cx="143668" cy="2479714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Skupina 22"/>
          <p:cNvGrpSpPr/>
          <p:nvPr/>
        </p:nvGrpSpPr>
        <p:grpSpPr>
          <a:xfrm>
            <a:off x="141374" y="1960182"/>
            <a:ext cx="3384376" cy="2893303"/>
            <a:chOff x="141374" y="1960182"/>
            <a:chExt cx="3384376" cy="2893303"/>
          </a:xfrm>
        </p:grpSpPr>
        <p:sp>
          <p:nvSpPr>
            <p:cNvPr id="9" name="Oval 2" descr="Světlý šikmo nahoru"/>
            <p:cNvSpPr>
              <a:spLocks noChangeArrowheads="1"/>
            </p:cNvSpPr>
            <p:nvPr/>
          </p:nvSpPr>
          <p:spPr bwMode="auto">
            <a:xfrm>
              <a:off x="1007525" y="3835386"/>
              <a:ext cx="1444267" cy="520102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" name="Skupina 1"/>
            <p:cNvGrpSpPr/>
            <p:nvPr/>
          </p:nvGrpSpPr>
          <p:grpSpPr>
            <a:xfrm>
              <a:off x="141374" y="1960182"/>
              <a:ext cx="3384376" cy="2893303"/>
              <a:chOff x="163849" y="1700214"/>
              <a:chExt cx="5401462" cy="4503908"/>
            </a:xfrm>
          </p:grpSpPr>
          <p:sp>
            <p:nvSpPr>
              <p:cNvPr id="10" name="AutoShape 5"/>
              <p:cNvSpPr>
                <a:spLocks noChangeArrowheads="1"/>
              </p:cNvSpPr>
              <p:nvPr/>
            </p:nvSpPr>
            <p:spPr bwMode="auto">
              <a:xfrm>
                <a:off x="1547812" y="2205039"/>
                <a:ext cx="2303463" cy="3240088"/>
              </a:xfrm>
              <a:prstGeom prst="can">
                <a:avLst>
                  <a:gd name="adj" fmla="val 3516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" name="Oval 6" descr="Světlý šikmo nahoru"/>
              <p:cNvSpPr>
                <a:spLocks noChangeArrowheads="1"/>
              </p:cNvSpPr>
              <p:nvPr/>
            </p:nvSpPr>
            <p:spPr bwMode="auto">
              <a:xfrm>
                <a:off x="1547812" y="2205039"/>
                <a:ext cx="2305051" cy="809625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2700337" y="1700214"/>
                <a:ext cx="0" cy="41497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>
                <a:off x="1547812" y="2608264"/>
                <a:ext cx="23050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3636962" y="2608264"/>
                <a:ext cx="7921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auto">
              <a:xfrm>
                <a:off x="3635374" y="5054603"/>
                <a:ext cx="7921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Rectangle 14"/>
              <p:cNvSpPr>
                <a:spLocks/>
              </p:cNvSpPr>
              <p:nvPr/>
            </p:nvSpPr>
            <p:spPr bwMode="auto">
              <a:xfrm>
                <a:off x="2052638" y="4652966"/>
                <a:ext cx="433387" cy="604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>
                  <a:lnSpc>
                    <a:spcPct val="90000"/>
                  </a:lnSpc>
                  <a:spcBef>
                    <a:spcPct val="20000"/>
                  </a:spcBef>
                  <a:buFont typeface="Arial" charset="0"/>
                  <a:buNone/>
                </a:pPr>
                <a:r>
                  <a:rPr lang="cs-CZ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18" name="Rectangle 16"/>
              <p:cNvSpPr>
                <a:spLocks/>
              </p:cNvSpPr>
              <p:nvPr/>
            </p:nvSpPr>
            <p:spPr bwMode="auto">
              <a:xfrm>
                <a:off x="2052638" y="2205039"/>
                <a:ext cx="433387" cy="604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>
                  <a:lnSpc>
                    <a:spcPct val="90000"/>
                  </a:lnSpc>
                  <a:spcBef>
                    <a:spcPct val="20000"/>
                  </a:spcBef>
                  <a:buFont typeface="Arial" charset="0"/>
                  <a:buNone/>
                </a:pPr>
                <a:r>
                  <a:rPr lang="cs-CZ" b="1" dirty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</a:p>
            </p:txBody>
          </p:sp>
          <p:sp>
            <p:nvSpPr>
              <p:cNvPr id="20" name="AutoShape 22"/>
              <p:cNvSpPr>
                <a:spLocks/>
              </p:cNvSpPr>
              <p:nvPr/>
            </p:nvSpPr>
            <p:spPr bwMode="auto">
              <a:xfrm>
                <a:off x="163849" y="3789363"/>
                <a:ext cx="1096624" cy="475605"/>
              </a:xfrm>
              <a:prstGeom prst="borderCallout2">
                <a:avLst>
                  <a:gd name="adj1" fmla="val 31718"/>
                  <a:gd name="adj2" fmla="val 108792"/>
                  <a:gd name="adj3" fmla="val 31718"/>
                  <a:gd name="adj4" fmla="val 149083"/>
                  <a:gd name="adj5" fmla="val 100440"/>
                  <a:gd name="adj6" fmla="val 19102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cs-CZ" sz="1400" dirty="0">
                    <a:latin typeface="Times New Roman" pitchFamily="18" charset="0"/>
                    <a:cs typeface="Times New Roman" pitchFamily="18" charset="0"/>
                  </a:rPr>
                  <a:t>plášť</a:t>
                </a:r>
              </a:p>
            </p:txBody>
          </p:sp>
          <p:sp>
            <p:nvSpPr>
              <p:cNvPr id="21" name="Line 11"/>
              <p:cNvSpPr>
                <a:spLocks noChangeShapeType="1"/>
              </p:cNvSpPr>
              <p:nvPr/>
            </p:nvSpPr>
            <p:spPr bwMode="auto">
              <a:xfrm>
                <a:off x="4360515" y="2608611"/>
                <a:ext cx="0" cy="2447927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50000"/>
                  </a:schemeClr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Rectangle 12"/>
              <p:cNvSpPr txBox="1">
                <a:spLocks/>
              </p:cNvSpPr>
              <p:nvPr/>
            </p:nvSpPr>
            <p:spPr>
              <a:xfrm>
                <a:off x="4362101" y="3429348"/>
                <a:ext cx="433389" cy="604838"/>
              </a:xfrm>
              <a:prstGeom prst="rect">
                <a:avLst/>
              </a:prstGeom>
              <a:noFill/>
              <a:ln/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90000"/>
                  </a:lnSpc>
                  <a:buFont typeface="Arial" charset="0"/>
                  <a:buNone/>
                </a:pPr>
                <a:r>
                  <a:rPr lang="cs-CZ" sz="1800" b="1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</a:p>
            </p:txBody>
          </p:sp>
          <p:sp>
            <p:nvSpPr>
              <p:cNvPr id="24" name="Line 13"/>
              <p:cNvSpPr>
                <a:spLocks noChangeShapeType="1"/>
              </p:cNvSpPr>
              <p:nvPr/>
            </p:nvSpPr>
            <p:spPr bwMode="auto">
              <a:xfrm>
                <a:off x="1547812" y="5054603"/>
                <a:ext cx="230505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" name="AutoShape 20"/>
              <p:cNvSpPr>
                <a:spLocks/>
              </p:cNvSpPr>
              <p:nvPr/>
            </p:nvSpPr>
            <p:spPr bwMode="auto">
              <a:xfrm>
                <a:off x="3698410" y="5496094"/>
                <a:ext cx="1866901" cy="708028"/>
              </a:xfrm>
              <a:prstGeom prst="borderCallout2">
                <a:avLst>
                  <a:gd name="adj1" fmla="val 59637"/>
                  <a:gd name="adj2" fmla="val -3253"/>
                  <a:gd name="adj3" fmla="val 31718"/>
                  <a:gd name="adj4" fmla="val -47875"/>
                  <a:gd name="adj5" fmla="val -77972"/>
                  <a:gd name="adj6" fmla="val -93454"/>
                </a:avLst>
              </a:prstGeom>
              <a:solidFill>
                <a:schemeClr val="bg2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cs-CZ" sz="1400" dirty="0">
                    <a:latin typeface="Times New Roman" pitchFamily="18" charset="0"/>
                    <a:cs typeface="Times New Roman" pitchFamily="18" charset="0"/>
                  </a:rPr>
                  <a:t>dolní podstava</a:t>
                </a:r>
              </a:p>
            </p:txBody>
          </p:sp>
        </p:grpSp>
        <p:sp>
          <p:nvSpPr>
            <p:cNvPr id="25" name="Line 15"/>
            <p:cNvSpPr>
              <a:spLocks noChangeShapeType="1"/>
            </p:cNvSpPr>
            <p:nvPr/>
          </p:nvSpPr>
          <p:spPr bwMode="auto">
            <a:xfrm flipH="1">
              <a:off x="974555" y="2564355"/>
              <a:ext cx="721138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96759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1" grpId="0" animBg="1"/>
      <p:bldP spid="49" grpId="0"/>
      <p:bldP spid="5" grpId="0"/>
      <p:bldP spid="6" grpId="0" build="p"/>
      <p:bldP spid="7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37.4 Výpočet povrchu a objemu válce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582" y="2060848"/>
            <a:ext cx="174251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08423" y="1268760"/>
            <a:ext cx="3211449" cy="50413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Povrch válce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obsah sítě válce</a:t>
            </a:r>
          </a:p>
          <a:p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2 krát obsah podstavy                             + obsah pláště </a:t>
            </a:r>
          </a:p>
          <a:p>
            <a:endParaRPr lang="cs-CZ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2 . </a:t>
            </a:r>
            <a:r>
              <a:rPr lang="cs-CZ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Spl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l-G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400" baseline="2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cs-CZ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r.v</a:t>
            </a:r>
            <a:endParaRPr lang="cs-CZ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r(r </a:t>
            </a: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v)</a:t>
            </a:r>
          </a:p>
          <a:p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= obsah podstavy</a:t>
            </a:r>
          </a:p>
          <a:p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Spl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= obsah pláště</a:t>
            </a:r>
          </a:p>
          <a:p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S = povrch hranolu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652120" y="1268760"/>
            <a:ext cx="3211449" cy="50413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Objem válce</a:t>
            </a: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obsah podstavy krát        výška</a:t>
            </a:r>
          </a:p>
          <a:p>
            <a:endParaRPr lang="cs-CZ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cs-CZ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v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l-G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400" baseline="2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v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400" b="1" baseline="2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cs-CZ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= obsah podstavy</a:t>
            </a:r>
          </a:p>
          <a:p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v    = výška válce</a:t>
            </a:r>
          </a:p>
          <a:p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32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37.5 Příklady na procvičení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(můžeš kliknout na řešení)</a:t>
            </a: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91"/>
          <p:cNvSpPr>
            <a:spLocks noGrp="1"/>
          </p:cNvSpPr>
          <p:nvPr>
            <p:ph idx="1"/>
          </p:nvPr>
        </p:nvSpPr>
        <p:spPr bwMode="auto">
          <a:xfrm>
            <a:off x="204897" y="1080914"/>
            <a:ext cx="9036050" cy="573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AutoNum type="arabicParenR"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Vypočítej </a:t>
            </a: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povrch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válce, který má poloměr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podstavy 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800" i="1" dirty="0"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18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dm 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a výšku </a:t>
            </a:r>
            <a:r>
              <a:rPr lang="cs-CZ" sz="1800" i="1" dirty="0"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6 dm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AutoNum type="arabicParenR"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AutoNum type="arabicParenR"/>
            </a:pP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AutoNum type="arabicParenR"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AutoNum type="arabicParenR"/>
            </a:pP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AutoNum type="arabicParenR"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AutoNum type="arabicParenR"/>
            </a:pP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AutoNum type="arabicParenR"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AutoNum type="arabicParenR"/>
            </a:pP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AutoNum type="arabicParenR"/>
            </a:pP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AutoNum type="arabicParenR"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Vypočítej 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objem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válce, který má průměr podstavy 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d = 12 cm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a výšku 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v = 90 mm.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AutoNum type="arabicParenR"/>
            </a:pP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AutoNum type="arabicParenR"/>
            </a:pPr>
            <a:endParaRPr lang="cs-CZ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AutoNum type="arabicParenR"/>
            </a:pP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92"/>
          <p:cNvSpPr>
            <a:spLocks/>
          </p:cNvSpPr>
          <p:nvPr/>
        </p:nvSpPr>
        <p:spPr bwMode="auto">
          <a:xfrm>
            <a:off x="179512" y="1818636"/>
            <a:ext cx="18716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 =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dm</a:t>
            </a:r>
            <a:endParaRPr lang="cs-CZ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dm</a:t>
            </a:r>
            <a:endParaRPr lang="cs-CZ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? </a:t>
            </a:r>
            <a:r>
              <a:rPr lang="cs-CZ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cs-CZ" i="1" u="sng" baseline="2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i="1" u="sng" baseline="2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3"/>
          <p:cNvSpPr>
            <a:spLocks/>
          </p:cNvSpPr>
          <p:nvPr/>
        </p:nvSpPr>
        <p:spPr bwMode="auto">
          <a:xfrm>
            <a:off x="2699171" y="1412677"/>
            <a:ext cx="3529013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2.S</a:t>
            </a:r>
            <a:r>
              <a:rPr lang="cs-CZ" i="1" baseline="-1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i="1" baseline="-16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endParaRPr lang="cs-CZ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l-GR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i="1" baseline="2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cs-CZ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r.v</a:t>
            </a:r>
            <a:endParaRPr lang="cs-CZ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r(r </a:t>
            </a: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v)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2 . 3,14 .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(5 </a:t>
            </a: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endParaRPr lang="cs-CZ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31,4 </a:t>
            </a: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11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cs-CZ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345,4 dm</a:t>
            </a:r>
            <a:r>
              <a:rPr lang="cs-CZ" b="1" i="1" u="sng" baseline="2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b="1" i="1" u="sng" baseline="2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6"/>
          <p:cNvSpPr>
            <a:spLocks/>
          </p:cNvSpPr>
          <p:nvPr/>
        </p:nvSpPr>
        <p:spPr bwMode="auto">
          <a:xfrm>
            <a:off x="2699792" y="3429248"/>
            <a:ext cx="41767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Povrch válce je asi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345 dm</a:t>
            </a:r>
            <a:r>
              <a:rPr lang="cs-CZ" i="1" baseline="2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2" name="Skupina 11"/>
          <p:cNvGrpSpPr/>
          <p:nvPr/>
        </p:nvGrpSpPr>
        <p:grpSpPr>
          <a:xfrm>
            <a:off x="6372200" y="1484784"/>
            <a:ext cx="2448272" cy="1796605"/>
            <a:chOff x="1141980" y="1807179"/>
            <a:chExt cx="2923919" cy="2305815"/>
          </a:xfrm>
        </p:grpSpPr>
        <p:sp>
          <p:nvSpPr>
            <p:cNvPr id="13" name="Oval 2" descr="Světlý šikmo nahoru"/>
            <p:cNvSpPr>
              <a:spLocks noChangeArrowheads="1"/>
            </p:cNvSpPr>
            <p:nvPr/>
          </p:nvSpPr>
          <p:spPr bwMode="auto">
            <a:xfrm>
              <a:off x="1142077" y="3521032"/>
              <a:ext cx="1494694" cy="5761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4" name="Skupina 13"/>
            <p:cNvGrpSpPr/>
            <p:nvPr/>
          </p:nvGrpSpPr>
          <p:grpSpPr>
            <a:xfrm>
              <a:off x="1141980" y="1807179"/>
              <a:ext cx="2923919" cy="2305815"/>
              <a:chOff x="1141980" y="1807179"/>
              <a:chExt cx="2923919" cy="2305815"/>
            </a:xfrm>
          </p:grpSpPr>
          <p:grpSp>
            <p:nvGrpSpPr>
              <p:cNvPr id="15" name="Skupina 14"/>
              <p:cNvGrpSpPr/>
              <p:nvPr/>
            </p:nvGrpSpPr>
            <p:grpSpPr>
              <a:xfrm>
                <a:off x="1142077" y="1807179"/>
                <a:ext cx="2923822" cy="2305815"/>
                <a:chOff x="1547813" y="2205038"/>
                <a:chExt cx="4508985" cy="3240087"/>
              </a:xfrm>
            </p:grpSpPr>
            <p:sp>
              <p:nvSpPr>
                <p:cNvPr id="17" name="AutoShape 5"/>
                <p:cNvSpPr>
                  <a:spLocks noChangeArrowheads="1"/>
                </p:cNvSpPr>
                <p:nvPr/>
              </p:nvSpPr>
              <p:spPr bwMode="auto">
                <a:xfrm>
                  <a:off x="1547813" y="2205038"/>
                  <a:ext cx="2303462" cy="3240087"/>
                </a:xfrm>
                <a:prstGeom prst="can">
                  <a:avLst>
                    <a:gd name="adj" fmla="val 35165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8" name="Oval 6" descr="Světlý šikmo nahoru"/>
                <p:cNvSpPr>
                  <a:spLocks noChangeArrowheads="1"/>
                </p:cNvSpPr>
                <p:nvPr/>
              </p:nvSpPr>
              <p:spPr bwMode="auto">
                <a:xfrm>
                  <a:off x="1547813" y="2205038"/>
                  <a:ext cx="2305050" cy="809625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auto">
                <a:xfrm>
                  <a:off x="1547813" y="2608263"/>
                  <a:ext cx="23050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auto">
                <a:xfrm>
                  <a:off x="3636963" y="2608263"/>
                  <a:ext cx="79216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auto">
                <a:xfrm>
                  <a:off x="3635375" y="5054600"/>
                  <a:ext cx="7921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4" name="Rectangle 16"/>
                <p:cNvSpPr>
                  <a:spLocks/>
                </p:cNvSpPr>
                <p:nvPr/>
              </p:nvSpPr>
              <p:spPr bwMode="auto">
                <a:xfrm>
                  <a:off x="1690986" y="2205038"/>
                  <a:ext cx="2376486" cy="604837"/>
                </a:xfrm>
                <a:prstGeom prst="rect">
                  <a:avLst/>
                </a:prstGeom>
                <a:noFill/>
                <a:ln w="317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342900" indent="-342900">
                    <a:lnSpc>
                      <a:spcPct val="90000"/>
                    </a:lnSpc>
                    <a:spcBef>
                      <a:spcPct val="20000"/>
                    </a:spcBef>
                    <a:buFont typeface="Arial" charset="0"/>
                    <a:buNone/>
                  </a:pPr>
                  <a:r>
                    <a:rPr lang="cs-CZ" sz="1400" dirty="0" smtClean="0">
                      <a:latin typeface="Times New Roman" pitchFamily="18" charset="0"/>
                      <a:cs typeface="Times New Roman" pitchFamily="18" charset="0"/>
                    </a:rPr>
                    <a:t>r = 5 dm </a:t>
                  </a:r>
                  <a:endParaRPr lang="cs-CZ" sz="1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6" name="Line 11"/>
                <p:cNvSpPr>
                  <a:spLocks noChangeShapeType="1"/>
                </p:cNvSpPr>
                <p:nvPr/>
              </p:nvSpPr>
              <p:spPr bwMode="auto">
                <a:xfrm>
                  <a:off x="4360515" y="2608610"/>
                  <a:ext cx="0" cy="2447925"/>
                </a:xfrm>
                <a:prstGeom prst="line">
                  <a:avLst/>
                </a:prstGeom>
                <a:ln>
                  <a:headEnd type="arrow" w="med" len="med"/>
                  <a:tailEnd type="arrow" w="med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7" name="Rectangle 12"/>
                <p:cNvSpPr txBox="1">
                  <a:spLocks/>
                </p:cNvSpPr>
                <p:nvPr/>
              </p:nvSpPr>
              <p:spPr>
                <a:xfrm>
                  <a:off x="4362101" y="3429348"/>
                  <a:ext cx="1694697" cy="604837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txBody>
                <a:bodyPr vert="horz" lIns="91440" tIns="45720" rIns="91440" bIns="45720" rtlCol="0">
                  <a:noAutofit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90000"/>
                    </a:lnSpc>
                    <a:buFont typeface="Arial" charset="0"/>
                    <a:buNone/>
                  </a:pPr>
                  <a:r>
                    <a:rPr lang="cs-CZ" sz="1400" dirty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cs-CZ" sz="1400" dirty="0" smtClean="0">
                      <a:latin typeface="Times New Roman" pitchFamily="18" charset="0"/>
                      <a:cs typeface="Times New Roman" pitchFamily="18" charset="0"/>
                    </a:rPr>
                    <a:t> = 6 dm</a:t>
                  </a:r>
                </a:p>
              </p:txBody>
            </p:sp>
          </p:grp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 flipH="1">
                <a:off x="1141980" y="2099862"/>
                <a:ext cx="746317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7" name="TextovéPole 6"/>
          <p:cNvSpPr txBox="1"/>
          <p:nvPr/>
        </p:nvSpPr>
        <p:spPr>
          <a:xfrm>
            <a:off x="179512" y="149394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i="1" u="sng" dirty="0" smtClean="0">
                <a:solidFill>
                  <a:srgbClr val="002060"/>
                </a:solidFill>
              </a:rPr>
              <a:t>:</a:t>
            </a:r>
            <a:endParaRPr lang="cs-CZ" i="1" u="sng" dirty="0">
              <a:solidFill>
                <a:srgbClr val="00206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196487" y="42210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i="1" u="sng" dirty="0" smtClean="0">
                <a:solidFill>
                  <a:srgbClr val="002060"/>
                </a:solidFill>
              </a:rPr>
              <a:t>:</a:t>
            </a:r>
            <a:endParaRPr lang="cs-CZ" i="1" u="sng" dirty="0">
              <a:solidFill>
                <a:srgbClr val="002060"/>
              </a:solidFill>
            </a:endParaRPr>
          </a:p>
        </p:txBody>
      </p:sp>
      <p:sp>
        <p:nvSpPr>
          <p:cNvPr id="31" name="Rectangle 5"/>
          <p:cNvSpPr>
            <a:spLocks/>
          </p:cNvSpPr>
          <p:nvPr/>
        </p:nvSpPr>
        <p:spPr bwMode="auto">
          <a:xfrm>
            <a:off x="196487" y="4590420"/>
            <a:ext cx="2359289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cm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r = 6 cm</a:t>
            </a:r>
            <a:endParaRPr lang="cs-CZ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 mm = 9 cm</a:t>
            </a:r>
            <a:endParaRPr lang="cs-CZ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? cm</a:t>
            </a:r>
            <a:r>
              <a:rPr lang="cs-CZ" i="1" u="sng" baseline="2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6"/>
              <p:cNvSpPr>
                <a:spLocks/>
              </p:cNvSpPr>
              <p:nvPr/>
            </p:nvSpPr>
            <p:spPr bwMode="auto">
              <a:xfrm>
                <a:off x="2699171" y="4149080"/>
                <a:ext cx="3529013" cy="2592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9050">
                    <a:solidFill>
                      <a:srgbClr val="000099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 = </a:t>
                </a:r>
                <a:r>
                  <a:rPr lang="cs-CZ" i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cs-CZ" i="1" baseline="-160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. v</a:t>
                </a:r>
              </a:p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π</m:t>
                    </m:r>
                  </m:oMath>
                </a14:m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cs-CZ" i="1" baseline="24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. v</a:t>
                </a:r>
              </a:p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 = 3,14 . </a:t>
                </a: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r>
                  <a:rPr lang="cs-CZ" i="1" baseline="24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  <a:endParaRPr lang="cs-CZ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 = 3,14 . </a:t>
                </a: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36 </a:t>
                </a: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  <a:endParaRPr lang="cs-CZ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b="1" i="1" u="sng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 = </a:t>
                </a:r>
                <a:r>
                  <a:rPr lang="cs-CZ" b="1" i="1" u="sng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1 017,36 </a:t>
                </a:r>
                <a:r>
                  <a:rPr lang="cs-CZ" b="1" i="1" u="sng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cm</a:t>
                </a:r>
                <a:r>
                  <a:rPr lang="cs-CZ" b="1" i="1" u="sng" baseline="24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mc:Choice>
        <mc:Fallback xmlns="">
          <p:sp>
            <p:nvSpPr>
              <p:cNvPr id="32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9171" y="4149080"/>
                <a:ext cx="3529013" cy="2592387"/>
              </a:xfrm>
              <a:prstGeom prst="rect">
                <a:avLst/>
              </a:prstGeom>
              <a:blipFill rotWithShape="1">
                <a:blip r:embed="rId2"/>
                <a:stretch>
                  <a:fillRect l="-1554" t="-117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99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18"/>
          <p:cNvSpPr>
            <a:spLocks/>
          </p:cNvSpPr>
          <p:nvPr/>
        </p:nvSpPr>
        <p:spPr bwMode="auto">
          <a:xfrm>
            <a:off x="2699544" y="5877272"/>
            <a:ext cx="41767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Objem válce je asi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1 017 </a:t>
            </a: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cs-CZ" i="1" baseline="2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34" name="Skupina 33"/>
          <p:cNvGrpSpPr/>
          <p:nvPr/>
        </p:nvGrpSpPr>
        <p:grpSpPr>
          <a:xfrm>
            <a:off x="6452555" y="4405754"/>
            <a:ext cx="2655949" cy="1796605"/>
            <a:chOff x="1141979" y="1807179"/>
            <a:chExt cx="3171943" cy="2305815"/>
          </a:xfrm>
        </p:grpSpPr>
        <p:sp>
          <p:nvSpPr>
            <p:cNvPr id="35" name="Oval 2" descr="Světlý šikmo nahoru"/>
            <p:cNvSpPr>
              <a:spLocks noChangeArrowheads="1"/>
            </p:cNvSpPr>
            <p:nvPr/>
          </p:nvSpPr>
          <p:spPr bwMode="auto">
            <a:xfrm>
              <a:off x="1142077" y="3521032"/>
              <a:ext cx="1494694" cy="5761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36" name="Skupina 35"/>
            <p:cNvGrpSpPr/>
            <p:nvPr/>
          </p:nvGrpSpPr>
          <p:grpSpPr>
            <a:xfrm>
              <a:off x="1141979" y="1807179"/>
              <a:ext cx="3171943" cy="2305815"/>
              <a:chOff x="1141979" y="1807179"/>
              <a:chExt cx="3171943" cy="2305815"/>
            </a:xfrm>
          </p:grpSpPr>
          <p:grpSp>
            <p:nvGrpSpPr>
              <p:cNvPr id="37" name="Skupina 36"/>
              <p:cNvGrpSpPr/>
              <p:nvPr/>
            </p:nvGrpSpPr>
            <p:grpSpPr>
              <a:xfrm>
                <a:off x="1142077" y="1807179"/>
                <a:ext cx="3171845" cy="2305815"/>
                <a:chOff x="1547813" y="2205038"/>
                <a:chExt cx="4891475" cy="3240087"/>
              </a:xfrm>
            </p:grpSpPr>
            <p:sp>
              <p:nvSpPr>
                <p:cNvPr id="39" name="AutoShape 5"/>
                <p:cNvSpPr>
                  <a:spLocks noChangeArrowheads="1"/>
                </p:cNvSpPr>
                <p:nvPr/>
              </p:nvSpPr>
              <p:spPr bwMode="auto">
                <a:xfrm>
                  <a:off x="1547813" y="2205038"/>
                  <a:ext cx="2303462" cy="3240087"/>
                </a:xfrm>
                <a:prstGeom prst="can">
                  <a:avLst>
                    <a:gd name="adj" fmla="val 35165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0" name="Oval 6" descr="Světlý šikmo nahoru"/>
                <p:cNvSpPr>
                  <a:spLocks noChangeArrowheads="1"/>
                </p:cNvSpPr>
                <p:nvPr/>
              </p:nvSpPr>
              <p:spPr bwMode="auto">
                <a:xfrm>
                  <a:off x="1547813" y="2205038"/>
                  <a:ext cx="2305050" cy="809625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1" name="Line 8"/>
                <p:cNvSpPr>
                  <a:spLocks noChangeShapeType="1"/>
                </p:cNvSpPr>
                <p:nvPr/>
              </p:nvSpPr>
              <p:spPr bwMode="auto">
                <a:xfrm>
                  <a:off x="1547813" y="2608263"/>
                  <a:ext cx="23050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2" name="Line 9"/>
                <p:cNvSpPr>
                  <a:spLocks noChangeShapeType="1"/>
                </p:cNvSpPr>
                <p:nvPr/>
              </p:nvSpPr>
              <p:spPr bwMode="auto">
                <a:xfrm>
                  <a:off x="3636963" y="2608263"/>
                  <a:ext cx="79216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3" name="Line 10"/>
                <p:cNvSpPr>
                  <a:spLocks noChangeShapeType="1"/>
                </p:cNvSpPr>
                <p:nvPr/>
              </p:nvSpPr>
              <p:spPr bwMode="auto">
                <a:xfrm>
                  <a:off x="3635375" y="5054600"/>
                  <a:ext cx="7921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4" name="Rectangle 16"/>
                <p:cNvSpPr>
                  <a:spLocks/>
                </p:cNvSpPr>
                <p:nvPr/>
              </p:nvSpPr>
              <p:spPr bwMode="auto">
                <a:xfrm>
                  <a:off x="2052636" y="2205038"/>
                  <a:ext cx="2376487" cy="604837"/>
                </a:xfrm>
                <a:prstGeom prst="rect">
                  <a:avLst/>
                </a:prstGeom>
                <a:noFill/>
                <a:ln w="317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342900" indent="-342900">
                    <a:lnSpc>
                      <a:spcPct val="90000"/>
                    </a:lnSpc>
                    <a:spcBef>
                      <a:spcPct val="20000"/>
                    </a:spcBef>
                    <a:buFont typeface="Arial" charset="0"/>
                    <a:buNone/>
                  </a:pPr>
                  <a:r>
                    <a:rPr lang="cs-CZ" sz="1400" dirty="0" smtClean="0">
                      <a:latin typeface="Times New Roman" pitchFamily="18" charset="0"/>
                      <a:cs typeface="Times New Roman" pitchFamily="18" charset="0"/>
                    </a:rPr>
                    <a:t>d = 12 cm </a:t>
                  </a:r>
                  <a:endParaRPr lang="cs-CZ" sz="1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5" name="Line 11"/>
                <p:cNvSpPr>
                  <a:spLocks noChangeShapeType="1"/>
                </p:cNvSpPr>
                <p:nvPr/>
              </p:nvSpPr>
              <p:spPr bwMode="auto">
                <a:xfrm>
                  <a:off x="4360515" y="2608610"/>
                  <a:ext cx="0" cy="2447925"/>
                </a:xfrm>
                <a:prstGeom prst="line">
                  <a:avLst/>
                </a:prstGeom>
                <a:ln>
                  <a:headEnd type="arrow" w="med" len="med"/>
                  <a:tailEnd type="arrow" w="med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6" name="Rectangle 12"/>
                <p:cNvSpPr txBox="1">
                  <a:spLocks/>
                </p:cNvSpPr>
                <p:nvPr/>
              </p:nvSpPr>
              <p:spPr>
                <a:xfrm>
                  <a:off x="4362101" y="3429348"/>
                  <a:ext cx="2077187" cy="604837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txBody>
                <a:bodyPr vert="horz" lIns="91440" tIns="45720" rIns="91440" bIns="45720" rtlCol="0">
                  <a:noAutofit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90000"/>
                    </a:lnSpc>
                    <a:buFont typeface="Arial" charset="0"/>
                    <a:buNone/>
                  </a:pPr>
                  <a:r>
                    <a:rPr lang="cs-CZ" sz="1400" dirty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cs-CZ" sz="1400" dirty="0" smtClean="0">
                      <a:latin typeface="Times New Roman" pitchFamily="18" charset="0"/>
                      <a:cs typeface="Times New Roman" pitchFamily="18" charset="0"/>
                    </a:rPr>
                    <a:t> = 90 mm</a:t>
                  </a:r>
                </a:p>
              </p:txBody>
            </p:sp>
          </p:grp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 flipH="1">
                <a:off x="1141979" y="2094134"/>
                <a:ext cx="1517972" cy="572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cs-C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54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4" accel="4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ntr" presetSubtype="4" accel="4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  <p:bldP spid="9" grpId="0" build="p"/>
      <p:bldP spid="10" grpId="0" build="p"/>
      <p:bldP spid="11" grpId="0"/>
      <p:bldP spid="7" grpId="0"/>
      <p:bldP spid="30" grpId="0"/>
      <p:bldP spid="31" grpId="0" build="p"/>
      <p:bldP spid="32" grpId="0" build="p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24256" y="1064293"/>
            <a:ext cx="685950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Válcová cisterna má délku 8 m a obsahuje 400 hl benzínu.                                            Jaký je její vnitřní průměr?</a:t>
            </a:r>
          </a:p>
          <a:p>
            <a:pPr marL="342900" indent="-342900">
              <a:buAutoNum type="arabicParenR"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Chovatel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objednává u klempíře plechová koryta pro napájení telat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pastvišti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Prohlíží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si nákres a zapisuje si údaje: délka koryta 1,5m, průměr 0,5m, říká si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„Kolik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plechu potřebuji na jedno koryto?“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Pomoz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mu. Urči spotřebu plechu, připočítej 15% na odpad a spoje.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37.6 Složitější slovní úlohy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(můžeš kliknout na řešení)</a:t>
            </a: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23"/>
          <p:cNvSpPr txBox="1"/>
          <p:nvPr/>
        </p:nvSpPr>
        <p:spPr>
          <a:xfrm>
            <a:off x="0" y="46459"/>
            <a:ext cx="9144000" cy="615553"/>
          </a:xfrm>
          <a:prstGeom prst="rect">
            <a:avLst/>
          </a:prstGeom>
          <a:solidFill>
            <a:srgbClr val="B9CDE5"/>
          </a:solidFill>
        </p:spPr>
        <p:txBody>
          <a:bodyPr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Zákadní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škola Děčín VI, Na Stráni 879/2  – příspěvková organizace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000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cs-CZ" sz="10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  <a:endParaRPr lang="cs-CZ" sz="1600" b="1" dirty="0" smtClean="0">
              <a:solidFill>
                <a:srgbClr val="37609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84401" y="168319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i="1" u="sng" dirty="0" smtClean="0">
                <a:solidFill>
                  <a:srgbClr val="002060"/>
                </a:solidFill>
              </a:rPr>
              <a:t>:</a:t>
            </a:r>
            <a:endParaRPr lang="cs-CZ" i="1" u="sng" dirty="0">
              <a:solidFill>
                <a:srgbClr val="00206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9512" y="469673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i="1" u="sng" dirty="0" smtClean="0">
                <a:solidFill>
                  <a:srgbClr val="002060"/>
                </a:solidFill>
              </a:rPr>
              <a:t>:</a:t>
            </a:r>
            <a:endParaRPr lang="cs-CZ" i="1" u="sng" dirty="0">
              <a:solidFill>
                <a:srgbClr val="002060"/>
              </a:solidFill>
            </a:endParaRPr>
          </a:p>
        </p:txBody>
      </p:sp>
      <p:pic>
        <p:nvPicPr>
          <p:cNvPr id="3077" name="Picture 5" descr="C:\Users\Maruška\AppData\Local\Microsoft\Windows\Temporary Internet Files\Content.IE5\IZZ6ZBE4\MC9004134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89238" y="465059"/>
            <a:ext cx="1569309" cy="98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5"/>
          <p:cNvSpPr>
            <a:spLocks/>
          </p:cNvSpPr>
          <p:nvPr/>
        </p:nvSpPr>
        <p:spPr bwMode="auto">
          <a:xfrm>
            <a:off x="246018" y="2052522"/>
            <a:ext cx="2359289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400 hl = 40 m</a:t>
            </a:r>
            <a:r>
              <a:rPr lang="cs-CZ" b="1" i="1" baseline="2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m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 = ? m</a:t>
            </a:r>
            <a:endParaRPr lang="cs-CZ" i="1" u="sng" baseline="2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6"/>
              <p:cNvSpPr>
                <a:spLocks/>
              </p:cNvSpPr>
              <p:nvPr/>
            </p:nvSpPr>
            <p:spPr bwMode="auto">
              <a:xfrm>
                <a:off x="2543942" y="1628800"/>
                <a:ext cx="6600058" cy="1440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9050">
                    <a:solidFill>
                      <a:srgbClr val="000099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numCol="3"/>
              <a:lstStyle/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 = </a:t>
                </a:r>
                <a:r>
                  <a:rPr lang="cs-CZ" i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cs-CZ" i="1" baseline="-160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. v</a:t>
                </a:r>
              </a:p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 = </a:t>
                </a:r>
                <a14:m>
                  <m:oMath xmlns:m="http://schemas.openxmlformats.org/officeDocument/2006/math">
                    <m:r>
                      <a:rPr lang="el-GR" i="1" dirty="0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𝜋</m:t>
                    </m:r>
                  </m:oMath>
                </a14:m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cs-CZ" i="1" baseline="24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. v</a:t>
                </a:r>
              </a:p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40= </a:t>
                </a: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3,14 . </a:t>
                </a: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cs-CZ" i="1" baseline="24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lang="cs-CZ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cs-CZ" i="1" baseline="24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40 : (3,14 </a:t>
                </a: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8)</a:t>
                </a:r>
              </a:p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cs-CZ" i="1" baseline="24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40 : </a:t>
                </a: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25,12</a:t>
                </a:r>
              </a:p>
              <a:p>
                <a:pPr marL="342900" indent="-342900">
                  <a:spcBef>
                    <a:spcPct val="20000"/>
                  </a:spcBef>
                </a:pP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cs-CZ" i="1" baseline="24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1,59</a:t>
                </a:r>
              </a:p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cs-CZ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1,59</m:t>
                        </m:r>
                      </m:e>
                    </m:rad>
                  </m:oMath>
                </a14:m>
                <a:endParaRPr lang="cs-CZ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r= 1,26 m</a:t>
                </a:r>
              </a:p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d = 2 . r </a:t>
                </a:r>
              </a:p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d = 2 . 1,26</a:t>
                </a:r>
              </a:p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b="1" i="1" u="sng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d =2,52 m</a:t>
                </a:r>
              </a:p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endParaRPr lang="cs-CZ" b="1" i="1" u="sng" baseline="240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43942" y="1628800"/>
                <a:ext cx="6600058" cy="1440309"/>
              </a:xfrm>
              <a:prstGeom prst="rect">
                <a:avLst/>
              </a:prstGeom>
              <a:blipFill rotWithShape="1">
                <a:blip r:embed="rId4"/>
                <a:stretch>
                  <a:fillRect l="-739" t="-2119" b="-593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99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2555776" y="307582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Vnitřní průměr cisterny je 2,52 m.</a:t>
            </a:r>
            <a:endParaRPr lang="cs-CZ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5"/>
          <p:cNvSpPr>
            <a:spLocks/>
          </p:cNvSpPr>
          <p:nvPr/>
        </p:nvSpPr>
        <p:spPr bwMode="auto">
          <a:xfrm>
            <a:off x="196487" y="5085482"/>
            <a:ext cx="2359289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0,5 m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r = 1 m</a:t>
            </a:r>
            <a:endParaRPr lang="cs-CZ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1,5 m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cs-CZ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? </a:t>
            </a:r>
            <a:r>
              <a:rPr lang="cs-CZ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i="1" baseline="2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i="1" u="sng" baseline="2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6"/>
              <p:cNvSpPr>
                <a:spLocks/>
              </p:cNvSpPr>
              <p:nvPr/>
            </p:nvSpPr>
            <p:spPr bwMode="auto">
              <a:xfrm>
                <a:off x="2555776" y="4653136"/>
                <a:ext cx="3529013" cy="2592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9050">
                    <a:solidFill>
                      <a:srgbClr val="000099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 </a:t>
                </a: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2.S</a:t>
                </a:r>
                <a:r>
                  <a:rPr lang="cs-CZ" i="1" baseline="-16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cs-CZ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Spl</a:t>
                </a:r>
                <a:endParaRPr lang="cs-CZ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 </a:t>
                </a: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cs-CZ" b="0" i="1" dirty="0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l-GR" i="1" dirty="0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π</m:t>
                    </m:r>
                  </m:oMath>
                </a14:m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 . (r + v)</a:t>
                </a:r>
                <a:endParaRPr lang="cs-CZ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 </a:t>
                </a: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2.3,14.1.(1 + 1,5)</a:t>
                </a:r>
                <a:endParaRPr lang="cs-CZ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 </a:t>
                </a: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6,28 </a:t>
                </a:r>
                <a:r>
                  <a:rPr lang="cs-CZ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cs-CZ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2,5</a:t>
                </a:r>
                <a:endParaRPr lang="cs-CZ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b="1" i="1" u="sng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 </a:t>
                </a:r>
                <a:r>
                  <a:rPr lang="cs-CZ" b="1" i="1" u="sng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cs-CZ" b="1" i="1" u="sng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15,7 m</a:t>
                </a:r>
                <a:r>
                  <a:rPr lang="cs-CZ" b="1" i="1" u="sng" baseline="24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  <a:p>
                <a:pPr marL="342900" indent="-342900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b="1" i="1" u="sng" baseline="24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cs-CZ" b="1" i="1" u="sng" baseline="240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5776" y="4653136"/>
                <a:ext cx="3529013" cy="2592387"/>
              </a:xfrm>
              <a:prstGeom prst="rect">
                <a:avLst/>
              </a:prstGeom>
              <a:blipFill rotWithShape="1">
                <a:blip r:embed="rId5"/>
                <a:stretch>
                  <a:fillRect l="-1382" t="-11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99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/>
          <p:cNvSpPr/>
          <p:nvPr/>
        </p:nvSpPr>
        <p:spPr>
          <a:xfrm>
            <a:off x="5148064" y="469673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15,7 :2 = </a:t>
            </a: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7,85 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baseline="2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42900" indent="-342900">
              <a:spcBef>
                <a:spcPct val="2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15% …. 7,85:100 . 15 = 1,1775</a:t>
            </a:r>
          </a:p>
          <a:p>
            <a:pPr marL="342900" indent="-342900">
              <a:spcBef>
                <a:spcPct val="2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7,85 + 1,1775 = </a:t>
            </a:r>
            <a:r>
              <a:rPr lang="cs-CZ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9,0275 </a:t>
            </a:r>
            <a:r>
              <a:rPr lang="cs-CZ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b="1" u="sng" baseline="2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42900" indent="-342900">
              <a:spcBef>
                <a:spcPct val="20000"/>
              </a:spcBef>
            </a:pPr>
            <a:endParaRPr lang="cs-CZ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Chovatel potřebuje přibližně 9 m</a:t>
            </a:r>
            <a:r>
              <a:rPr lang="cs-CZ" i="1" baseline="2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cs-CZ" i="1" baseline="2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plechu na 1 koryto.</a:t>
            </a:r>
            <a:endParaRPr lang="cs-CZ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501009"/>
            <a:ext cx="2160239" cy="144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660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accel="4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accel="4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6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8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2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2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0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20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80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7" grpId="0"/>
      <p:bldP spid="8" grpId="0"/>
      <p:bldP spid="14" grpId="0" build="p"/>
      <p:bldP spid="15" grpId="0" build="p"/>
      <p:bldP spid="10" grpId="0"/>
      <p:bldP spid="17" grpId="0" build="p"/>
      <p:bldP spid="18" grpId="0" build="p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37.7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CLIL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Surface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Area and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Cylinder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Mathematics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pro obsah 4">
            <a:hlinkClick r:id="rId2"/>
          </p:cNvPr>
          <p:cNvSpPr txBox="1">
            <a:spLocks noGrp="1"/>
          </p:cNvSpPr>
          <p:nvPr>
            <p:ph idx="1"/>
          </p:nvPr>
        </p:nvSpPr>
        <p:spPr>
          <a:xfrm>
            <a:off x="176908" y="485986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Mathematical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dictionary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C:\Documents and Settings\Maruška.MARUSKA\Local Settings\Temporary Internet Files\Content.IE5\0STL456P\MC900241435[1].wm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569" y="476672"/>
            <a:ext cx="739927" cy="63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37211"/>
            <a:ext cx="3430302" cy="375994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bdélník 8"/>
          <p:cNvSpPr/>
          <p:nvPr/>
        </p:nvSpPr>
        <p:spPr>
          <a:xfrm>
            <a:off x="245482" y="1078277"/>
            <a:ext cx="4110494" cy="3718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6666FF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obsah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		-	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area</a:t>
            </a:r>
            <a:endParaRPr lang="cs-CZ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objem		-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volume</a:t>
            </a:r>
            <a:endParaRPr lang="cs-CZ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podstava (základna)	-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base</a:t>
            </a:r>
            <a:endParaRPr lang="en-U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povrch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		-	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surface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area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průměr		-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radius</a:t>
            </a:r>
            <a:endParaRPr lang="cs-CZ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		-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endParaRPr lang="cs-CZ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spočítat		-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calculate</a:t>
            </a:r>
            <a:endParaRPr lang="cs-CZ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strana		-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side</a:t>
            </a:r>
            <a:endParaRPr lang="cs-CZ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spodní část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bottom</a:t>
            </a:r>
            <a:endParaRPr lang="cs-CZ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válec		-                 </a:t>
            </a:r>
            <a:r>
              <a:rPr lang="cs-CZ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cylinder</a:t>
            </a:r>
            <a:endParaRPr lang="cs-CZ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vrchní stěna	-</a:t>
            </a:r>
            <a:r>
              <a:rPr lang="cs-CZ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top side</a:t>
            </a:r>
            <a:endParaRPr lang="cs-CZ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výška		-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height</a:t>
            </a:r>
            <a:endParaRPr lang="cs-CZ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vzorec		-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formula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text 2"/>
          <p:cNvSpPr txBox="1">
            <a:spLocks/>
          </p:cNvSpPr>
          <p:nvPr/>
        </p:nvSpPr>
        <p:spPr>
          <a:xfrm>
            <a:off x="251520" y="1052736"/>
            <a:ext cx="4040188" cy="3817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Vocabulary</a:t>
            </a:r>
            <a:endParaRPr lang="cs-CZ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045133" y="4869160"/>
            <a:ext cx="61024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Find the surface area of a cylinder with a radius of 4 cm,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 height of 3 cm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2 × pi × r</a:t>
            </a:r>
            <a:r>
              <a:rPr lang="en-US" sz="1600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+   2 × pi × r × h</a:t>
            </a:r>
            <a:b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2 × 3.14 × 4</a:t>
            </a:r>
            <a:r>
              <a:rPr lang="en-US" sz="1600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+   2 × 3.14 × 4 × 3</a:t>
            </a:r>
            <a:b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6.28 × 16  +   6.28 × 12</a:t>
            </a:r>
            <a:b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100.48 + 75.36</a:t>
            </a:r>
            <a:b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Surface 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area = </a:t>
            </a:r>
            <a:r>
              <a:rPr lang="en-US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175.84 cm</a:t>
            </a:r>
            <a:r>
              <a:rPr lang="en-US" sz="1600" b="1" i="1" u="sng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16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07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 animBg="1"/>
      <p:bldP spid="10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23"/>
          <p:cNvSpPr txBox="1"/>
          <p:nvPr/>
        </p:nvSpPr>
        <p:spPr>
          <a:xfrm>
            <a:off x="32048" y="46459"/>
            <a:ext cx="9144000" cy="430213"/>
          </a:xfrm>
          <a:prstGeom prst="rect">
            <a:avLst/>
          </a:prstGeom>
          <a:solidFill>
            <a:srgbClr val="B9CDE5"/>
          </a:solidFill>
        </p:spPr>
        <p:txBody>
          <a:bodyPr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200" b="1" dirty="0" smtClean="0"/>
              <a:t>Elektronická  učebnice - II. stupeň                         </a:t>
            </a:r>
            <a:r>
              <a:rPr lang="cs-CZ" sz="1000" dirty="0" smtClean="0"/>
              <a:t>Základní škola Děčín VI, Na Stráni 879/2  – příspěvková organizace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cs-CZ" sz="1000" dirty="0" smtClean="0">
                <a:solidFill>
                  <a:srgbClr val="376092"/>
                </a:solidFill>
              </a:rPr>
              <a:t>                 </a:t>
            </a:r>
            <a:r>
              <a:rPr lang="cs-CZ" sz="1000" b="1" dirty="0" smtClean="0">
                <a:solidFill>
                  <a:srgbClr val="376092"/>
                </a:solidFill>
              </a:rPr>
              <a:t> </a:t>
            </a:r>
            <a:r>
              <a:rPr lang="cs-CZ" sz="1200" b="1" dirty="0" smtClean="0">
                <a:solidFill>
                  <a:srgbClr val="376092"/>
                </a:solidFill>
              </a:rPr>
              <a:t>Matematika</a:t>
            </a:r>
            <a:endParaRPr lang="cs-CZ" sz="1600" b="1" dirty="0" smtClean="0">
              <a:solidFill>
                <a:srgbClr val="376092"/>
              </a:solidFill>
            </a:endParaRPr>
          </a:p>
          <a:p>
            <a:pPr>
              <a:defRPr/>
            </a:pPr>
            <a:endParaRPr lang="cs-CZ" sz="1000" dirty="0"/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0" y="476672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37.8 TEST – Povrch a objem válce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49188" y="5744289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Správné</a:t>
            </a:r>
            <a:r>
              <a:rPr lang="cs-CZ" sz="12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odpovědi:</a:t>
            </a:r>
            <a:endParaRPr lang="cs-CZ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2"/>
          <p:cNvSpPr txBox="1"/>
          <p:nvPr/>
        </p:nvSpPr>
        <p:spPr>
          <a:xfrm>
            <a:off x="6469868" y="6381328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600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917" y="5850468"/>
            <a:ext cx="432048" cy="370651"/>
          </a:xfrm>
          <a:prstGeom prst="rect">
            <a:avLst/>
          </a:prstGeom>
        </p:spPr>
      </p:pic>
      <p:pic>
        <p:nvPicPr>
          <p:cNvPr id="14" name="MS900116615[1]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 flipH="1">
            <a:off x="7477981" y="5761819"/>
            <a:ext cx="478395" cy="547948"/>
          </a:xfrm>
          <a:prstGeom prst="rect">
            <a:avLst/>
          </a:prstGeom>
        </p:spPr>
      </p:pic>
      <p:pic>
        <p:nvPicPr>
          <p:cNvPr id="15" name="MS900069451[1]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0" cstate="print"/>
          <a:stretch>
            <a:fillRect/>
          </a:stretch>
        </p:blipFill>
        <p:spPr>
          <a:xfrm>
            <a:off x="6325853" y="5801951"/>
            <a:ext cx="504056" cy="504056"/>
          </a:xfrm>
          <a:prstGeom prst="rect">
            <a:avLst/>
          </a:prstGeom>
        </p:spPr>
      </p:pic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64018"/>
              </p:ext>
            </p:extLst>
          </p:nvPr>
        </p:nvGraphicFramePr>
        <p:xfrm>
          <a:off x="1789348" y="5936568"/>
          <a:ext cx="1817694" cy="732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898"/>
                <a:gridCol w="605898"/>
                <a:gridCol w="605898"/>
              </a:tblGrid>
              <a:tr h="36639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639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ulka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0375681"/>
                  </p:ext>
                </p:extLst>
              </p:nvPr>
            </p:nvGraphicFramePr>
            <p:xfrm>
              <a:off x="361764" y="1011360"/>
              <a:ext cx="8458707" cy="390111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19569"/>
                    <a:gridCol w="2819569"/>
                    <a:gridCol w="2819569"/>
                  </a:tblGrid>
                  <a:tr h="1697560">
                    <a:tc>
                      <a:txBody>
                        <a:bodyPr/>
                        <a:lstStyle/>
                        <a:p>
                          <a:pPr marL="342900" indent="-342900">
                            <a:buFont typeface="+mj-lt"/>
                            <a:buAutoNum type="arabicParenR"/>
                          </a:pPr>
                          <a:r>
                            <a:rPr lang="cs-CZ" sz="1400" b="1" u="sng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Obsah podstavy </a:t>
                          </a:r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válce</a:t>
                          </a:r>
                          <a:r>
                            <a:rPr lang="pt-BR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, </a:t>
                          </a:r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          </a:t>
                          </a:r>
                          <a:r>
                            <a:rPr lang="pt-BR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o poloměru </a:t>
                          </a:r>
                          <a:r>
                            <a:rPr lang="pt-BR" sz="1400" b="1" i="1" u="sng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r</a:t>
                          </a:r>
                          <a:r>
                            <a:rPr lang="pt-BR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, se rovná:</a:t>
                          </a:r>
                          <a:endParaRPr lang="cs-CZ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rabicParenR"/>
                          </a:pPr>
                          <a:endParaRPr lang="cs-CZ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𝜋</m:t>
                                  </m:r>
                                  <m:r>
                                    <a:rPr lang="cs-CZ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/>
                          </a:r>
                          <a:b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</a:br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b) πr</a:t>
                          </a:r>
                          <a:r>
                            <a:rPr lang="pt-BR" sz="1400" b="0" baseline="30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/>
                          </a:r>
                          <a:b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</a:br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c) 2πr</a:t>
                          </a:r>
                          <a:b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</a:br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d) πr</a:t>
                          </a:r>
                          <a:endParaRPr lang="cs-CZ" sz="1400" b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AutoNum type="arabicParenR"/>
                          </a:pPr>
                          <a:endParaRPr lang="cs-CZ" sz="1400" b="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cs-CZ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2) </a:t>
                          </a:r>
                          <a:r>
                            <a:rPr lang="cs-CZ" sz="1400" b="1" u="sng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Povrch válce</a:t>
                          </a:r>
                          <a:r>
                            <a:rPr lang="pt-BR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:</a:t>
                          </a:r>
                          <a:endParaRPr lang="cs-CZ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indent="0">
                            <a:buFont typeface="+mj-lt"/>
                            <a:buNone/>
                          </a:pPr>
                          <a:endParaRPr lang="cs-CZ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indent="0">
                            <a:buFont typeface="+mj-lt"/>
                            <a:buNone/>
                          </a:pPr>
                          <a:endParaRPr lang="cs-CZ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a)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2</a:t>
                          </a:r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πr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(r</a:t>
                          </a:r>
                          <a:r>
                            <a:rPr lang="cs-CZ" sz="1400" b="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+ v)</a:t>
                          </a:r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/>
                          </a:r>
                          <a:b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</a:br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b) πr</a:t>
                          </a:r>
                          <a:r>
                            <a:rPr lang="pt-BR" sz="1400" b="0" baseline="30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r>
                            <a:rPr lang="cs-CZ" sz="1400" b="0" baseline="30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/>
                          </a:r>
                          <a:b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</a:br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c) 2πr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pt-BR" sz="1400" b="0" baseline="30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r>
                            <a:rPr lang="cs-CZ" sz="1400" b="0" baseline="30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+ v</a:t>
                          </a:r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/>
                          </a:r>
                          <a:b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</a:br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d) </a:t>
                          </a:r>
                          <a:r>
                            <a:rPr lang="cs-CZ" sz="1400" b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Sp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. v</a:t>
                          </a:r>
                          <a:r>
                            <a:rPr lang="cs-CZ" sz="1400" b="0" baseline="30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endParaRPr lang="cs-CZ" sz="1400" b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400" b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3) </a:t>
                          </a:r>
                          <a:r>
                            <a:rPr lang="pt-BR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Je dán </a:t>
                          </a:r>
                          <a:r>
                            <a:rPr lang="pt-BR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válec</a:t>
                          </a:r>
                          <a:r>
                            <a:rPr lang="pt-BR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s poloměrem r = </a:t>
                          </a:r>
                          <a:r>
                            <a:rPr lang="cs-CZ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</a:t>
                          </a:r>
                          <a:r>
                            <a:rPr lang="pt-BR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cm</a:t>
                          </a:r>
                          <a:r>
                            <a:rPr lang="cs-CZ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pt-BR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 výškou v = 20 cm</a:t>
                          </a:r>
                          <a:r>
                            <a:rPr lang="cs-CZ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 Vypočítej</a:t>
                          </a:r>
                          <a:r>
                            <a:rPr lang="cs-CZ" sz="1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cs-CZ" sz="1400" u="sng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obsah podstavy</a:t>
                          </a:r>
                          <a:r>
                            <a:rPr lang="cs-CZ" sz="1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marR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AutoNum type="alphaLcParenR"/>
                            <a:tabLst/>
                            <a:defRPr/>
                          </a:pP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25,12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cs-CZ" sz="1400" b="0" i="1" baseline="0" smtClean="0">
                                      <a:latin typeface="Cambria Math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sz="1400" b="0" i="0" baseline="0" smtClean="0">
                                      <a:latin typeface="Cambria Math" pitchFamily="18" charset="0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cs-CZ" sz="1400" b="0" i="0" baseline="0" smtClean="0">
                                      <a:latin typeface="Cambria Math" pitchFamily="18" charset="0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cs-CZ" sz="1400" b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b)    50,24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cs-CZ" sz="1400" b="0" i="1" baseline="0" smtClean="0">
                                      <a:latin typeface="Cambria Math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sz="1400" b="0" i="0" baseline="0" smtClean="0">
                                      <a:latin typeface="Cambria Math" pitchFamily="18" charset="0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cs-CZ" sz="1400" b="0" i="0" baseline="0" smtClean="0">
                                      <a:latin typeface="Cambria Math" pitchFamily="18" charset="0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cs-CZ" sz="1400" b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c)   602,88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cs-CZ" sz="1400" b="0" i="1" baseline="0" smtClean="0">
                                      <a:latin typeface="Cambria Math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sz="1400" b="0" i="0" baseline="0" smtClean="0">
                                      <a:latin typeface="Cambria Math" pitchFamily="18" charset="0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cs-CZ" sz="1400" b="0" i="0" baseline="0" smtClean="0">
                                      <a:latin typeface="Cambria Math" pitchFamily="18" charset="0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cs-CZ" sz="1400" b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d)1 004,8 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cs-CZ" sz="1400" b="0" i="1" baseline="0" smtClean="0">
                                      <a:latin typeface="Cambria Math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sz="1400" b="0" i="0" baseline="0" smtClean="0">
                                      <a:latin typeface="Cambria Math" pitchFamily="18" charset="0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cs-CZ" sz="1400" b="0" i="0" baseline="0" smtClean="0">
                                      <a:latin typeface="Cambria Math" pitchFamily="18" charset="0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cs-CZ" sz="1400" b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2031798">
                    <a:tc>
                      <a:txBody>
                        <a:bodyPr/>
                        <a:lstStyle/>
                        <a:p>
                          <a:r>
                            <a:rPr lang="cs-CZ" sz="1400" b="1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4) </a:t>
                          </a:r>
                          <a:r>
                            <a:rPr lang="cs-CZ" sz="14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V rotačním válci je dáno:           r = 2,8 cm, v = 82 mm,         vypočítejte </a:t>
                          </a:r>
                          <a:r>
                            <a:rPr lang="cs-CZ" sz="1400" b="1" u="sng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povrch</a:t>
                          </a:r>
                          <a:r>
                            <a:rPr lang="cs-CZ" sz="14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 válce.</a:t>
                          </a:r>
                        </a:p>
                        <a:p>
                          <a:endParaRPr lang="cs-CZ" sz="1400" b="1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  <a:p>
                          <a:r>
                            <a:rPr lang="cs-CZ" sz="14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a)    202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cs-CZ" sz="1400" b="0" i="1" baseline="0" smtClean="0">
                                      <a:latin typeface="Cambria Math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sz="1400" b="0" i="0" baseline="0" smtClean="0">
                                      <a:latin typeface="Cambria Math" pitchFamily="18" charset="0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cs-CZ" sz="1400" b="0" i="0" baseline="0" smtClean="0">
                                      <a:latin typeface="Cambria Math" pitchFamily="18" charset="0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cs-CZ" sz="1400" b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  <a:p>
                          <a:r>
                            <a:rPr lang="cs-CZ" sz="14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b) 1 103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cs-CZ" sz="1400" b="0" i="1" baseline="0" smtClean="0">
                                      <a:latin typeface="Cambria Math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sz="1400" b="0" i="0" baseline="0" smtClean="0">
                                      <a:latin typeface="Cambria Math" pitchFamily="18" charset="0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cs-CZ" sz="1400" b="0" i="0" baseline="0" smtClean="0">
                                      <a:latin typeface="Cambria Math" pitchFamily="18" charset="0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cs-CZ" sz="1400" b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  <a:p>
                          <a:r>
                            <a:rPr lang="cs-CZ" sz="14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c)    193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cs-CZ" sz="1400" b="0" i="1" baseline="0" smtClean="0">
                                      <a:latin typeface="Cambria Math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sz="1400" b="0" i="0" baseline="0" smtClean="0">
                                      <a:latin typeface="Cambria Math" pitchFamily="18" charset="0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cs-CZ" sz="1400" b="0" i="0" baseline="0" smtClean="0">
                                      <a:latin typeface="Cambria Math" pitchFamily="18" charset="0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cs-CZ" sz="1400" b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  <a:p>
                          <a:r>
                            <a:rPr lang="cs-CZ" sz="14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d) 1 447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cs-CZ" sz="1400" b="0" i="1" baseline="0" smtClean="0">
                                      <a:latin typeface="Cambria Math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sz="1400" b="0" i="0" baseline="0" smtClean="0">
                                      <a:latin typeface="Cambria Math" pitchFamily="18" charset="0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cs-CZ" sz="1400" b="0" i="0" baseline="0" smtClean="0">
                                      <a:latin typeface="Cambria Math" pitchFamily="18" charset="0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cs-CZ" sz="1400" b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  <a:p>
                          <a:r>
                            <a:rPr lang="cs-CZ" sz="14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 </a:t>
                          </a:r>
                          <a:endParaRPr lang="cs-CZ" sz="1100" b="1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5) Vypočítej </a:t>
                          </a:r>
                          <a:r>
                            <a:rPr lang="cs-CZ" sz="1400" b="1" u="sng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objem</a:t>
                          </a:r>
                          <a:r>
                            <a:rPr lang="cs-CZ" sz="1400" b="1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válce: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400" baseline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400" baseline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400" baseline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a)   36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cs-CZ" sz="1400" b="0" i="1" baseline="0" smtClean="0">
                                      <a:latin typeface="Cambria Math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sz="1400" b="0" i="0" baseline="0" smtClean="0">
                                      <a:latin typeface="Cambria Math" pitchFamily="18" charset="0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cs-CZ" sz="1400" b="0" i="0" baseline="0" smtClean="0">
                                      <a:latin typeface="Cambria Math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cs-CZ" sz="1400" baseline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b) 113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cs-CZ" sz="1400" b="0" i="1" baseline="0" smtClean="0">
                                      <a:latin typeface="Cambria Math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sz="1400" b="0" i="0" baseline="0" smtClean="0">
                                      <a:latin typeface="Cambria Math" pitchFamily="18" charset="0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cs-CZ" sz="1400" b="0" i="0" baseline="0" smtClean="0">
                                      <a:latin typeface="Cambria Math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cs-CZ" sz="1400" baseline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c) 327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cs-CZ" sz="1400" b="0" i="1" baseline="0" smtClean="0">
                                      <a:latin typeface="Cambria Math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sz="1400" b="0" i="0" baseline="0" smtClean="0">
                                      <a:latin typeface="Cambria Math" pitchFamily="18" charset="0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cs-CZ" sz="1400" b="0" i="0" baseline="0" smtClean="0">
                                      <a:latin typeface="Cambria Math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cs-CZ" sz="1400" baseline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d) 452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cs-CZ" sz="1400" b="0" i="1" baseline="0" smtClean="0">
                                      <a:latin typeface="Cambria Math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sz="1400" b="0" i="0" baseline="0" smtClean="0">
                                      <a:latin typeface="Cambria Math" pitchFamily="18" charset="0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cs-CZ" sz="1400" b="0" i="0" baseline="0" smtClean="0">
                                      <a:latin typeface="Cambria Math"/>
                                      <a:ea typeface="Cambria Math" pitchFamily="18" charset="0"/>
                                      <a:cs typeface="Times New Roman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cs-CZ" sz="1400" baseline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6) Kašna, která má tvar válce s průměrem 3 m, je hluboká 70 cm. Kolik hl vody se do ní vejde?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400" b="1" i="0" baseline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0" i="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a) 4,9 hl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0" i="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b) 5    hl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0" i="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c) 49  hl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0" i="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d) 495 hl</a:t>
                          </a:r>
                          <a:endParaRPr lang="cs-CZ" sz="1400" b="0" i="0" baseline="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ulka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0375681"/>
                  </p:ext>
                </p:extLst>
              </p:nvPr>
            </p:nvGraphicFramePr>
            <p:xfrm>
              <a:off x="361764" y="1011360"/>
              <a:ext cx="8458707" cy="390111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19569"/>
                    <a:gridCol w="2819569"/>
                    <a:gridCol w="2819569"/>
                  </a:tblGrid>
                  <a:tr h="1869313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11"/>
                          <a:stretch>
                            <a:fillRect t="-326" r="-199784" b="-108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cs-CZ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2) </a:t>
                          </a:r>
                          <a:r>
                            <a:rPr lang="cs-CZ" sz="1400" b="1" u="sng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Povrch válce</a:t>
                          </a:r>
                          <a:r>
                            <a:rPr lang="pt-BR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:</a:t>
                          </a:r>
                          <a:endParaRPr lang="cs-CZ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indent="0">
                            <a:buFont typeface="+mj-lt"/>
                            <a:buNone/>
                          </a:pPr>
                          <a:endParaRPr lang="cs-CZ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indent="0">
                            <a:buFont typeface="+mj-lt"/>
                            <a:buNone/>
                          </a:pPr>
                          <a:endParaRPr lang="cs-CZ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a)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2</a:t>
                          </a:r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πr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(r</a:t>
                          </a:r>
                          <a:r>
                            <a:rPr lang="cs-CZ" sz="1400" b="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+ v)</a:t>
                          </a:r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/>
                          </a:r>
                          <a:b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</a:br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b) πr</a:t>
                          </a:r>
                          <a:r>
                            <a:rPr lang="pt-BR" sz="1400" b="0" baseline="30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r>
                            <a:rPr lang="cs-CZ" sz="1400" b="0" baseline="30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/>
                          </a:r>
                          <a:b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</a:br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c) 2πr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pt-BR" sz="1400" b="0" baseline="30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r>
                            <a:rPr lang="cs-CZ" sz="1400" b="0" baseline="30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+ v</a:t>
                          </a:r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/>
                          </a:r>
                          <a:b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</a:br>
                          <a:r>
                            <a:rPr lang="pt-BR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d) </a:t>
                          </a:r>
                          <a:r>
                            <a:rPr lang="cs-CZ" sz="1400" b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Sp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. v</a:t>
                          </a:r>
                          <a:r>
                            <a:rPr lang="cs-CZ" sz="1400" b="0" baseline="30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endParaRPr lang="cs-CZ" sz="1400" b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400" b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11"/>
                          <a:stretch>
                            <a:fillRect l="-199784" t="-326" b="-108469"/>
                          </a:stretch>
                        </a:blipFill>
                      </a:tcPr>
                    </a:tc>
                  </a:tr>
                  <a:tr h="2031798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11"/>
                          <a:stretch>
                            <a:fillRect t="-92492" r="-1997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11"/>
                          <a:stretch>
                            <a:fillRect l="-100216" t="-92492" r="-1002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6) Kašna, která má tvar válce s průměrem 3 m, je hluboká 70 cm. Kolik hl vody se do ní vejde?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400" b="1" i="0" baseline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0" i="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a) 4,9 hl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0" i="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b) 5    hl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0" i="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c) 49  hl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0" i="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d) 495 hl</a:t>
                          </a:r>
                          <a:endParaRPr lang="cs-CZ" sz="1400" b="0" i="0" baseline="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pSp>
        <p:nvGrpSpPr>
          <p:cNvPr id="18" name="Skupina 17"/>
          <p:cNvGrpSpPr/>
          <p:nvPr/>
        </p:nvGrpSpPr>
        <p:grpSpPr>
          <a:xfrm>
            <a:off x="4402324" y="3293941"/>
            <a:ext cx="2185900" cy="1503211"/>
            <a:chOff x="1141980" y="1794498"/>
            <a:chExt cx="3139891" cy="2318495"/>
          </a:xfrm>
        </p:grpSpPr>
        <p:sp>
          <p:nvSpPr>
            <p:cNvPr id="19" name="Oval 2" descr="Světlý šikmo nahoru"/>
            <p:cNvSpPr>
              <a:spLocks noChangeArrowheads="1"/>
            </p:cNvSpPr>
            <p:nvPr/>
          </p:nvSpPr>
          <p:spPr bwMode="auto">
            <a:xfrm>
              <a:off x="1142077" y="3521032"/>
              <a:ext cx="1494694" cy="5761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0" name="Skupina 19"/>
            <p:cNvGrpSpPr/>
            <p:nvPr/>
          </p:nvGrpSpPr>
          <p:grpSpPr>
            <a:xfrm>
              <a:off x="1141980" y="1794498"/>
              <a:ext cx="3139891" cy="2318495"/>
              <a:chOff x="1141980" y="1794498"/>
              <a:chExt cx="3139891" cy="2318495"/>
            </a:xfrm>
          </p:grpSpPr>
          <p:grpSp>
            <p:nvGrpSpPr>
              <p:cNvPr id="21" name="Skupina 20"/>
              <p:cNvGrpSpPr/>
              <p:nvPr/>
            </p:nvGrpSpPr>
            <p:grpSpPr>
              <a:xfrm>
                <a:off x="1142077" y="1794498"/>
                <a:ext cx="3139794" cy="2318495"/>
                <a:chOff x="1547813" y="2187220"/>
                <a:chExt cx="4842048" cy="3257905"/>
              </a:xfrm>
            </p:grpSpPr>
            <p:sp>
              <p:nvSpPr>
                <p:cNvPr id="23" name="AutoShape 5"/>
                <p:cNvSpPr>
                  <a:spLocks noChangeArrowheads="1"/>
                </p:cNvSpPr>
                <p:nvPr/>
              </p:nvSpPr>
              <p:spPr bwMode="auto">
                <a:xfrm>
                  <a:off x="1547813" y="2205038"/>
                  <a:ext cx="2303462" cy="3240087"/>
                </a:xfrm>
                <a:prstGeom prst="can">
                  <a:avLst>
                    <a:gd name="adj" fmla="val 35165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4" name="Oval 6" descr="Světlý šikmo nahoru"/>
                <p:cNvSpPr>
                  <a:spLocks noChangeArrowheads="1"/>
                </p:cNvSpPr>
                <p:nvPr/>
              </p:nvSpPr>
              <p:spPr bwMode="auto">
                <a:xfrm>
                  <a:off x="1547813" y="2205038"/>
                  <a:ext cx="2305050" cy="809625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5" name="Line 8"/>
                <p:cNvSpPr>
                  <a:spLocks noChangeShapeType="1"/>
                </p:cNvSpPr>
                <p:nvPr/>
              </p:nvSpPr>
              <p:spPr bwMode="auto">
                <a:xfrm>
                  <a:off x="1547813" y="2608263"/>
                  <a:ext cx="23050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" name="Line 9"/>
                <p:cNvSpPr>
                  <a:spLocks noChangeShapeType="1"/>
                </p:cNvSpPr>
                <p:nvPr/>
              </p:nvSpPr>
              <p:spPr bwMode="auto">
                <a:xfrm>
                  <a:off x="3636963" y="2608263"/>
                  <a:ext cx="79216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7" name="Line 10"/>
                <p:cNvSpPr>
                  <a:spLocks noChangeShapeType="1"/>
                </p:cNvSpPr>
                <p:nvPr/>
              </p:nvSpPr>
              <p:spPr bwMode="auto">
                <a:xfrm>
                  <a:off x="3635375" y="5054600"/>
                  <a:ext cx="7921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8" name="Rectangle 16"/>
                <p:cNvSpPr>
                  <a:spLocks/>
                </p:cNvSpPr>
                <p:nvPr/>
              </p:nvSpPr>
              <p:spPr bwMode="auto">
                <a:xfrm>
                  <a:off x="1747653" y="2187220"/>
                  <a:ext cx="4004161" cy="604838"/>
                </a:xfrm>
                <a:prstGeom prst="rect">
                  <a:avLst/>
                </a:prstGeom>
                <a:noFill/>
                <a:ln w="317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342900" indent="-342900">
                    <a:lnSpc>
                      <a:spcPct val="90000"/>
                    </a:lnSpc>
                    <a:spcBef>
                      <a:spcPct val="20000"/>
                    </a:spcBef>
                    <a:buFont typeface="Arial" charset="0"/>
                    <a:buNone/>
                  </a:pPr>
                  <a:r>
                    <a:rPr lang="cs-CZ" sz="1400" dirty="0" smtClean="0">
                      <a:latin typeface="Times New Roman" pitchFamily="18" charset="0"/>
                      <a:cs typeface="Times New Roman" pitchFamily="18" charset="0"/>
                    </a:rPr>
                    <a:t>r = 4 dm </a:t>
                  </a:r>
                  <a:endParaRPr lang="cs-CZ" sz="1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9" name="Line 11"/>
                <p:cNvSpPr>
                  <a:spLocks noChangeShapeType="1"/>
                </p:cNvSpPr>
                <p:nvPr/>
              </p:nvSpPr>
              <p:spPr bwMode="auto">
                <a:xfrm>
                  <a:off x="4360515" y="2608610"/>
                  <a:ext cx="0" cy="2447925"/>
                </a:xfrm>
                <a:prstGeom prst="line">
                  <a:avLst/>
                </a:prstGeom>
                <a:ln>
                  <a:headEnd type="arrow" w="med" len="med"/>
                  <a:tailEnd type="arrow" w="med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" name="Rectangle 12"/>
                <p:cNvSpPr txBox="1">
                  <a:spLocks/>
                </p:cNvSpPr>
                <p:nvPr/>
              </p:nvSpPr>
              <p:spPr>
                <a:xfrm>
                  <a:off x="3509492" y="3429347"/>
                  <a:ext cx="2880369" cy="604837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txBody>
                <a:bodyPr vert="horz" lIns="91440" tIns="45720" rIns="91440" bIns="45720" rtlCol="0">
                  <a:noAutofit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90000"/>
                    </a:lnSpc>
                    <a:buFont typeface="Arial" charset="0"/>
                    <a:buNone/>
                  </a:pPr>
                  <a:r>
                    <a:rPr lang="cs-CZ" sz="1400" dirty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cs-CZ" sz="1400" dirty="0" smtClean="0">
                      <a:latin typeface="Times New Roman" pitchFamily="18" charset="0"/>
                      <a:cs typeface="Times New Roman" pitchFamily="18" charset="0"/>
                    </a:rPr>
                    <a:t> = </a:t>
                  </a:r>
                  <a:r>
                    <a:rPr lang="cs-CZ" sz="1400" dirty="0">
                      <a:latin typeface="Times New Roman" pitchFamily="18" charset="0"/>
                      <a:cs typeface="Times New Roman" pitchFamily="18" charset="0"/>
                    </a:rPr>
                    <a:t>9</a:t>
                  </a:r>
                  <a:r>
                    <a:rPr lang="cs-CZ" sz="1400" dirty="0" smtClean="0">
                      <a:latin typeface="Times New Roman" pitchFamily="18" charset="0"/>
                      <a:cs typeface="Times New Roman" pitchFamily="18" charset="0"/>
                    </a:rPr>
                    <a:t> dm</a:t>
                  </a:r>
                </a:p>
              </p:txBody>
            </p:sp>
          </p:grp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 flipH="1">
                <a:off x="1141980" y="2099862"/>
                <a:ext cx="746317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cs-C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0899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8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8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9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457200" y="2204864"/>
            <a:ext cx="8229600" cy="14981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http://dum.rvp.cz/materialy/valec.html</a:t>
            </a:r>
            <a:r>
              <a:rPr lang="cs-CZ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http://www.google.cz/imghp?hl=cs&amp;tab=wi</a:t>
            </a: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http://geometrie.okhelp.cz/objem-teles/valec.php</a:t>
            </a: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http://www.basic-mathematics.com/surface-area-of-a-cylinder.html#</a:t>
            </a:r>
            <a:r>
              <a:rPr lang="cs-CZ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sz="1400" dirty="0" smtClean="0">
              <a:solidFill>
                <a:sysClr val="windowText" lastClr="0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0150" y="664804"/>
            <a:ext cx="4767873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98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Šablona dumek matematiky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dumek matematiky</Template>
  <TotalTime>508</TotalTime>
  <Words>1124</Words>
  <Application>Microsoft Office PowerPoint</Application>
  <PresentationFormat>Předvádění na obrazovce (4:3)</PresentationFormat>
  <Paragraphs>238</Paragraphs>
  <Slides>10</Slides>
  <Notes>1</Notes>
  <HiddenSlides>0</HiddenSlides>
  <MMClips>3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Šablona dumek matematiky</vt:lpstr>
      <vt:lpstr>37.1 Povrch a objem válce</vt:lpstr>
      <vt:lpstr>Prezentace aplikace PowerPoint</vt:lpstr>
      <vt:lpstr>37.3 Co je válec a síť válce</vt:lpstr>
      <vt:lpstr>37.4 Výpočet povrchu a objemu válce</vt:lpstr>
      <vt:lpstr>37.5 Příklady na procvičení (můžeš kliknout na řešení) </vt:lpstr>
      <vt:lpstr>37.6 Složitější slovní úlohy (můžeš kliknout na řešení) </vt:lpstr>
      <vt:lpstr>37.7 CLIL – Surface Area and Volume of a Cylinder</vt:lpstr>
      <vt:lpstr>Prezentace aplikace PowerPoint</vt:lpstr>
      <vt:lpstr> http://dum.rvp.cz/materialy/valec.html http://www.google.cz/imghp?hl=cs&amp;tab=wi http://geometrie.okhelp.cz/objem-teles/valec.php http://www.basic-mathematics.com/surface-area-of-a-cylinder.html#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</dc:title>
  <dc:creator>Maruška</dc:creator>
  <cp:lastModifiedBy>krivankova</cp:lastModifiedBy>
  <cp:revision>68</cp:revision>
  <dcterms:created xsi:type="dcterms:W3CDTF">2011-10-19T15:00:05Z</dcterms:created>
  <dcterms:modified xsi:type="dcterms:W3CDTF">2012-02-07T20:23:53Z</dcterms:modified>
</cp:coreProperties>
</file>