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2" autoAdjust="0"/>
  </p:normalViewPr>
  <p:slideViewPr>
    <p:cSldViewPr>
      <p:cViewPr varScale="1">
        <p:scale>
          <a:sx n="91" d="100"/>
          <a:sy n="91" d="100"/>
        </p:scale>
        <p:origin x="-780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400930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1.1.2012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67271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lanimetrie.chytrak.cz/trojuhelnik.htm" TargetMode="External"/><Relationship Id="rId3" Type="http://schemas.openxmlformats.org/officeDocument/2006/relationships/audio" Target="../media/audio1.wav"/><Relationship Id="rId7" Type="http://schemas.openxmlformats.org/officeDocument/2006/relationships/hyperlink" Target="http://www.matweb.cz/trojuhelni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s.wikipedia.org/wiki/v&#253;&#353;ka_(geometrie)" TargetMode="External"/><Relationship Id="rId5" Type="http://schemas.openxmlformats.org/officeDocument/2006/relationships/hyperlink" Target="http://planimetrie.kvalitne.cz/" TargetMode="External"/><Relationship Id="rId4" Type="http://schemas.openxmlformats.org/officeDocument/2006/relationships/hyperlink" Target="http://it.pedf.cuni.cz/~proch/program/trojuhl.htm" TargetMode="External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8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hubblesite.org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411510"/>
            <a:ext cx="7200800" cy="1026114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27.1  Vlastnosti a konstrukce lichoběžníků I.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220072" y="2427734"/>
            <a:ext cx="3456384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http://it.pedf.cuni.cz/~proch/program/trojuhl.htm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http://planimetrie.</a:t>
            </a:r>
            <a:r>
              <a:rPr lang="cs-CZ" sz="1200" u="sng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kvalitne.cz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http://cs.wikipedia.org/wiki/výška_(geometrie)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http://www.</a:t>
            </a:r>
            <a:r>
              <a:rPr lang="cs-CZ" sz="1200" u="sng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matweb.cz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7"/>
              </a:rPr>
              <a:t>/</a:t>
            </a:r>
            <a:r>
              <a:rPr lang="cs-CZ" sz="1200" u="sng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trojuhelnik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http://www.planimetrie.</a:t>
            </a:r>
            <a:r>
              <a:rPr lang="cs-CZ" sz="1200" u="sng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chytrak.cz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8"/>
              </a:rPr>
              <a:t>/</a:t>
            </a:r>
            <a:r>
              <a:rPr lang="cs-CZ" sz="1200" u="sng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trojuhelnik.htm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8" name="Skupina 27"/>
          <p:cNvGrpSpPr/>
          <p:nvPr/>
        </p:nvGrpSpPr>
        <p:grpSpPr>
          <a:xfrm>
            <a:off x="297432" y="1916498"/>
            <a:ext cx="4897438" cy="1584325"/>
            <a:chOff x="2051050" y="3860800"/>
            <a:chExt cx="4897438" cy="1584325"/>
          </a:xfrm>
        </p:grpSpPr>
        <p:sp>
          <p:nvSpPr>
            <p:cNvPr id="29" name="AutoShape 5"/>
            <p:cNvSpPr>
              <a:spLocks noChangeArrowheads="1"/>
            </p:cNvSpPr>
            <p:nvPr/>
          </p:nvSpPr>
          <p:spPr bwMode="auto">
            <a:xfrm>
              <a:off x="2051050" y="3860800"/>
              <a:ext cx="3529013" cy="1584325"/>
            </a:xfrm>
            <a:prstGeom prst="parallelogram">
              <a:avLst>
                <a:gd name="adj" fmla="val 44693"/>
              </a:avLst>
            </a:prstGeom>
            <a:solidFill>
              <a:srgbClr val="FF7C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0" name="Group 9"/>
            <p:cNvGrpSpPr>
              <a:grpSpLocks/>
            </p:cNvGrpSpPr>
            <p:nvPr/>
          </p:nvGrpSpPr>
          <p:grpSpPr bwMode="auto">
            <a:xfrm>
              <a:off x="4427538" y="3860800"/>
              <a:ext cx="2520950" cy="1584325"/>
              <a:chOff x="3152" y="2432"/>
              <a:chExt cx="1406" cy="998"/>
            </a:xfrm>
          </p:grpSpPr>
          <p:sp>
            <p:nvSpPr>
              <p:cNvPr id="36" name="AutoShape 7"/>
              <p:cNvSpPr>
                <a:spLocks noChangeArrowheads="1"/>
              </p:cNvSpPr>
              <p:nvPr/>
            </p:nvSpPr>
            <p:spPr bwMode="auto">
              <a:xfrm flipH="1">
                <a:off x="3152" y="2432"/>
                <a:ext cx="635" cy="998"/>
              </a:xfrm>
              <a:prstGeom prst="rtTriangle">
                <a:avLst/>
              </a:prstGeom>
              <a:solidFill>
                <a:srgbClr val="FF7C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AutoShape 8"/>
              <p:cNvSpPr>
                <a:spLocks noChangeArrowheads="1"/>
              </p:cNvSpPr>
              <p:nvPr/>
            </p:nvSpPr>
            <p:spPr bwMode="auto">
              <a:xfrm>
                <a:off x="3787" y="2432"/>
                <a:ext cx="771" cy="998"/>
              </a:xfrm>
              <a:prstGeom prst="rtTriangle">
                <a:avLst/>
              </a:prstGeom>
              <a:solidFill>
                <a:srgbClr val="FF7C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1" name="Group 16"/>
            <p:cNvGrpSpPr>
              <a:grpSpLocks/>
            </p:cNvGrpSpPr>
            <p:nvPr/>
          </p:nvGrpSpPr>
          <p:grpSpPr bwMode="auto">
            <a:xfrm>
              <a:off x="2051050" y="3860800"/>
              <a:ext cx="4897438" cy="1584325"/>
              <a:chOff x="1292" y="2432"/>
              <a:chExt cx="3085" cy="998"/>
            </a:xfrm>
          </p:grpSpPr>
          <p:sp>
            <p:nvSpPr>
              <p:cNvPr id="32" name="Line 12"/>
              <p:cNvSpPr>
                <a:spLocks noChangeShapeType="1"/>
              </p:cNvSpPr>
              <p:nvPr/>
            </p:nvSpPr>
            <p:spPr bwMode="auto">
              <a:xfrm>
                <a:off x="1746" y="2432"/>
                <a:ext cx="1769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" name="Line 13"/>
              <p:cNvSpPr>
                <a:spLocks noChangeShapeType="1"/>
              </p:cNvSpPr>
              <p:nvPr/>
            </p:nvSpPr>
            <p:spPr bwMode="auto">
              <a:xfrm>
                <a:off x="3515" y="2432"/>
                <a:ext cx="862" cy="99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Line 14"/>
              <p:cNvSpPr>
                <a:spLocks noChangeShapeType="1"/>
              </p:cNvSpPr>
              <p:nvPr/>
            </p:nvSpPr>
            <p:spPr bwMode="auto">
              <a:xfrm>
                <a:off x="1292" y="3430"/>
                <a:ext cx="3085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Line 15"/>
              <p:cNvSpPr>
                <a:spLocks noChangeShapeType="1"/>
              </p:cNvSpPr>
              <p:nvPr/>
            </p:nvSpPr>
            <p:spPr bwMode="auto">
              <a:xfrm flipH="1">
                <a:off x="1292" y="2432"/>
                <a:ext cx="454" cy="99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6" name="Skupina 15"/>
          <p:cNvGrpSpPr/>
          <p:nvPr/>
        </p:nvGrpSpPr>
        <p:grpSpPr>
          <a:xfrm>
            <a:off x="0" y="4527947"/>
            <a:ext cx="9144000" cy="615553"/>
            <a:chOff x="0" y="4527947"/>
            <a:chExt cx="9144000" cy="615553"/>
          </a:xfrm>
        </p:grpSpPr>
        <p:sp>
          <p:nvSpPr>
            <p:cNvPr id="17" name="TextovéPole 16"/>
            <p:cNvSpPr txBox="1"/>
            <p:nvPr/>
          </p:nvSpPr>
          <p:spPr>
            <a:xfrm>
              <a:off x="0" y="4527947"/>
              <a:ext cx="9144000" cy="61555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cs-CZ" sz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Autor: </a:t>
              </a:r>
              <a:r>
                <a:rPr lang="cs-CZ" sz="12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Mgr. Karel Rajchl</a:t>
              </a:r>
              <a:endPara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cs-CZ" sz="1000" dirty="0"/>
            </a:p>
          </p:txBody>
        </p:sp>
        <p:pic>
          <p:nvPicPr>
            <p:cNvPr id="18" name="obrázek 5" descr="Image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0740" y="4550290"/>
              <a:ext cx="2978785" cy="57086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ransition spd="slow">
    <p:newsflash/>
    <p:sndAc>
      <p:stSnd>
        <p:snd r:embed="rId3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411510"/>
            <a:ext cx="5040560" cy="882098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27.2  Co již víme o lichoběžnících?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79512" y="1491630"/>
            <a:ext cx="1800200" cy="522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600" b="1" u="sng" dirty="0" smtClean="0">
                <a:latin typeface="Times New Roman" pitchFamily="18" charset="0"/>
                <a:ea typeface="+mj-ea"/>
                <a:cs typeface="Times New Roman" pitchFamily="18" charset="0"/>
              </a:rPr>
              <a:t>r</a:t>
            </a:r>
            <a:r>
              <a:rPr kumimoji="0" lang="cs-CZ" sz="16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ozdělení</a:t>
            </a:r>
            <a:r>
              <a:rPr kumimoji="0" lang="cs-CZ" sz="1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cs-CZ" sz="16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4911849" y="1497360"/>
            <a:ext cx="1800200" cy="522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600" b="1" u="sng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pojmenování</a:t>
            </a:r>
            <a:r>
              <a:rPr kumimoji="0" lang="cs-CZ" sz="1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cs-CZ" sz="16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635896" y="1991122"/>
            <a:ext cx="4032448" cy="352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Strana a </a:t>
            </a:r>
            <a:r>
              <a:rPr lang="cs-CZ" sz="1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vpravo vedle </a:t>
            </a:r>
            <a:r>
              <a:rPr lang="cs-CZ" sz="1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vrcholu A, strana b </a:t>
            </a:r>
            <a:r>
              <a:rPr lang="cs-CZ" sz="1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vedle </a:t>
            </a:r>
            <a:r>
              <a:rPr lang="cs-CZ" sz="1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vrcholu B, strana c </a:t>
            </a:r>
            <a:r>
              <a:rPr lang="cs-CZ" sz="1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vedle </a:t>
            </a:r>
            <a:r>
              <a:rPr lang="cs-CZ" sz="1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vrcholu </a:t>
            </a:r>
            <a:r>
              <a:rPr lang="cs-CZ" sz="1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C, strana d vedle vrcholu D.</a:t>
            </a:r>
            <a:endParaRPr lang="cs-CZ" sz="1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2339752" y="2577716"/>
            <a:ext cx="792088" cy="2308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9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obecný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2339752" y="3549942"/>
            <a:ext cx="864096" cy="2308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9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pravoúhlý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2357500" y="4400177"/>
            <a:ext cx="990364" cy="2308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9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rovnoramenný</a:t>
            </a:r>
          </a:p>
        </p:txBody>
      </p:sp>
      <p:sp>
        <p:nvSpPr>
          <p:cNvPr id="14" name="Zahnutá šipka nahoru 13"/>
          <p:cNvSpPr/>
          <p:nvPr/>
        </p:nvSpPr>
        <p:spPr>
          <a:xfrm>
            <a:off x="4443797" y="4224212"/>
            <a:ext cx="936104" cy="347601"/>
          </a:xfrm>
          <a:prstGeom prst="curved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Zahnutá šipka nahoru 43"/>
          <p:cNvSpPr/>
          <p:nvPr/>
        </p:nvSpPr>
        <p:spPr>
          <a:xfrm rot="15744207">
            <a:off x="6312841" y="3382069"/>
            <a:ext cx="798416" cy="347601"/>
          </a:xfrm>
          <a:prstGeom prst="curved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Zahnutá šipka nahoru 44"/>
          <p:cNvSpPr/>
          <p:nvPr/>
        </p:nvSpPr>
        <p:spPr>
          <a:xfrm rot="10800000">
            <a:off x="5696206" y="2542511"/>
            <a:ext cx="494942" cy="173801"/>
          </a:xfrm>
          <a:prstGeom prst="curved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Zahnutá šipka nahoru 45"/>
          <p:cNvSpPr/>
          <p:nvPr/>
        </p:nvSpPr>
        <p:spPr>
          <a:xfrm rot="6967677">
            <a:off x="4311078" y="2854480"/>
            <a:ext cx="798416" cy="347601"/>
          </a:xfrm>
          <a:prstGeom prst="curved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" name="Group 4"/>
          <p:cNvGrpSpPr>
            <a:grpSpLocks/>
          </p:cNvGrpSpPr>
          <p:nvPr/>
        </p:nvGrpSpPr>
        <p:grpSpPr bwMode="auto">
          <a:xfrm>
            <a:off x="409911" y="2344043"/>
            <a:ext cx="1403349" cy="698178"/>
            <a:chOff x="0" y="1480"/>
            <a:chExt cx="1429" cy="771"/>
          </a:xfrm>
        </p:grpSpPr>
        <p:grpSp>
          <p:nvGrpSpPr>
            <p:cNvPr id="22" name="Group 5"/>
            <p:cNvGrpSpPr>
              <a:grpSpLocks/>
            </p:cNvGrpSpPr>
            <p:nvPr/>
          </p:nvGrpSpPr>
          <p:grpSpPr bwMode="auto">
            <a:xfrm>
              <a:off x="0" y="1480"/>
              <a:ext cx="1429" cy="771"/>
              <a:chOff x="0" y="1480"/>
              <a:chExt cx="1429" cy="771"/>
            </a:xfrm>
          </p:grpSpPr>
          <p:sp>
            <p:nvSpPr>
              <p:cNvPr id="24" name="Line 6"/>
              <p:cNvSpPr>
                <a:spLocks noChangeShapeType="1"/>
              </p:cNvSpPr>
              <p:nvPr/>
            </p:nvSpPr>
            <p:spPr bwMode="auto">
              <a:xfrm flipH="1">
                <a:off x="0" y="1480"/>
                <a:ext cx="521" cy="77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Line 7"/>
              <p:cNvSpPr>
                <a:spLocks noChangeShapeType="1"/>
              </p:cNvSpPr>
              <p:nvPr/>
            </p:nvSpPr>
            <p:spPr bwMode="auto">
              <a:xfrm>
                <a:off x="0" y="2251"/>
                <a:ext cx="142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" name="Line 8"/>
              <p:cNvSpPr>
                <a:spLocks noChangeShapeType="1"/>
              </p:cNvSpPr>
              <p:nvPr/>
            </p:nvSpPr>
            <p:spPr bwMode="auto">
              <a:xfrm>
                <a:off x="521" y="1480"/>
                <a:ext cx="72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3" name="Line 9"/>
            <p:cNvSpPr>
              <a:spLocks noChangeShapeType="1"/>
            </p:cNvSpPr>
            <p:nvPr/>
          </p:nvSpPr>
          <p:spPr bwMode="auto">
            <a:xfrm>
              <a:off x="1247" y="1480"/>
              <a:ext cx="182" cy="77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9" name="Group 10"/>
          <p:cNvGrpSpPr>
            <a:grpSpLocks/>
          </p:cNvGrpSpPr>
          <p:nvPr/>
        </p:nvGrpSpPr>
        <p:grpSpPr bwMode="auto">
          <a:xfrm>
            <a:off x="665735" y="3356165"/>
            <a:ext cx="1317123" cy="618385"/>
            <a:chOff x="2064" y="1434"/>
            <a:chExt cx="1406" cy="771"/>
          </a:xfrm>
        </p:grpSpPr>
        <p:grpSp>
          <p:nvGrpSpPr>
            <p:cNvPr id="32" name="Group 11"/>
            <p:cNvGrpSpPr>
              <a:grpSpLocks/>
            </p:cNvGrpSpPr>
            <p:nvPr/>
          </p:nvGrpSpPr>
          <p:grpSpPr bwMode="auto">
            <a:xfrm>
              <a:off x="2064" y="1434"/>
              <a:ext cx="1406" cy="771"/>
              <a:chOff x="2064" y="1434"/>
              <a:chExt cx="1406" cy="771"/>
            </a:xfrm>
          </p:grpSpPr>
          <p:grpSp>
            <p:nvGrpSpPr>
              <p:cNvPr id="35" name="Group 12"/>
              <p:cNvGrpSpPr>
                <a:grpSpLocks/>
              </p:cNvGrpSpPr>
              <p:nvPr/>
            </p:nvGrpSpPr>
            <p:grpSpPr bwMode="auto">
              <a:xfrm>
                <a:off x="2064" y="1434"/>
                <a:ext cx="1406" cy="771"/>
                <a:chOff x="1746" y="1434"/>
                <a:chExt cx="1406" cy="771"/>
              </a:xfrm>
            </p:grpSpPr>
            <p:sp>
              <p:nvSpPr>
                <p:cNvPr id="37" name="Line 13"/>
                <p:cNvSpPr>
                  <a:spLocks noChangeShapeType="1"/>
                </p:cNvSpPr>
                <p:nvPr/>
              </p:nvSpPr>
              <p:spPr bwMode="auto">
                <a:xfrm>
                  <a:off x="1746" y="1434"/>
                  <a:ext cx="0" cy="77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8" name="Line 14"/>
                <p:cNvSpPr>
                  <a:spLocks noChangeShapeType="1"/>
                </p:cNvSpPr>
                <p:nvPr/>
              </p:nvSpPr>
              <p:spPr bwMode="auto">
                <a:xfrm>
                  <a:off x="1746" y="2205"/>
                  <a:ext cx="1406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9" name="Line 15"/>
                <p:cNvSpPr>
                  <a:spLocks noChangeShapeType="1"/>
                </p:cNvSpPr>
                <p:nvPr/>
              </p:nvSpPr>
              <p:spPr bwMode="auto">
                <a:xfrm>
                  <a:off x="1746" y="1434"/>
                  <a:ext cx="726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" name="Line 16"/>
                <p:cNvSpPr>
                  <a:spLocks noChangeShapeType="1"/>
                </p:cNvSpPr>
                <p:nvPr/>
              </p:nvSpPr>
              <p:spPr bwMode="auto">
                <a:xfrm>
                  <a:off x="2472" y="1434"/>
                  <a:ext cx="680" cy="77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36" name="Arc 17"/>
              <p:cNvSpPr>
                <a:spLocks/>
              </p:cNvSpPr>
              <p:nvPr/>
            </p:nvSpPr>
            <p:spPr bwMode="auto">
              <a:xfrm>
                <a:off x="2064" y="2024"/>
                <a:ext cx="181" cy="181"/>
              </a:xfrm>
              <a:custGeom>
                <a:avLst/>
                <a:gdLst>
                  <a:gd name="T0" fmla="*/ 0 w 21600"/>
                  <a:gd name="T1" fmla="*/ 0 h 21600"/>
                  <a:gd name="T2" fmla="*/ 181 w 21600"/>
                  <a:gd name="T3" fmla="*/ 181 h 21600"/>
                  <a:gd name="T4" fmla="*/ 0 w 21600"/>
                  <a:gd name="T5" fmla="*/ 181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cs-CZ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3" name="Oval 18"/>
            <p:cNvSpPr>
              <a:spLocks noChangeArrowheads="1"/>
            </p:cNvSpPr>
            <p:nvPr/>
          </p:nvSpPr>
          <p:spPr bwMode="auto">
            <a:xfrm>
              <a:off x="2109" y="2115"/>
              <a:ext cx="45" cy="45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2" name="AutoShape 19"/>
          <p:cNvSpPr>
            <a:spLocks noChangeArrowheads="1"/>
          </p:cNvSpPr>
          <p:nvPr/>
        </p:nvSpPr>
        <p:spPr bwMode="auto">
          <a:xfrm rot="10800000">
            <a:off x="493543" y="4224212"/>
            <a:ext cx="1188243" cy="582762"/>
          </a:xfrm>
          <a:custGeom>
            <a:avLst/>
            <a:gdLst>
              <a:gd name="T0" fmla="*/ 2079646 w 21600"/>
              <a:gd name="T1" fmla="*/ 611981 h 21600"/>
              <a:gd name="T2" fmla="*/ 1188244 w 21600"/>
              <a:gd name="T3" fmla="*/ 1223962 h 21600"/>
              <a:gd name="T4" fmla="*/ 296841 w 21600"/>
              <a:gd name="T5" fmla="*/ 611981 h 21600"/>
              <a:gd name="T6" fmla="*/ 1188244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498 w 21600"/>
              <a:gd name="T13" fmla="*/ 4498 h 21600"/>
              <a:gd name="T14" fmla="*/ 17102 w 21600"/>
              <a:gd name="T15" fmla="*/ 1710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396" y="21600"/>
                </a:lnTo>
                <a:lnTo>
                  <a:pt x="16204" y="21600"/>
                </a:lnTo>
                <a:lnTo>
                  <a:pt x="21600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7" name="Group 4"/>
          <p:cNvGrpSpPr>
            <a:grpSpLocks/>
          </p:cNvGrpSpPr>
          <p:nvPr/>
        </p:nvGrpSpPr>
        <p:grpSpPr bwMode="auto">
          <a:xfrm>
            <a:off x="4457887" y="2788353"/>
            <a:ext cx="2001763" cy="1268732"/>
            <a:chOff x="0" y="1480"/>
            <a:chExt cx="1429" cy="771"/>
          </a:xfrm>
        </p:grpSpPr>
        <p:grpSp>
          <p:nvGrpSpPr>
            <p:cNvPr id="48" name="Group 5"/>
            <p:cNvGrpSpPr>
              <a:grpSpLocks/>
            </p:cNvGrpSpPr>
            <p:nvPr/>
          </p:nvGrpSpPr>
          <p:grpSpPr bwMode="auto">
            <a:xfrm>
              <a:off x="0" y="1480"/>
              <a:ext cx="1429" cy="771"/>
              <a:chOff x="0" y="1480"/>
              <a:chExt cx="1429" cy="771"/>
            </a:xfrm>
          </p:grpSpPr>
          <p:sp>
            <p:nvSpPr>
              <p:cNvPr id="50" name="Line 6"/>
              <p:cNvSpPr>
                <a:spLocks noChangeShapeType="1"/>
              </p:cNvSpPr>
              <p:nvPr/>
            </p:nvSpPr>
            <p:spPr bwMode="auto">
              <a:xfrm flipH="1">
                <a:off x="0" y="1480"/>
                <a:ext cx="521" cy="77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" name="Line 7"/>
              <p:cNvSpPr>
                <a:spLocks noChangeShapeType="1"/>
              </p:cNvSpPr>
              <p:nvPr/>
            </p:nvSpPr>
            <p:spPr bwMode="auto">
              <a:xfrm>
                <a:off x="0" y="2251"/>
                <a:ext cx="142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" name="Line 8"/>
              <p:cNvSpPr>
                <a:spLocks noChangeShapeType="1"/>
              </p:cNvSpPr>
              <p:nvPr/>
            </p:nvSpPr>
            <p:spPr bwMode="auto">
              <a:xfrm>
                <a:off x="521" y="1480"/>
                <a:ext cx="72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49" name="Line 9"/>
            <p:cNvSpPr>
              <a:spLocks noChangeShapeType="1"/>
            </p:cNvSpPr>
            <p:nvPr/>
          </p:nvSpPr>
          <p:spPr bwMode="auto">
            <a:xfrm>
              <a:off x="1247" y="1480"/>
              <a:ext cx="182" cy="77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allAtOnce"/>
      <p:bldP spid="6" grpId="0"/>
      <p:bldP spid="15" grpId="0"/>
      <p:bldP spid="27" grpId="0" animBg="1"/>
      <p:bldP spid="28" grpId="0" animBg="1"/>
      <p:bldP spid="30" grpId="0" animBg="1"/>
      <p:bldP spid="14" grpId="0" animBg="1"/>
      <p:bldP spid="44" grpId="0" animBg="1"/>
      <p:bldP spid="45" grpId="0" animBg="1"/>
      <p:bldP spid="46" grpId="0" animBg="1"/>
      <p:bldP spid="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555526"/>
            <a:ext cx="612068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27.3  Jaké si řekneme další vlastnosti?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5" name="Skupina 44"/>
          <p:cNvGrpSpPr/>
          <p:nvPr/>
        </p:nvGrpSpPr>
        <p:grpSpPr>
          <a:xfrm>
            <a:off x="1292113" y="1035220"/>
            <a:ext cx="4644232" cy="2674292"/>
            <a:chOff x="1476375" y="1628775"/>
            <a:chExt cx="5757863" cy="3219632"/>
          </a:xfrm>
        </p:grpSpPr>
        <p:sp>
          <p:nvSpPr>
            <p:cNvPr id="46" name="Line 27"/>
            <p:cNvSpPr>
              <a:spLocks noChangeShapeType="1"/>
            </p:cNvSpPr>
            <p:nvPr/>
          </p:nvSpPr>
          <p:spPr bwMode="auto">
            <a:xfrm flipH="1">
              <a:off x="1835150" y="2133600"/>
              <a:ext cx="720725" cy="20161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Line 26"/>
            <p:cNvSpPr>
              <a:spLocks noChangeShapeType="1"/>
            </p:cNvSpPr>
            <p:nvPr/>
          </p:nvSpPr>
          <p:spPr bwMode="auto">
            <a:xfrm>
              <a:off x="2555875" y="2133600"/>
              <a:ext cx="2808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Line 25"/>
            <p:cNvSpPr>
              <a:spLocks noChangeShapeType="1"/>
            </p:cNvSpPr>
            <p:nvPr/>
          </p:nvSpPr>
          <p:spPr bwMode="auto">
            <a:xfrm flipH="1" flipV="1">
              <a:off x="5364163" y="2133600"/>
              <a:ext cx="1512887" cy="20161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Line 24"/>
            <p:cNvSpPr>
              <a:spLocks noChangeShapeType="1"/>
            </p:cNvSpPr>
            <p:nvPr/>
          </p:nvSpPr>
          <p:spPr bwMode="auto">
            <a:xfrm>
              <a:off x="1835150" y="4149725"/>
              <a:ext cx="50419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0" name="Group 12"/>
            <p:cNvGrpSpPr>
              <a:grpSpLocks/>
            </p:cNvGrpSpPr>
            <p:nvPr/>
          </p:nvGrpSpPr>
          <p:grpSpPr bwMode="auto">
            <a:xfrm>
              <a:off x="1835150" y="2133600"/>
              <a:ext cx="5041900" cy="2016125"/>
              <a:chOff x="1156" y="1344"/>
              <a:chExt cx="3176" cy="1270"/>
            </a:xfrm>
          </p:grpSpPr>
          <p:sp>
            <p:nvSpPr>
              <p:cNvPr id="69" name="Rectangle 9"/>
              <p:cNvSpPr>
                <a:spLocks noChangeArrowheads="1"/>
              </p:cNvSpPr>
              <p:nvPr/>
            </p:nvSpPr>
            <p:spPr bwMode="auto">
              <a:xfrm>
                <a:off x="1610" y="1344"/>
                <a:ext cx="1769" cy="1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0" name="AutoShape 10"/>
              <p:cNvSpPr>
                <a:spLocks noChangeArrowheads="1"/>
              </p:cNvSpPr>
              <p:nvPr/>
            </p:nvSpPr>
            <p:spPr bwMode="auto">
              <a:xfrm>
                <a:off x="3379" y="1344"/>
                <a:ext cx="953" cy="1270"/>
              </a:xfrm>
              <a:prstGeom prst="rtTriangl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1" name="AutoShape 11"/>
              <p:cNvSpPr>
                <a:spLocks noChangeArrowheads="1"/>
              </p:cNvSpPr>
              <p:nvPr/>
            </p:nvSpPr>
            <p:spPr bwMode="auto">
              <a:xfrm flipH="1">
                <a:off x="1156" y="1344"/>
                <a:ext cx="454" cy="1270"/>
              </a:xfrm>
              <a:prstGeom prst="rtTriangl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51" name="Line 15"/>
            <p:cNvSpPr>
              <a:spLocks noChangeShapeType="1"/>
            </p:cNvSpPr>
            <p:nvPr/>
          </p:nvSpPr>
          <p:spPr bwMode="auto">
            <a:xfrm>
              <a:off x="1835150" y="4149725"/>
              <a:ext cx="504190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Line 13"/>
            <p:cNvSpPr>
              <a:spLocks noChangeShapeType="1"/>
            </p:cNvSpPr>
            <p:nvPr/>
          </p:nvSpPr>
          <p:spPr bwMode="auto">
            <a:xfrm>
              <a:off x="2555875" y="2133600"/>
              <a:ext cx="2808288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Line 14"/>
            <p:cNvSpPr>
              <a:spLocks noChangeShapeType="1"/>
            </p:cNvSpPr>
            <p:nvPr/>
          </p:nvSpPr>
          <p:spPr bwMode="auto">
            <a:xfrm>
              <a:off x="5364163" y="2133600"/>
              <a:ext cx="1512887" cy="20161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Line 16"/>
            <p:cNvSpPr>
              <a:spLocks noChangeShapeType="1"/>
            </p:cNvSpPr>
            <p:nvPr/>
          </p:nvSpPr>
          <p:spPr bwMode="auto">
            <a:xfrm flipH="1">
              <a:off x="1835150" y="2133600"/>
              <a:ext cx="720725" cy="20161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Line 17"/>
            <p:cNvSpPr>
              <a:spLocks noChangeShapeType="1"/>
            </p:cNvSpPr>
            <p:nvPr/>
          </p:nvSpPr>
          <p:spPr bwMode="auto">
            <a:xfrm>
              <a:off x="2555875" y="2133600"/>
              <a:ext cx="0" cy="201612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Arc 18"/>
            <p:cNvSpPr>
              <a:spLocks/>
            </p:cNvSpPr>
            <p:nvPr/>
          </p:nvSpPr>
          <p:spPr bwMode="auto">
            <a:xfrm>
              <a:off x="2555875" y="3789363"/>
              <a:ext cx="360363" cy="360362"/>
            </a:xfrm>
            <a:custGeom>
              <a:avLst/>
              <a:gdLst>
                <a:gd name="T0" fmla="*/ 0 w 21600"/>
                <a:gd name="T1" fmla="*/ 0 h 21600"/>
                <a:gd name="T2" fmla="*/ 360363 w 21600"/>
                <a:gd name="T3" fmla="*/ 360362 h 21600"/>
                <a:gd name="T4" fmla="*/ 0 w 21600"/>
                <a:gd name="T5" fmla="*/ 36036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Oval 19"/>
            <p:cNvSpPr>
              <a:spLocks noChangeArrowheads="1"/>
            </p:cNvSpPr>
            <p:nvPr/>
          </p:nvSpPr>
          <p:spPr bwMode="auto">
            <a:xfrm>
              <a:off x="2627313" y="4005263"/>
              <a:ext cx="73025" cy="7302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Text Box 20"/>
            <p:cNvSpPr txBox="1">
              <a:spLocks noChangeArrowheads="1"/>
            </p:cNvSpPr>
            <p:nvPr/>
          </p:nvSpPr>
          <p:spPr bwMode="auto">
            <a:xfrm>
              <a:off x="3635375" y="4292600"/>
              <a:ext cx="576263" cy="555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59" name="Text Box 21"/>
            <p:cNvSpPr txBox="1">
              <a:spLocks noChangeArrowheads="1"/>
            </p:cNvSpPr>
            <p:nvPr/>
          </p:nvSpPr>
          <p:spPr bwMode="auto">
            <a:xfrm>
              <a:off x="3708400" y="1628775"/>
              <a:ext cx="576263" cy="555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60" name="Text Box 22"/>
            <p:cNvSpPr txBox="1">
              <a:spLocks noChangeArrowheads="1"/>
            </p:cNvSpPr>
            <p:nvPr/>
          </p:nvSpPr>
          <p:spPr bwMode="auto">
            <a:xfrm>
              <a:off x="6084888" y="2636838"/>
              <a:ext cx="576262" cy="555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61" name="Text Box 23"/>
            <p:cNvSpPr txBox="1">
              <a:spLocks noChangeArrowheads="1"/>
            </p:cNvSpPr>
            <p:nvPr/>
          </p:nvSpPr>
          <p:spPr bwMode="auto">
            <a:xfrm>
              <a:off x="1547813" y="2708275"/>
              <a:ext cx="576262" cy="555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62" name="Text Box 28"/>
            <p:cNvSpPr txBox="1">
              <a:spLocks noChangeArrowheads="1"/>
            </p:cNvSpPr>
            <p:nvPr/>
          </p:nvSpPr>
          <p:spPr bwMode="auto">
            <a:xfrm>
              <a:off x="2555875" y="2924175"/>
              <a:ext cx="576263" cy="555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lang="cs-CZ" sz="2400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Line 29"/>
            <p:cNvSpPr>
              <a:spLocks noChangeShapeType="1"/>
            </p:cNvSpPr>
            <p:nvPr/>
          </p:nvSpPr>
          <p:spPr bwMode="auto">
            <a:xfrm flipV="1">
              <a:off x="1835150" y="2133600"/>
              <a:ext cx="3529013" cy="201612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Line 30"/>
            <p:cNvSpPr>
              <a:spLocks noChangeShapeType="1"/>
            </p:cNvSpPr>
            <p:nvPr/>
          </p:nvSpPr>
          <p:spPr bwMode="auto">
            <a:xfrm>
              <a:off x="2555875" y="2133600"/>
              <a:ext cx="4321175" cy="201612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Text Box 31"/>
            <p:cNvSpPr txBox="1">
              <a:spLocks noChangeArrowheads="1"/>
            </p:cNvSpPr>
            <p:nvPr/>
          </p:nvSpPr>
          <p:spPr bwMode="auto">
            <a:xfrm>
              <a:off x="1476375" y="4149724"/>
              <a:ext cx="574675" cy="555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66" name="Text Box 32"/>
            <p:cNvSpPr txBox="1">
              <a:spLocks noChangeArrowheads="1"/>
            </p:cNvSpPr>
            <p:nvPr/>
          </p:nvSpPr>
          <p:spPr bwMode="auto">
            <a:xfrm>
              <a:off x="6659563" y="4149724"/>
              <a:ext cx="574675" cy="555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67" name="Text Box 33"/>
            <p:cNvSpPr txBox="1">
              <a:spLocks noChangeArrowheads="1"/>
            </p:cNvSpPr>
            <p:nvPr/>
          </p:nvSpPr>
          <p:spPr bwMode="auto">
            <a:xfrm>
              <a:off x="5148262" y="1700213"/>
              <a:ext cx="574675" cy="555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68" name="Text Box 34"/>
            <p:cNvSpPr txBox="1">
              <a:spLocks noChangeArrowheads="1"/>
            </p:cNvSpPr>
            <p:nvPr/>
          </p:nvSpPr>
          <p:spPr bwMode="auto">
            <a:xfrm>
              <a:off x="2268538" y="1700213"/>
              <a:ext cx="574675" cy="555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</p:grpSp>
      <p:sp>
        <p:nvSpPr>
          <p:cNvPr id="72" name="Text Box 35"/>
          <p:cNvSpPr txBox="1">
            <a:spLocks noChangeArrowheads="1"/>
          </p:cNvSpPr>
          <p:nvPr/>
        </p:nvSpPr>
        <p:spPr bwMode="auto">
          <a:xfrm>
            <a:off x="415148" y="3627607"/>
            <a:ext cx="50403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základny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– rovnoběžné strany a, c</a:t>
            </a:r>
          </a:p>
        </p:txBody>
      </p:sp>
      <p:sp>
        <p:nvSpPr>
          <p:cNvPr id="73" name="Text Box 36"/>
          <p:cNvSpPr txBox="1">
            <a:spLocks noChangeArrowheads="1"/>
          </p:cNvSpPr>
          <p:nvPr/>
        </p:nvSpPr>
        <p:spPr bwMode="auto">
          <a:xfrm>
            <a:off x="415148" y="4044295"/>
            <a:ext cx="58324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ramena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– různoběžné protější strany b, d</a:t>
            </a:r>
          </a:p>
        </p:txBody>
      </p:sp>
      <p:sp>
        <p:nvSpPr>
          <p:cNvPr id="74" name="Text Box 37"/>
          <p:cNvSpPr txBox="1">
            <a:spLocks noChangeArrowheads="1"/>
          </p:cNvSpPr>
          <p:nvPr/>
        </p:nvSpPr>
        <p:spPr bwMode="auto">
          <a:xfrm>
            <a:off x="439570" y="4402762"/>
            <a:ext cx="643668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výška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– úsečka kolmá na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základny, jejíž krajní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body na nich leží</a:t>
            </a:r>
          </a:p>
        </p:txBody>
      </p:sp>
      <p:sp>
        <p:nvSpPr>
          <p:cNvPr id="75" name="Text Box 38"/>
          <p:cNvSpPr txBox="1">
            <a:spLocks noChangeArrowheads="1"/>
          </p:cNvSpPr>
          <p:nvPr/>
        </p:nvSpPr>
        <p:spPr bwMode="auto">
          <a:xfrm>
            <a:off x="415148" y="4731990"/>
            <a:ext cx="50403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úhlopříčky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2" grpId="0"/>
      <p:bldP spid="73" grpId="0"/>
      <p:bldP spid="74" grpId="0"/>
      <p:bldP spid="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4836" y="492443"/>
            <a:ext cx="566731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27.4  Co si řekneme nového?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3453132" y="1140687"/>
            <a:ext cx="745912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OBSAH</a:t>
            </a:r>
            <a:endParaRPr lang="cs-CZ" sz="1200" b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ovéPole 67"/>
          <p:cNvSpPr txBox="1"/>
          <p:nvPr/>
        </p:nvSpPr>
        <p:spPr>
          <a:xfrm>
            <a:off x="179512" y="1140687"/>
            <a:ext cx="847705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OBVOD</a:t>
            </a:r>
            <a:endParaRPr lang="cs-CZ" sz="1200" b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9" name="Skupina 68"/>
          <p:cNvGrpSpPr/>
          <p:nvPr/>
        </p:nvGrpSpPr>
        <p:grpSpPr>
          <a:xfrm>
            <a:off x="179512" y="1270337"/>
            <a:ext cx="2591941" cy="2013753"/>
            <a:chOff x="2124075" y="1687513"/>
            <a:chExt cx="3960813" cy="3287278"/>
          </a:xfrm>
        </p:grpSpPr>
        <p:sp>
          <p:nvSpPr>
            <p:cNvPr id="70" name="Line 3"/>
            <p:cNvSpPr>
              <a:spLocks noChangeShapeType="1"/>
            </p:cNvSpPr>
            <p:nvPr/>
          </p:nvSpPr>
          <p:spPr bwMode="auto">
            <a:xfrm>
              <a:off x="2339975" y="4221163"/>
              <a:ext cx="37449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Line 4"/>
            <p:cNvSpPr>
              <a:spLocks noChangeShapeType="1"/>
            </p:cNvSpPr>
            <p:nvPr/>
          </p:nvSpPr>
          <p:spPr bwMode="auto">
            <a:xfrm flipH="1" flipV="1">
              <a:off x="4427538" y="2349500"/>
              <a:ext cx="1657350" cy="18716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Line 5"/>
            <p:cNvSpPr>
              <a:spLocks noChangeShapeType="1"/>
            </p:cNvSpPr>
            <p:nvPr/>
          </p:nvSpPr>
          <p:spPr bwMode="auto">
            <a:xfrm flipH="1">
              <a:off x="3059113" y="2349500"/>
              <a:ext cx="13684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Line 6"/>
            <p:cNvSpPr>
              <a:spLocks noChangeShapeType="1"/>
            </p:cNvSpPr>
            <p:nvPr/>
          </p:nvSpPr>
          <p:spPr bwMode="auto">
            <a:xfrm flipH="1">
              <a:off x="2339975" y="2349500"/>
              <a:ext cx="719138" cy="18716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Text Box 7"/>
            <p:cNvSpPr txBox="1">
              <a:spLocks noChangeArrowheads="1"/>
            </p:cNvSpPr>
            <p:nvPr/>
          </p:nvSpPr>
          <p:spPr bwMode="auto">
            <a:xfrm>
              <a:off x="3635375" y="4221163"/>
              <a:ext cx="720725" cy="753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75" name="Text Box 8"/>
            <p:cNvSpPr txBox="1">
              <a:spLocks noChangeArrowheads="1"/>
            </p:cNvSpPr>
            <p:nvPr/>
          </p:nvSpPr>
          <p:spPr bwMode="auto">
            <a:xfrm>
              <a:off x="5076824" y="2852738"/>
              <a:ext cx="720725" cy="753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76" name="Text Box 9"/>
            <p:cNvSpPr txBox="1">
              <a:spLocks noChangeArrowheads="1"/>
            </p:cNvSpPr>
            <p:nvPr/>
          </p:nvSpPr>
          <p:spPr bwMode="auto">
            <a:xfrm>
              <a:off x="3419475" y="1687513"/>
              <a:ext cx="720725" cy="753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 dirty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77" name="Text Box 10"/>
            <p:cNvSpPr txBox="1">
              <a:spLocks noChangeArrowheads="1"/>
            </p:cNvSpPr>
            <p:nvPr/>
          </p:nvSpPr>
          <p:spPr bwMode="auto">
            <a:xfrm>
              <a:off x="2124075" y="2924176"/>
              <a:ext cx="720725" cy="753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78" name="Line 11"/>
            <p:cNvSpPr>
              <a:spLocks noChangeShapeType="1"/>
            </p:cNvSpPr>
            <p:nvPr/>
          </p:nvSpPr>
          <p:spPr bwMode="auto">
            <a:xfrm>
              <a:off x="2339975" y="4221163"/>
              <a:ext cx="3744913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9" name="Line 12"/>
            <p:cNvSpPr>
              <a:spLocks noChangeShapeType="1"/>
            </p:cNvSpPr>
            <p:nvPr/>
          </p:nvSpPr>
          <p:spPr bwMode="auto">
            <a:xfrm flipH="1">
              <a:off x="3059113" y="2349500"/>
              <a:ext cx="1368425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" name="Line 13"/>
            <p:cNvSpPr>
              <a:spLocks noChangeShapeType="1"/>
            </p:cNvSpPr>
            <p:nvPr/>
          </p:nvSpPr>
          <p:spPr bwMode="auto">
            <a:xfrm flipH="1">
              <a:off x="2339975" y="2349500"/>
              <a:ext cx="719138" cy="187166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1" name="Line 14"/>
            <p:cNvSpPr>
              <a:spLocks noChangeShapeType="1"/>
            </p:cNvSpPr>
            <p:nvPr/>
          </p:nvSpPr>
          <p:spPr bwMode="auto">
            <a:xfrm flipH="1" flipV="1">
              <a:off x="4427538" y="2349500"/>
              <a:ext cx="1657350" cy="187166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2" name="Text Box 15"/>
          <p:cNvSpPr txBox="1">
            <a:spLocks noChangeArrowheads="1"/>
          </p:cNvSpPr>
          <p:nvPr/>
        </p:nvSpPr>
        <p:spPr bwMode="auto">
          <a:xfrm>
            <a:off x="-468560" y="3294556"/>
            <a:ext cx="396044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cs-CZ" sz="2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 a + b + c + d</a:t>
            </a:r>
          </a:p>
        </p:txBody>
      </p:sp>
      <p:grpSp>
        <p:nvGrpSpPr>
          <p:cNvPr id="83" name="Skupina 82"/>
          <p:cNvGrpSpPr/>
          <p:nvPr/>
        </p:nvGrpSpPr>
        <p:grpSpPr>
          <a:xfrm>
            <a:off x="3759647" y="1178135"/>
            <a:ext cx="4895056" cy="2016919"/>
            <a:chOff x="684213" y="1052513"/>
            <a:chExt cx="6551612" cy="2917825"/>
          </a:xfrm>
        </p:grpSpPr>
        <p:sp>
          <p:nvSpPr>
            <p:cNvPr id="84" name="Line 107"/>
            <p:cNvSpPr>
              <a:spLocks noChangeShapeType="1"/>
            </p:cNvSpPr>
            <p:nvPr/>
          </p:nvSpPr>
          <p:spPr bwMode="auto">
            <a:xfrm flipH="1" flipV="1">
              <a:off x="4067175" y="1557338"/>
              <a:ext cx="288925" cy="792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5" name="Arc 31"/>
            <p:cNvSpPr>
              <a:spLocks/>
            </p:cNvSpPr>
            <p:nvPr/>
          </p:nvSpPr>
          <p:spPr bwMode="auto">
            <a:xfrm rot="16200000">
              <a:off x="4069557" y="2145506"/>
              <a:ext cx="215900" cy="195263"/>
            </a:xfrm>
            <a:custGeom>
              <a:avLst/>
              <a:gdLst>
                <a:gd name="T0" fmla="*/ 94076 w 21600"/>
                <a:gd name="T1" fmla="*/ 0 h 19441"/>
                <a:gd name="T2" fmla="*/ 215900 w 21600"/>
                <a:gd name="T3" fmla="*/ 195263 h 19441"/>
                <a:gd name="T4" fmla="*/ 0 w 21600"/>
                <a:gd name="T5" fmla="*/ 195263 h 19441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441"/>
                <a:gd name="T11" fmla="*/ 21600 w 21600"/>
                <a:gd name="T12" fmla="*/ 19441 h 1944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441" fill="none" extrusionOk="0">
                  <a:moveTo>
                    <a:pt x="9412" y="-1"/>
                  </a:moveTo>
                  <a:cubicBezTo>
                    <a:pt x="16865" y="3607"/>
                    <a:pt x="21600" y="11160"/>
                    <a:pt x="21600" y="19441"/>
                  </a:cubicBezTo>
                </a:path>
                <a:path w="21600" h="19441" stroke="0" extrusionOk="0">
                  <a:moveTo>
                    <a:pt x="9412" y="-1"/>
                  </a:moveTo>
                  <a:cubicBezTo>
                    <a:pt x="16865" y="3607"/>
                    <a:pt x="21600" y="11160"/>
                    <a:pt x="21600" y="19441"/>
                  </a:cubicBezTo>
                  <a:lnTo>
                    <a:pt x="0" y="19441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6" name="Arc 99"/>
            <p:cNvSpPr>
              <a:spLocks/>
            </p:cNvSpPr>
            <p:nvPr/>
          </p:nvSpPr>
          <p:spPr bwMode="auto">
            <a:xfrm rot="16200000">
              <a:off x="4062413" y="2138362"/>
              <a:ext cx="215900" cy="206375"/>
            </a:xfrm>
            <a:custGeom>
              <a:avLst/>
              <a:gdLst>
                <a:gd name="T0" fmla="*/ 64280 w 21600"/>
                <a:gd name="T1" fmla="*/ 0 h 20620"/>
                <a:gd name="T2" fmla="*/ 215900 w 21600"/>
                <a:gd name="T3" fmla="*/ 206375 h 20620"/>
                <a:gd name="T4" fmla="*/ 0 w 21600"/>
                <a:gd name="T5" fmla="*/ 206375 h 2062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0620"/>
                <a:gd name="T11" fmla="*/ 21600 w 21600"/>
                <a:gd name="T12" fmla="*/ 20620 h 206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0620" fill="none" extrusionOk="0">
                  <a:moveTo>
                    <a:pt x="6431" y="-1"/>
                  </a:moveTo>
                  <a:cubicBezTo>
                    <a:pt x="15454" y="2813"/>
                    <a:pt x="21600" y="11167"/>
                    <a:pt x="21600" y="20620"/>
                  </a:cubicBezTo>
                </a:path>
                <a:path w="21600" h="20620" stroke="0" extrusionOk="0">
                  <a:moveTo>
                    <a:pt x="6431" y="-1"/>
                  </a:moveTo>
                  <a:cubicBezTo>
                    <a:pt x="15454" y="2813"/>
                    <a:pt x="21600" y="11167"/>
                    <a:pt x="21600" y="20620"/>
                  </a:cubicBezTo>
                  <a:lnTo>
                    <a:pt x="0" y="2062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7" name="Arc 23"/>
            <p:cNvSpPr>
              <a:spLocks/>
            </p:cNvSpPr>
            <p:nvPr/>
          </p:nvSpPr>
          <p:spPr bwMode="auto">
            <a:xfrm rot="10800000">
              <a:off x="3795713" y="1484313"/>
              <a:ext cx="349250" cy="360362"/>
            </a:xfrm>
            <a:custGeom>
              <a:avLst/>
              <a:gdLst>
                <a:gd name="T0" fmla="*/ 0 w 20967"/>
                <a:gd name="T1" fmla="*/ 0 h 21600"/>
                <a:gd name="T2" fmla="*/ 349250 w 20967"/>
                <a:gd name="T3" fmla="*/ 273742 h 21600"/>
                <a:gd name="T4" fmla="*/ 0 w 20967"/>
                <a:gd name="T5" fmla="*/ 360362 h 21600"/>
                <a:gd name="T6" fmla="*/ 0 60000 65536"/>
                <a:gd name="T7" fmla="*/ 0 60000 65536"/>
                <a:gd name="T8" fmla="*/ 0 60000 65536"/>
                <a:gd name="T9" fmla="*/ 0 w 20967"/>
                <a:gd name="T10" fmla="*/ 0 h 21600"/>
                <a:gd name="T11" fmla="*/ 20967 w 2096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967" h="21600" fill="none" extrusionOk="0">
                  <a:moveTo>
                    <a:pt x="-1" y="0"/>
                  </a:moveTo>
                  <a:cubicBezTo>
                    <a:pt x="9929" y="0"/>
                    <a:pt x="18579" y="6769"/>
                    <a:pt x="20966" y="16408"/>
                  </a:cubicBezTo>
                </a:path>
                <a:path w="20967" h="21600" stroke="0" extrusionOk="0">
                  <a:moveTo>
                    <a:pt x="-1" y="0"/>
                  </a:moveTo>
                  <a:cubicBezTo>
                    <a:pt x="9929" y="0"/>
                    <a:pt x="18579" y="6769"/>
                    <a:pt x="20966" y="1640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Arc 102"/>
            <p:cNvSpPr>
              <a:spLocks/>
            </p:cNvSpPr>
            <p:nvPr/>
          </p:nvSpPr>
          <p:spPr bwMode="auto">
            <a:xfrm rot="10800000">
              <a:off x="3783013" y="1484313"/>
              <a:ext cx="384175" cy="360362"/>
            </a:xfrm>
            <a:custGeom>
              <a:avLst/>
              <a:gdLst>
                <a:gd name="T0" fmla="*/ 0 w 23003"/>
                <a:gd name="T1" fmla="*/ 1385 h 21600"/>
                <a:gd name="T2" fmla="*/ 384175 w 23003"/>
                <a:gd name="T3" fmla="*/ 284319 h 21600"/>
                <a:gd name="T4" fmla="*/ 31548 w 23003"/>
                <a:gd name="T5" fmla="*/ 360362 h 21600"/>
                <a:gd name="T6" fmla="*/ 0 60000 65536"/>
                <a:gd name="T7" fmla="*/ 0 60000 65536"/>
                <a:gd name="T8" fmla="*/ 0 60000 65536"/>
                <a:gd name="T9" fmla="*/ 0 w 23003"/>
                <a:gd name="T10" fmla="*/ 0 h 21600"/>
                <a:gd name="T11" fmla="*/ 23003 w 2300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003" h="21600" fill="none" extrusionOk="0">
                  <a:moveTo>
                    <a:pt x="-1" y="82"/>
                  </a:moveTo>
                  <a:cubicBezTo>
                    <a:pt x="628" y="27"/>
                    <a:pt x="1258" y="-1"/>
                    <a:pt x="1889" y="0"/>
                  </a:cubicBezTo>
                  <a:cubicBezTo>
                    <a:pt x="12061" y="0"/>
                    <a:pt x="20855" y="7098"/>
                    <a:pt x="23002" y="17042"/>
                  </a:cubicBezTo>
                </a:path>
                <a:path w="23003" h="21600" stroke="0" extrusionOk="0">
                  <a:moveTo>
                    <a:pt x="-1" y="82"/>
                  </a:moveTo>
                  <a:cubicBezTo>
                    <a:pt x="628" y="27"/>
                    <a:pt x="1258" y="-1"/>
                    <a:pt x="1889" y="0"/>
                  </a:cubicBezTo>
                  <a:cubicBezTo>
                    <a:pt x="12061" y="0"/>
                    <a:pt x="20855" y="7098"/>
                    <a:pt x="23002" y="17042"/>
                  </a:cubicBezTo>
                  <a:lnTo>
                    <a:pt x="1889" y="2160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9" name="Line 91"/>
            <p:cNvSpPr>
              <a:spLocks noChangeShapeType="1"/>
            </p:cNvSpPr>
            <p:nvPr/>
          </p:nvSpPr>
          <p:spPr bwMode="auto">
            <a:xfrm>
              <a:off x="4067175" y="1557338"/>
              <a:ext cx="288925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0" name="Line 96"/>
            <p:cNvSpPr>
              <a:spLocks noChangeShapeType="1"/>
            </p:cNvSpPr>
            <p:nvPr/>
          </p:nvSpPr>
          <p:spPr bwMode="auto">
            <a:xfrm flipH="1" flipV="1">
              <a:off x="4067175" y="1557338"/>
              <a:ext cx="288925" cy="79216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1" name="Line 17"/>
            <p:cNvSpPr>
              <a:spLocks noChangeShapeType="1"/>
            </p:cNvSpPr>
            <p:nvPr/>
          </p:nvSpPr>
          <p:spPr bwMode="auto">
            <a:xfrm>
              <a:off x="4356100" y="2349500"/>
              <a:ext cx="287338" cy="9350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" name="Text Box 28"/>
            <p:cNvSpPr txBox="1">
              <a:spLocks noChangeArrowheads="1"/>
            </p:cNvSpPr>
            <p:nvPr/>
          </p:nvSpPr>
          <p:spPr bwMode="auto">
            <a:xfrm>
              <a:off x="4140200" y="1989138"/>
              <a:ext cx="719138" cy="667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latin typeface="Times New Roman" pitchFamily="18" charset="0"/>
                  <a:cs typeface="Times New Roman" pitchFamily="18" charset="0"/>
                </a:rPr>
                <a:t>S</a:t>
              </a:r>
            </a:p>
          </p:txBody>
        </p:sp>
        <p:graphicFrame>
          <p:nvGraphicFramePr>
            <p:cNvPr id="93" name="Object 73"/>
            <p:cNvGraphicFramePr>
              <a:graphicFrameLocks noGrp="1" noChangeAspect="1"/>
            </p:cNvGraphicFramePr>
            <p:nvPr>
              <p:ph sz="half" idx="1"/>
              <p:extLst>
                <p:ext uri="{D42A27DB-BD31-4B8C-83A1-F6EECF244321}">
                  <p14:modId xmlns:p14="http://schemas.microsoft.com/office/powerpoint/2010/main" val="1424959481"/>
                </p:ext>
              </p:extLst>
            </p:nvPr>
          </p:nvGraphicFramePr>
          <p:xfrm>
            <a:off x="2419350" y="3754438"/>
            <a:ext cx="114300" cy="215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3" name="Rovnice" r:id="rId4" imgW="114151" imgH="215619" progId="Equation.3">
                    <p:embed/>
                  </p:oleObj>
                </mc:Choice>
                <mc:Fallback>
                  <p:oleObj name="Rovnice" r:id="rId4" imgW="114151" imgH="215619" progId="Equation.3">
                    <p:embed/>
                    <p:pic>
                      <p:nvPicPr>
                        <p:cNvPr id="0" name="Picture 35"/>
                        <p:cNvPicPr>
                          <a:picLocks noGrp="1"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9350" y="3754438"/>
                          <a:ext cx="114300" cy="215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4" name="Line 5"/>
            <p:cNvSpPr>
              <a:spLocks noChangeShapeType="1"/>
            </p:cNvSpPr>
            <p:nvPr/>
          </p:nvSpPr>
          <p:spPr bwMode="auto">
            <a:xfrm>
              <a:off x="1258888" y="3284538"/>
              <a:ext cx="5473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" name="Line 6"/>
            <p:cNvSpPr>
              <a:spLocks noChangeShapeType="1"/>
            </p:cNvSpPr>
            <p:nvPr/>
          </p:nvSpPr>
          <p:spPr bwMode="auto">
            <a:xfrm flipV="1">
              <a:off x="1258888" y="1557338"/>
              <a:ext cx="936625" cy="172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Line 8"/>
            <p:cNvSpPr>
              <a:spLocks noChangeShapeType="1"/>
            </p:cNvSpPr>
            <p:nvPr/>
          </p:nvSpPr>
          <p:spPr bwMode="auto">
            <a:xfrm>
              <a:off x="2195513" y="1557338"/>
              <a:ext cx="4537075" cy="172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7" name="Line 9"/>
            <p:cNvSpPr>
              <a:spLocks noChangeShapeType="1"/>
            </p:cNvSpPr>
            <p:nvPr/>
          </p:nvSpPr>
          <p:spPr bwMode="auto">
            <a:xfrm>
              <a:off x="2195513" y="1557338"/>
              <a:ext cx="0" cy="172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8" name="Arc 10"/>
            <p:cNvSpPr>
              <a:spLocks noChangeAspect="1"/>
            </p:cNvSpPr>
            <p:nvPr/>
          </p:nvSpPr>
          <p:spPr bwMode="auto">
            <a:xfrm rot="16200000">
              <a:off x="1835150" y="2924175"/>
              <a:ext cx="360363" cy="360363"/>
            </a:xfrm>
            <a:custGeom>
              <a:avLst/>
              <a:gdLst>
                <a:gd name="T0" fmla="*/ 0 w 21600"/>
                <a:gd name="T1" fmla="*/ 0 h 21600"/>
                <a:gd name="T2" fmla="*/ 360363 w 21600"/>
                <a:gd name="T3" fmla="*/ 360363 h 21600"/>
                <a:gd name="T4" fmla="*/ 0 w 21600"/>
                <a:gd name="T5" fmla="*/ 36036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9" name="Oval 11"/>
            <p:cNvSpPr>
              <a:spLocks noChangeArrowheads="1"/>
            </p:cNvSpPr>
            <p:nvPr/>
          </p:nvSpPr>
          <p:spPr bwMode="auto">
            <a:xfrm>
              <a:off x="2051050" y="3141663"/>
              <a:ext cx="73025" cy="730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0" name="Text Box 12"/>
            <p:cNvSpPr txBox="1">
              <a:spLocks noChangeArrowheads="1"/>
            </p:cNvSpPr>
            <p:nvPr/>
          </p:nvSpPr>
          <p:spPr bwMode="auto">
            <a:xfrm>
              <a:off x="684213" y="3284538"/>
              <a:ext cx="719137" cy="667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01" name="Text Box 13"/>
            <p:cNvSpPr txBox="1">
              <a:spLocks noChangeArrowheads="1"/>
            </p:cNvSpPr>
            <p:nvPr/>
          </p:nvSpPr>
          <p:spPr bwMode="auto">
            <a:xfrm>
              <a:off x="4284663" y="3284538"/>
              <a:ext cx="719137" cy="667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02" name="Text Box 14"/>
            <p:cNvSpPr txBox="1">
              <a:spLocks noChangeArrowheads="1"/>
            </p:cNvSpPr>
            <p:nvPr/>
          </p:nvSpPr>
          <p:spPr bwMode="auto">
            <a:xfrm>
              <a:off x="6516688" y="3284538"/>
              <a:ext cx="719137" cy="667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103" name="Text Box 15"/>
            <p:cNvSpPr txBox="1">
              <a:spLocks noChangeArrowheads="1"/>
            </p:cNvSpPr>
            <p:nvPr/>
          </p:nvSpPr>
          <p:spPr bwMode="auto">
            <a:xfrm>
              <a:off x="3708400" y="1125538"/>
              <a:ext cx="719138" cy="667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04" name="Text Box 16"/>
            <p:cNvSpPr txBox="1">
              <a:spLocks noChangeArrowheads="1"/>
            </p:cNvSpPr>
            <p:nvPr/>
          </p:nvSpPr>
          <p:spPr bwMode="auto">
            <a:xfrm>
              <a:off x="1835150" y="1125538"/>
              <a:ext cx="719138" cy="667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105" name="Arc 22"/>
            <p:cNvSpPr>
              <a:spLocks/>
            </p:cNvSpPr>
            <p:nvPr/>
          </p:nvSpPr>
          <p:spPr bwMode="auto">
            <a:xfrm>
              <a:off x="4427538" y="3006725"/>
              <a:ext cx="488950" cy="350838"/>
            </a:xfrm>
            <a:custGeom>
              <a:avLst/>
              <a:gdLst>
                <a:gd name="T0" fmla="*/ 116042 w 20992"/>
                <a:gd name="T1" fmla="*/ 0 h 21018"/>
                <a:gd name="T2" fmla="*/ 488950 w 20992"/>
                <a:gd name="T3" fmla="*/ 265908 h 21018"/>
                <a:gd name="T4" fmla="*/ 0 w 20992"/>
                <a:gd name="T5" fmla="*/ 350838 h 21018"/>
                <a:gd name="T6" fmla="*/ 0 60000 65536"/>
                <a:gd name="T7" fmla="*/ 0 60000 65536"/>
                <a:gd name="T8" fmla="*/ 0 60000 65536"/>
                <a:gd name="T9" fmla="*/ 0 w 20992"/>
                <a:gd name="T10" fmla="*/ 0 h 21018"/>
                <a:gd name="T11" fmla="*/ 20992 w 20992"/>
                <a:gd name="T12" fmla="*/ 21018 h 210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992" h="21018" fill="none" extrusionOk="0">
                  <a:moveTo>
                    <a:pt x="4981" y="0"/>
                  </a:moveTo>
                  <a:cubicBezTo>
                    <a:pt x="12890" y="1875"/>
                    <a:pt x="19077" y="8030"/>
                    <a:pt x="20992" y="15929"/>
                  </a:cubicBezTo>
                </a:path>
                <a:path w="20992" h="21018" stroke="0" extrusionOk="0">
                  <a:moveTo>
                    <a:pt x="4981" y="0"/>
                  </a:moveTo>
                  <a:cubicBezTo>
                    <a:pt x="12890" y="1875"/>
                    <a:pt x="19077" y="8030"/>
                    <a:pt x="20992" y="15929"/>
                  </a:cubicBezTo>
                  <a:lnTo>
                    <a:pt x="0" y="2101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6" name="Text Box 25"/>
            <p:cNvSpPr txBox="1">
              <a:spLocks noChangeArrowheads="1"/>
            </p:cNvSpPr>
            <p:nvPr/>
          </p:nvSpPr>
          <p:spPr bwMode="auto">
            <a:xfrm>
              <a:off x="2771775" y="1052513"/>
              <a:ext cx="719138" cy="667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cs-CZ" sz="2400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7" name="Text Box 26"/>
            <p:cNvSpPr txBox="1">
              <a:spLocks noChangeArrowheads="1"/>
            </p:cNvSpPr>
            <p:nvPr/>
          </p:nvSpPr>
          <p:spPr bwMode="auto">
            <a:xfrm>
              <a:off x="2700338" y="3284538"/>
              <a:ext cx="719137" cy="667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08" name="Text Box 27"/>
            <p:cNvSpPr txBox="1">
              <a:spLocks noChangeArrowheads="1"/>
            </p:cNvSpPr>
            <p:nvPr/>
          </p:nvSpPr>
          <p:spPr bwMode="auto">
            <a:xfrm>
              <a:off x="5219700" y="3213099"/>
              <a:ext cx="719138" cy="667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cs-CZ" sz="2400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9" name="Text Box 29"/>
            <p:cNvSpPr txBox="1">
              <a:spLocks noChangeArrowheads="1"/>
            </p:cNvSpPr>
            <p:nvPr/>
          </p:nvSpPr>
          <p:spPr bwMode="auto">
            <a:xfrm>
              <a:off x="2051050" y="2133600"/>
              <a:ext cx="719138" cy="667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latin typeface="Times New Roman" pitchFamily="18" charset="0"/>
                  <a:cs typeface="Times New Roman" pitchFamily="18" charset="0"/>
                </a:rPr>
                <a:t>v</a:t>
              </a:r>
            </a:p>
          </p:txBody>
        </p:sp>
        <p:sp>
          <p:nvSpPr>
            <p:cNvPr id="110" name="Arc 30"/>
            <p:cNvSpPr>
              <a:spLocks/>
            </p:cNvSpPr>
            <p:nvPr/>
          </p:nvSpPr>
          <p:spPr bwMode="auto">
            <a:xfrm rot="5400000">
              <a:off x="4422776" y="2425700"/>
              <a:ext cx="215900" cy="206375"/>
            </a:xfrm>
            <a:custGeom>
              <a:avLst/>
              <a:gdLst>
                <a:gd name="T0" fmla="*/ 64280 w 21600"/>
                <a:gd name="T1" fmla="*/ 0 h 20620"/>
                <a:gd name="T2" fmla="*/ 215900 w 21600"/>
                <a:gd name="T3" fmla="*/ 206375 h 20620"/>
                <a:gd name="T4" fmla="*/ 0 w 21600"/>
                <a:gd name="T5" fmla="*/ 206375 h 2062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0620"/>
                <a:gd name="T11" fmla="*/ 21600 w 21600"/>
                <a:gd name="T12" fmla="*/ 20620 h 206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0620" fill="none" extrusionOk="0">
                  <a:moveTo>
                    <a:pt x="6431" y="-1"/>
                  </a:moveTo>
                  <a:cubicBezTo>
                    <a:pt x="15454" y="2813"/>
                    <a:pt x="21600" y="11167"/>
                    <a:pt x="21600" y="20620"/>
                  </a:cubicBezTo>
                </a:path>
                <a:path w="21600" h="20620" stroke="0" extrusionOk="0">
                  <a:moveTo>
                    <a:pt x="6431" y="-1"/>
                  </a:moveTo>
                  <a:cubicBezTo>
                    <a:pt x="15454" y="2813"/>
                    <a:pt x="21600" y="11167"/>
                    <a:pt x="21600" y="20620"/>
                  </a:cubicBezTo>
                  <a:lnTo>
                    <a:pt x="0" y="2062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1" name="Line 95"/>
            <p:cNvSpPr>
              <a:spLocks noChangeShapeType="1"/>
            </p:cNvSpPr>
            <p:nvPr/>
          </p:nvSpPr>
          <p:spPr bwMode="auto">
            <a:xfrm flipH="1" flipV="1">
              <a:off x="4356100" y="2349500"/>
              <a:ext cx="287338" cy="93503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" name="Arc 98"/>
            <p:cNvSpPr>
              <a:spLocks/>
            </p:cNvSpPr>
            <p:nvPr/>
          </p:nvSpPr>
          <p:spPr bwMode="auto">
            <a:xfrm rot="5400000">
              <a:off x="4422776" y="2425700"/>
              <a:ext cx="215900" cy="206375"/>
            </a:xfrm>
            <a:custGeom>
              <a:avLst/>
              <a:gdLst>
                <a:gd name="T0" fmla="*/ 64280 w 21600"/>
                <a:gd name="T1" fmla="*/ 0 h 20620"/>
                <a:gd name="T2" fmla="*/ 215900 w 21600"/>
                <a:gd name="T3" fmla="*/ 206375 h 20620"/>
                <a:gd name="T4" fmla="*/ 0 w 21600"/>
                <a:gd name="T5" fmla="*/ 206375 h 2062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0620"/>
                <a:gd name="T11" fmla="*/ 21600 w 21600"/>
                <a:gd name="T12" fmla="*/ 20620 h 206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0620" fill="none" extrusionOk="0">
                  <a:moveTo>
                    <a:pt x="6431" y="-1"/>
                  </a:moveTo>
                  <a:cubicBezTo>
                    <a:pt x="15454" y="2813"/>
                    <a:pt x="21600" y="11167"/>
                    <a:pt x="21600" y="20620"/>
                  </a:cubicBezTo>
                </a:path>
                <a:path w="21600" h="20620" stroke="0" extrusionOk="0">
                  <a:moveTo>
                    <a:pt x="6431" y="-1"/>
                  </a:moveTo>
                  <a:cubicBezTo>
                    <a:pt x="15454" y="2813"/>
                    <a:pt x="21600" y="11167"/>
                    <a:pt x="21600" y="20620"/>
                  </a:cubicBezTo>
                  <a:lnTo>
                    <a:pt x="0" y="2062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" name="Arc 103"/>
            <p:cNvSpPr>
              <a:spLocks/>
            </p:cNvSpPr>
            <p:nvPr/>
          </p:nvSpPr>
          <p:spPr bwMode="auto">
            <a:xfrm>
              <a:off x="4427538" y="2997200"/>
              <a:ext cx="492125" cy="350838"/>
            </a:xfrm>
            <a:custGeom>
              <a:avLst/>
              <a:gdLst>
                <a:gd name="T0" fmla="*/ 115945 w 21146"/>
                <a:gd name="T1" fmla="*/ 0 h 21018"/>
                <a:gd name="T2" fmla="*/ 492125 w 21146"/>
                <a:gd name="T3" fmla="*/ 277275 h 21018"/>
                <a:gd name="T4" fmla="*/ 0 w 21146"/>
                <a:gd name="T5" fmla="*/ 350838 h 21018"/>
                <a:gd name="T6" fmla="*/ 0 60000 65536"/>
                <a:gd name="T7" fmla="*/ 0 60000 65536"/>
                <a:gd name="T8" fmla="*/ 0 60000 65536"/>
                <a:gd name="T9" fmla="*/ 0 w 21146"/>
                <a:gd name="T10" fmla="*/ 0 h 21018"/>
                <a:gd name="T11" fmla="*/ 21146 w 21146"/>
                <a:gd name="T12" fmla="*/ 21018 h 210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46" h="21018" fill="none" extrusionOk="0">
                  <a:moveTo>
                    <a:pt x="4981" y="0"/>
                  </a:moveTo>
                  <a:cubicBezTo>
                    <a:pt x="13135" y="1933"/>
                    <a:pt x="19435" y="8407"/>
                    <a:pt x="21145" y="16611"/>
                  </a:cubicBezTo>
                </a:path>
                <a:path w="21146" h="21018" stroke="0" extrusionOk="0">
                  <a:moveTo>
                    <a:pt x="4981" y="0"/>
                  </a:moveTo>
                  <a:cubicBezTo>
                    <a:pt x="13135" y="1933"/>
                    <a:pt x="19435" y="8407"/>
                    <a:pt x="21145" y="16611"/>
                  </a:cubicBezTo>
                  <a:lnTo>
                    <a:pt x="0" y="21018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4" name="Line 106"/>
            <p:cNvSpPr>
              <a:spLocks noChangeShapeType="1"/>
            </p:cNvSpPr>
            <p:nvPr/>
          </p:nvSpPr>
          <p:spPr bwMode="auto">
            <a:xfrm>
              <a:off x="2195513" y="1557338"/>
              <a:ext cx="18716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703152"/>
              </p:ext>
            </p:extLst>
          </p:nvPr>
        </p:nvGraphicFramePr>
        <p:xfrm>
          <a:off x="5192967" y="3353741"/>
          <a:ext cx="1728836" cy="864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Rovnice" r:id="rId6" imgW="787058" imgH="393529" progId="Equation.3">
                  <p:embed/>
                </p:oleObj>
              </mc:Choice>
              <mc:Fallback>
                <p:oleObj name="Rovnice" r:id="rId6" imgW="787058" imgH="393529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2967" y="3353741"/>
                        <a:ext cx="1728836" cy="864418"/>
                      </a:xfrm>
                      <a:prstGeom prst="rect">
                        <a:avLst/>
                      </a:prstGeom>
                      <a:solidFill>
                        <a:srgbClr val="FF505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" name="Text Box 108"/>
          <p:cNvSpPr txBox="1">
            <a:spLocks noChangeArrowheads="1"/>
          </p:cNvSpPr>
          <p:nvPr/>
        </p:nvSpPr>
        <p:spPr bwMode="auto">
          <a:xfrm>
            <a:off x="4325687" y="4299942"/>
            <a:ext cx="3816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cs-CZ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Obsah lichoběžníku ABCD je roven obsahu trojúhelníku AED: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3" grpId="0" animBg="1"/>
      <p:bldP spid="68" grpId="0" animBg="1"/>
      <p:bldP spid="82" grpId="0"/>
      <p:bldP spid="1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411510"/>
            <a:ext cx="6984776" cy="81009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27.5 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5536" y="163564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39"/>
          <p:cNvSpPr>
            <a:spLocks noChangeArrowheads="1"/>
          </p:cNvSpPr>
          <p:nvPr/>
        </p:nvSpPr>
        <p:spPr bwMode="auto">
          <a:xfrm>
            <a:off x="8316416" y="1923678"/>
            <a:ext cx="306089" cy="237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 sz="1400" b="1" baseline="-25000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7" name="Rectangle 46"/>
          <p:cNvSpPr>
            <a:spLocks noChangeArrowheads="1"/>
          </p:cNvSpPr>
          <p:nvPr/>
        </p:nvSpPr>
        <p:spPr bwMode="auto">
          <a:xfrm>
            <a:off x="8244408" y="2283718"/>
            <a:ext cx="504056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2" name="Rectangle 73"/>
          <p:cNvSpPr>
            <a:spLocks noChangeArrowheads="1"/>
          </p:cNvSpPr>
          <p:nvPr/>
        </p:nvSpPr>
        <p:spPr bwMode="auto">
          <a:xfrm>
            <a:off x="8183459" y="4327508"/>
            <a:ext cx="159559" cy="16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 sz="1200" b="1" dirty="0">
              <a:solidFill>
                <a:srgbClr val="284C6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4"/>
          <p:cNvSpPr>
            <a:spLocks noChangeArrowheads="1"/>
          </p:cNvSpPr>
          <p:nvPr/>
        </p:nvSpPr>
        <p:spPr bwMode="auto">
          <a:xfrm>
            <a:off x="179513" y="1203360"/>
            <a:ext cx="6840760" cy="801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600" b="1" i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Vypočtěte obsah lichoběžníku, jsou-li dány obě základny a</a:t>
            </a:r>
            <a:r>
              <a:rPr lang="cs-CZ" sz="1600" b="1" i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c </a:t>
            </a:r>
            <a:r>
              <a:rPr lang="cs-CZ" sz="1600" b="1" i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výška: </a:t>
            </a:r>
            <a:br>
              <a:rPr lang="cs-CZ" sz="1600" b="1" i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600" b="1" i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= 12 cm, c = 85 cm, v = 3,5 dm.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1364285"/>
              </p:ext>
            </p:extLst>
          </p:nvPr>
        </p:nvGraphicFramePr>
        <p:xfrm>
          <a:off x="259745" y="2180846"/>
          <a:ext cx="2016125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" name="Rovnice" r:id="rId4" imgW="888614" imgH="393529" progId="Equation.3">
                  <p:embed/>
                </p:oleObj>
              </mc:Choice>
              <mc:Fallback>
                <p:oleObj name="Rovnice" r:id="rId4" imgW="888614" imgH="393529" progId="Equation.3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745" y="2180846"/>
                        <a:ext cx="2016125" cy="893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17"/>
          <p:cNvSpPr>
            <a:spLocks noChangeArrowheads="1"/>
          </p:cNvSpPr>
          <p:nvPr/>
        </p:nvSpPr>
        <p:spPr bwMode="auto">
          <a:xfrm>
            <a:off x="3024088" y="2042616"/>
            <a:ext cx="237574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/>
            <a:r>
              <a:rPr lang="cs-CZ" sz="1800" b="1" i="0" dirty="0">
                <a:latin typeface="Times New Roman" pitchFamily="18" charset="0"/>
                <a:cs typeface="Times New Roman" pitchFamily="18" charset="0"/>
              </a:rPr>
              <a:t>v = 3,5 dm = 35 cm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090859"/>
              </p:ext>
            </p:extLst>
          </p:nvPr>
        </p:nvGraphicFramePr>
        <p:xfrm>
          <a:off x="251520" y="3219822"/>
          <a:ext cx="2160240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" name="Rovnice" r:id="rId6" imgW="1129810" imgH="393529" progId="Equation.3">
                  <p:embed/>
                </p:oleObj>
              </mc:Choice>
              <mc:Fallback>
                <p:oleObj name="Rovnice" r:id="rId6" imgW="1129810" imgH="393529" progId="Equation.3">
                  <p:embed/>
                  <p:pic>
                    <p:nvPicPr>
                      <p:cNvPr id="0" name="Picture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219822"/>
                        <a:ext cx="2160240" cy="74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749453"/>
              </p:ext>
            </p:extLst>
          </p:nvPr>
        </p:nvGraphicFramePr>
        <p:xfrm>
          <a:off x="251521" y="4039199"/>
          <a:ext cx="132023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" name="Rovnice" r:id="rId8" imgW="736280" imgH="393529" progId="Equation.3">
                  <p:embed/>
                </p:oleObj>
              </mc:Choice>
              <mc:Fallback>
                <p:oleObj name="Rovnice" r:id="rId8" imgW="736280" imgH="393529" progId="Equation.3">
                  <p:embed/>
                  <p:pic>
                    <p:nvPicPr>
                      <p:cNvPr id="0" name="Picture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1" y="4039199"/>
                        <a:ext cx="1320230" cy="744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348597"/>
              </p:ext>
            </p:extLst>
          </p:nvPr>
        </p:nvGraphicFramePr>
        <p:xfrm>
          <a:off x="3419872" y="3219822"/>
          <a:ext cx="127000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" name="Rovnice" r:id="rId10" imgW="672808" imgH="393529" progId="Equation.3">
                  <p:embed/>
                </p:oleObj>
              </mc:Choice>
              <mc:Fallback>
                <p:oleObj name="Rovnice" r:id="rId10" imgW="672808" imgH="393529" progId="Equation.3">
                  <p:embed/>
                  <p:pic>
                    <p:nvPicPr>
                      <p:cNvPr id="0" name="Picture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3219822"/>
                        <a:ext cx="1270000" cy="744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8205515"/>
              </p:ext>
            </p:extLst>
          </p:nvPr>
        </p:nvGraphicFramePr>
        <p:xfrm>
          <a:off x="3405154" y="4111608"/>
          <a:ext cx="199231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" name="Rovnice" r:id="rId12" imgW="1054100" imgH="228600" progId="Equation.3">
                  <p:embed/>
                </p:oleObj>
              </mc:Choice>
              <mc:Fallback>
                <p:oleObj name="Rovnice" r:id="rId12" imgW="1054100" imgH="228600" progId="Equation.3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154" y="4111608"/>
                        <a:ext cx="1992313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5037492" y="4495428"/>
            <a:ext cx="403237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cs-CZ" sz="1600" b="1" i="0" dirty="0">
                <a:latin typeface="Times New Roman" pitchFamily="18" charset="0"/>
                <a:cs typeface="Times New Roman" pitchFamily="18" charset="0"/>
              </a:rPr>
              <a:t>Lichoběžník má obsah 1697,5 cm</a:t>
            </a:r>
            <a:r>
              <a:rPr lang="cs-CZ" sz="1600" b="1" i="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600" b="1" i="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11" name="Přímá spojnice 10"/>
          <p:cNvCxnSpPr/>
          <p:nvPr/>
        </p:nvCxnSpPr>
        <p:spPr>
          <a:xfrm>
            <a:off x="5148064" y="4936067"/>
            <a:ext cx="38463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7" grpId="0"/>
      <p:bldP spid="39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411510"/>
            <a:ext cx="4284984" cy="81009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27.6 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rajchl\Local Settings\Temporary Internet Files\Content.IE5\8NLV609L\MM900288869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78362" y="1797879"/>
            <a:ext cx="918102" cy="1224136"/>
          </a:xfrm>
          <a:prstGeom prst="rect">
            <a:avLst/>
          </a:prstGeom>
          <a:noFill/>
        </p:spPr>
      </p:pic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457200" y="1600200"/>
            <a:ext cx="4259263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Tx/>
              <a:buNone/>
            </a:pPr>
            <a:r>
              <a:rPr lang="cs-C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a = 5,1 cm; c = 3,5 cm; v = 3,1 cm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467544" y="1989138"/>
            <a:ext cx="40322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2. a = 7,4 dm; c = 64 mm; v = 5 cm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467543" y="2420938"/>
            <a:ext cx="417589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3. a = 0,4 m; c = 52,1 cm; v = 58 mm</a:t>
            </a:r>
          </a:p>
        </p:txBody>
      </p: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467544" y="2852738"/>
            <a:ext cx="64688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4.</a:t>
            </a:r>
          </a:p>
        </p:txBody>
      </p:sp>
      <p:grpSp>
        <p:nvGrpSpPr>
          <p:cNvPr id="33" name="Group 28"/>
          <p:cNvGrpSpPr>
            <a:grpSpLocks/>
          </p:cNvGrpSpPr>
          <p:nvPr/>
        </p:nvGrpSpPr>
        <p:grpSpPr bwMode="auto">
          <a:xfrm>
            <a:off x="557296" y="2935289"/>
            <a:ext cx="2676525" cy="2138363"/>
            <a:chOff x="332" y="1888"/>
            <a:chExt cx="1686" cy="1347"/>
          </a:xfrm>
        </p:grpSpPr>
        <p:sp>
          <p:nvSpPr>
            <p:cNvPr id="34" name="Text Box 17"/>
            <p:cNvSpPr txBox="1">
              <a:spLocks noChangeArrowheads="1"/>
            </p:cNvSpPr>
            <p:nvPr/>
          </p:nvSpPr>
          <p:spPr bwMode="auto">
            <a:xfrm>
              <a:off x="1111" y="1888"/>
              <a:ext cx="5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>
                  <a:latin typeface="Times New Roman" pitchFamily="18" charset="0"/>
                  <a:cs typeface="Times New Roman" pitchFamily="18" charset="0"/>
                </a:rPr>
                <a:t>4 cm</a:t>
              </a:r>
            </a:p>
          </p:txBody>
        </p:sp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839" y="3022"/>
              <a:ext cx="72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>
                  <a:latin typeface="Times New Roman" pitchFamily="18" charset="0"/>
                  <a:cs typeface="Times New Roman" pitchFamily="18" charset="0"/>
                </a:rPr>
                <a:t>6,9 cm</a:t>
              </a:r>
            </a:p>
          </p:txBody>
        </p:sp>
        <p:sp>
          <p:nvSpPr>
            <p:cNvPr id="36" name="Text Box 19"/>
            <p:cNvSpPr txBox="1">
              <a:spLocks noChangeArrowheads="1"/>
            </p:cNvSpPr>
            <p:nvPr/>
          </p:nvSpPr>
          <p:spPr bwMode="auto">
            <a:xfrm rot="17804546">
              <a:off x="76" y="2325"/>
              <a:ext cx="72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>
                  <a:latin typeface="Times New Roman" pitchFamily="18" charset="0"/>
                  <a:cs typeface="Times New Roman" pitchFamily="18" charset="0"/>
                </a:rPr>
                <a:t>3,3 cm</a:t>
              </a:r>
            </a:p>
          </p:txBody>
        </p:sp>
        <p:grpSp>
          <p:nvGrpSpPr>
            <p:cNvPr id="37" name="Group 25"/>
            <p:cNvGrpSpPr>
              <a:grpSpLocks/>
            </p:cNvGrpSpPr>
            <p:nvPr/>
          </p:nvGrpSpPr>
          <p:grpSpPr bwMode="auto">
            <a:xfrm>
              <a:off x="340" y="2160"/>
              <a:ext cx="1678" cy="907"/>
              <a:chOff x="340" y="2160"/>
              <a:chExt cx="1497" cy="741"/>
            </a:xfrm>
          </p:grpSpPr>
          <p:grpSp>
            <p:nvGrpSpPr>
              <p:cNvPr id="39" name="Group 21"/>
              <p:cNvGrpSpPr>
                <a:grpSpLocks/>
              </p:cNvGrpSpPr>
              <p:nvPr/>
            </p:nvGrpSpPr>
            <p:grpSpPr bwMode="auto">
              <a:xfrm>
                <a:off x="340" y="2160"/>
                <a:ext cx="1497" cy="726"/>
                <a:chOff x="340" y="2160"/>
                <a:chExt cx="1497" cy="726"/>
              </a:xfrm>
            </p:grpSpPr>
            <p:grpSp>
              <p:nvGrpSpPr>
                <p:cNvPr id="42" name="Group 16"/>
                <p:cNvGrpSpPr>
                  <a:grpSpLocks/>
                </p:cNvGrpSpPr>
                <p:nvPr/>
              </p:nvGrpSpPr>
              <p:grpSpPr bwMode="auto">
                <a:xfrm>
                  <a:off x="340" y="2160"/>
                  <a:ext cx="1497" cy="726"/>
                  <a:chOff x="340" y="2024"/>
                  <a:chExt cx="1497" cy="726"/>
                </a:xfrm>
              </p:grpSpPr>
              <p:sp>
                <p:nvSpPr>
                  <p:cNvPr id="44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703" y="2024"/>
                    <a:ext cx="1043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 sz="1600" b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5" name="Line 1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0" y="2024"/>
                    <a:ext cx="363" cy="72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 sz="1600" b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6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340" y="2750"/>
                    <a:ext cx="1497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 sz="1600" b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7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1746" y="2024"/>
                    <a:ext cx="91" cy="72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 sz="1600" b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43" name="Line 20"/>
                <p:cNvSpPr>
                  <a:spLocks noChangeShapeType="1"/>
                </p:cNvSpPr>
                <p:nvPr/>
              </p:nvSpPr>
              <p:spPr bwMode="auto">
                <a:xfrm>
                  <a:off x="703" y="2160"/>
                  <a:ext cx="0" cy="72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6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40" name="Arc 22"/>
              <p:cNvSpPr>
                <a:spLocks noChangeAspect="1"/>
              </p:cNvSpPr>
              <p:nvPr/>
            </p:nvSpPr>
            <p:spPr bwMode="auto">
              <a:xfrm>
                <a:off x="703" y="2704"/>
                <a:ext cx="146" cy="197"/>
              </a:xfrm>
              <a:custGeom>
                <a:avLst/>
                <a:gdLst>
                  <a:gd name="T0" fmla="*/ 0 w 21394"/>
                  <a:gd name="T1" fmla="*/ 0 h 21600"/>
                  <a:gd name="T2" fmla="*/ 146 w 21394"/>
                  <a:gd name="T3" fmla="*/ 170 h 21600"/>
                  <a:gd name="T4" fmla="*/ 0 w 21394"/>
                  <a:gd name="T5" fmla="*/ 197 h 21600"/>
                  <a:gd name="T6" fmla="*/ 0 60000 65536"/>
                  <a:gd name="T7" fmla="*/ 0 60000 65536"/>
                  <a:gd name="T8" fmla="*/ 0 60000 65536"/>
                  <a:gd name="T9" fmla="*/ 0 w 21394"/>
                  <a:gd name="T10" fmla="*/ 0 h 21600"/>
                  <a:gd name="T11" fmla="*/ 21394 w 213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394" h="21600" fill="none" extrusionOk="0">
                    <a:moveTo>
                      <a:pt x="-1" y="0"/>
                    </a:moveTo>
                    <a:cubicBezTo>
                      <a:pt x="10779" y="0"/>
                      <a:pt x="19909" y="7947"/>
                      <a:pt x="21394" y="18624"/>
                    </a:cubicBezTo>
                  </a:path>
                  <a:path w="21394" h="21600" stroke="0" extrusionOk="0">
                    <a:moveTo>
                      <a:pt x="-1" y="0"/>
                    </a:moveTo>
                    <a:cubicBezTo>
                      <a:pt x="10779" y="0"/>
                      <a:pt x="19909" y="7947"/>
                      <a:pt x="21394" y="18624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cs-CZ" sz="16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" name="Oval 23"/>
              <p:cNvSpPr>
                <a:spLocks noChangeArrowheads="1"/>
              </p:cNvSpPr>
              <p:nvPr/>
            </p:nvSpPr>
            <p:spPr bwMode="auto">
              <a:xfrm>
                <a:off x="748" y="2795"/>
                <a:ext cx="45" cy="4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 sz="16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8" name="Text Box 24"/>
            <p:cNvSpPr txBox="1">
              <a:spLocks noChangeArrowheads="1"/>
            </p:cNvSpPr>
            <p:nvPr/>
          </p:nvSpPr>
          <p:spPr bwMode="auto">
            <a:xfrm rot="16200000">
              <a:off x="506" y="2394"/>
              <a:ext cx="77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>
                  <a:latin typeface="Times New Roman" pitchFamily="18" charset="0"/>
                  <a:cs typeface="Times New Roman" pitchFamily="18" charset="0"/>
                </a:rPr>
                <a:t>2,8 cm</a:t>
              </a:r>
            </a:p>
          </p:txBody>
        </p:sp>
      </p:grpSp>
      <p:grpSp>
        <p:nvGrpSpPr>
          <p:cNvPr id="6" name="Skupina 5"/>
          <p:cNvGrpSpPr/>
          <p:nvPr/>
        </p:nvGrpSpPr>
        <p:grpSpPr>
          <a:xfrm>
            <a:off x="4140200" y="2924175"/>
            <a:ext cx="3744912" cy="2226697"/>
            <a:chOff x="4140200" y="2924175"/>
            <a:chExt cx="3744912" cy="2226697"/>
          </a:xfrm>
        </p:grpSpPr>
        <p:grpSp>
          <p:nvGrpSpPr>
            <p:cNvPr id="5" name="Skupina 4"/>
            <p:cNvGrpSpPr/>
            <p:nvPr/>
          </p:nvGrpSpPr>
          <p:grpSpPr>
            <a:xfrm>
              <a:off x="4140200" y="2924175"/>
              <a:ext cx="3744912" cy="1853630"/>
              <a:chOff x="4140200" y="2924175"/>
              <a:chExt cx="3744912" cy="1853630"/>
            </a:xfrm>
          </p:grpSpPr>
          <p:sp>
            <p:nvSpPr>
              <p:cNvPr id="48" name="Text Box 27"/>
              <p:cNvSpPr txBox="1">
                <a:spLocks noChangeArrowheads="1"/>
              </p:cNvSpPr>
              <p:nvPr/>
            </p:nvSpPr>
            <p:spPr bwMode="auto">
              <a:xfrm>
                <a:off x="4140200" y="2924175"/>
                <a:ext cx="7191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cs-CZ" sz="1600" b="1" dirty="0">
                    <a:latin typeface="Times New Roman" pitchFamily="18" charset="0"/>
                    <a:cs typeface="Times New Roman" pitchFamily="18" charset="0"/>
                  </a:rPr>
                  <a:t>5.</a:t>
                </a:r>
              </a:p>
            </p:txBody>
          </p:sp>
          <p:grpSp>
            <p:nvGrpSpPr>
              <p:cNvPr id="50" name="Group 52"/>
              <p:cNvGrpSpPr>
                <a:grpSpLocks/>
              </p:cNvGrpSpPr>
              <p:nvPr/>
            </p:nvGrpSpPr>
            <p:grpSpPr bwMode="auto">
              <a:xfrm>
                <a:off x="4572000" y="3337943"/>
                <a:ext cx="3313112" cy="1439862"/>
                <a:chOff x="2925" y="2251"/>
                <a:chExt cx="2087" cy="907"/>
              </a:xfrm>
            </p:grpSpPr>
            <p:sp>
              <p:nvSpPr>
                <p:cNvPr id="51" name="Line 31"/>
                <p:cNvSpPr>
                  <a:spLocks noChangeShapeType="1"/>
                </p:cNvSpPr>
                <p:nvPr/>
              </p:nvSpPr>
              <p:spPr bwMode="auto">
                <a:xfrm>
                  <a:off x="2925" y="2251"/>
                  <a:ext cx="0" cy="90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6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2" name="Line 32"/>
                <p:cNvSpPr>
                  <a:spLocks noChangeShapeType="1"/>
                </p:cNvSpPr>
                <p:nvPr/>
              </p:nvSpPr>
              <p:spPr bwMode="auto">
                <a:xfrm>
                  <a:off x="2925" y="2251"/>
                  <a:ext cx="154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6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3" name="Line 33"/>
                <p:cNvSpPr>
                  <a:spLocks noChangeShapeType="1"/>
                </p:cNvSpPr>
                <p:nvPr/>
              </p:nvSpPr>
              <p:spPr bwMode="auto">
                <a:xfrm>
                  <a:off x="4468" y="2251"/>
                  <a:ext cx="544" cy="90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6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4" name="Line 34"/>
                <p:cNvSpPr>
                  <a:spLocks noChangeShapeType="1"/>
                </p:cNvSpPr>
                <p:nvPr/>
              </p:nvSpPr>
              <p:spPr bwMode="auto">
                <a:xfrm>
                  <a:off x="2925" y="3158"/>
                  <a:ext cx="208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6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5" name="Arc 35"/>
                <p:cNvSpPr>
                  <a:spLocks/>
                </p:cNvSpPr>
                <p:nvPr/>
              </p:nvSpPr>
              <p:spPr bwMode="auto">
                <a:xfrm>
                  <a:off x="2925" y="2976"/>
                  <a:ext cx="182" cy="182"/>
                </a:xfrm>
                <a:custGeom>
                  <a:avLst/>
                  <a:gdLst>
                    <a:gd name="T0" fmla="*/ 0 w 21600"/>
                    <a:gd name="T1" fmla="*/ 0 h 21600"/>
                    <a:gd name="T2" fmla="*/ 182 w 21600"/>
                    <a:gd name="T3" fmla="*/ 182 h 21600"/>
                    <a:gd name="T4" fmla="*/ 0 w 21600"/>
                    <a:gd name="T5" fmla="*/ 182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cs-CZ" sz="16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6" name="Oval 51"/>
                <p:cNvSpPr>
                  <a:spLocks noChangeArrowheads="1"/>
                </p:cNvSpPr>
                <p:nvPr/>
              </p:nvSpPr>
              <p:spPr bwMode="auto">
                <a:xfrm>
                  <a:off x="2971" y="3067"/>
                  <a:ext cx="45" cy="45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 sz="16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57" name="Text Box 68"/>
              <p:cNvSpPr txBox="1">
                <a:spLocks noChangeArrowheads="1"/>
              </p:cNvSpPr>
              <p:nvPr/>
            </p:nvSpPr>
            <p:spPr bwMode="auto">
              <a:xfrm>
                <a:off x="4968874" y="2935289"/>
                <a:ext cx="1655763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cs-CZ" sz="1600" b="1" dirty="0">
                    <a:latin typeface="Times New Roman" pitchFamily="18" charset="0"/>
                    <a:cs typeface="Times New Roman" pitchFamily="18" charset="0"/>
                  </a:rPr>
                  <a:t>5,2 cm</a:t>
                </a:r>
              </a:p>
            </p:txBody>
          </p:sp>
          <p:sp>
            <p:nvSpPr>
              <p:cNvPr id="58" name="Text Box 69"/>
              <p:cNvSpPr txBox="1">
                <a:spLocks noChangeArrowheads="1"/>
              </p:cNvSpPr>
              <p:nvPr/>
            </p:nvSpPr>
            <p:spPr bwMode="auto">
              <a:xfrm rot="16200000">
                <a:off x="3731283" y="3821627"/>
                <a:ext cx="1271587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cs-CZ" sz="1600" b="1" dirty="0">
                    <a:latin typeface="Times New Roman" pitchFamily="18" charset="0"/>
                    <a:cs typeface="Times New Roman" pitchFamily="18" charset="0"/>
                  </a:rPr>
                  <a:t>1,9 cm</a:t>
                </a:r>
              </a:p>
            </p:txBody>
          </p:sp>
        </p:grpSp>
        <p:sp>
          <p:nvSpPr>
            <p:cNvPr id="59" name="Text Box 70"/>
            <p:cNvSpPr txBox="1">
              <a:spLocks noChangeArrowheads="1"/>
            </p:cNvSpPr>
            <p:nvPr/>
          </p:nvSpPr>
          <p:spPr bwMode="auto">
            <a:xfrm>
              <a:off x="5364163" y="4812318"/>
              <a:ext cx="165576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dirty="0">
                  <a:latin typeface="Times New Roman" pitchFamily="18" charset="0"/>
                  <a:cs typeface="Times New Roman" pitchFamily="18" charset="0"/>
                </a:rPr>
                <a:t>88 mm</a:t>
              </a:r>
            </a:p>
          </p:txBody>
        </p:sp>
      </p:grpSp>
      <p:sp>
        <p:nvSpPr>
          <p:cNvPr id="61" name="Rectangle 3"/>
          <p:cNvSpPr txBox="1">
            <a:spLocks noChangeArrowheads="1"/>
          </p:cNvSpPr>
          <p:nvPr/>
        </p:nvSpPr>
        <p:spPr>
          <a:xfrm>
            <a:off x="169570" y="1175370"/>
            <a:ext cx="3064251" cy="424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Tx/>
              <a:buNone/>
            </a:pPr>
            <a:r>
              <a:rPr lang="cs-C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Vypočítej obsah lichoběžníku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/>
      <p:bldP spid="29" grpId="0"/>
      <p:bldP spid="31" grpId="0"/>
      <p:bldP spid="32" grpId="0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483518"/>
            <a:ext cx="7488832" cy="864096"/>
          </a:xfrm>
        </p:spPr>
        <p:txBody>
          <a:bodyPr>
            <a:normAutofit fontScale="90000"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27.7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Properties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and construction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600" b="1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b="1" dirty="0" smtClean="0">
                <a:latin typeface="Times New Roman" pitchFamily="18" charset="0"/>
                <a:cs typeface="Times New Roman" pitchFamily="18" charset="0"/>
              </a:rPr>
              <a:t>trapezoid</a:t>
            </a:r>
            <a:r>
              <a:rPr lang="en-US" sz="2800" dirty="0"/>
              <a:t/>
            </a:r>
            <a:br>
              <a:rPr lang="en-US" sz="2800" dirty="0"/>
            </a:b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	                               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Maths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666627" y="1535111"/>
            <a:ext cx="122413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vertex</a:t>
            </a:r>
          </a:p>
        </p:txBody>
      </p:sp>
      <p:sp>
        <p:nvSpPr>
          <p:cNvPr id="24" name="Line 18"/>
          <p:cNvSpPr>
            <a:spLocks noChangeShapeType="1"/>
          </p:cNvSpPr>
          <p:nvPr/>
        </p:nvSpPr>
        <p:spPr bwMode="auto">
          <a:xfrm flipV="1">
            <a:off x="3164033" y="3797221"/>
            <a:ext cx="1420617" cy="532337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247259" y="4329560"/>
            <a:ext cx="79208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base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107504" y="3219822"/>
            <a:ext cx="1008112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eight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altitude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8" name="Line 18"/>
          <p:cNvSpPr>
            <a:spLocks noChangeShapeType="1"/>
          </p:cNvSpPr>
          <p:nvPr/>
        </p:nvSpPr>
        <p:spPr bwMode="auto">
          <a:xfrm flipH="1" flipV="1">
            <a:off x="6116868" y="3062718"/>
            <a:ext cx="975408" cy="949192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7164288" y="3795886"/>
            <a:ext cx="86409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side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Line 18"/>
          <p:cNvSpPr>
            <a:spLocks noChangeShapeType="1"/>
          </p:cNvSpPr>
          <p:nvPr/>
        </p:nvSpPr>
        <p:spPr bwMode="auto">
          <a:xfrm>
            <a:off x="2915816" y="1707654"/>
            <a:ext cx="1113042" cy="670449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Line 18"/>
          <p:cNvSpPr>
            <a:spLocks noChangeShapeType="1"/>
          </p:cNvSpPr>
          <p:nvPr/>
        </p:nvSpPr>
        <p:spPr bwMode="auto">
          <a:xfrm flipV="1">
            <a:off x="1187624" y="3219822"/>
            <a:ext cx="2911358" cy="36004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3" name="Group 25"/>
          <p:cNvGrpSpPr>
            <a:grpSpLocks/>
          </p:cNvGrpSpPr>
          <p:nvPr/>
        </p:nvGrpSpPr>
        <p:grpSpPr bwMode="auto">
          <a:xfrm>
            <a:off x="3453044" y="2357359"/>
            <a:ext cx="2663825" cy="1439863"/>
            <a:chOff x="340" y="2160"/>
            <a:chExt cx="1497" cy="741"/>
          </a:xfrm>
        </p:grpSpPr>
        <p:grpSp>
          <p:nvGrpSpPr>
            <p:cNvPr id="55" name="Group 21"/>
            <p:cNvGrpSpPr>
              <a:grpSpLocks/>
            </p:cNvGrpSpPr>
            <p:nvPr/>
          </p:nvGrpSpPr>
          <p:grpSpPr bwMode="auto">
            <a:xfrm>
              <a:off x="340" y="2160"/>
              <a:ext cx="1497" cy="726"/>
              <a:chOff x="340" y="2160"/>
              <a:chExt cx="1497" cy="726"/>
            </a:xfrm>
          </p:grpSpPr>
          <p:grpSp>
            <p:nvGrpSpPr>
              <p:cNvPr id="58" name="Group 16"/>
              <p:cNvGrpSpPr>
                <a:grpSpLocks/>
              </p:cNvGrpSpPr>
              <p:nvPr/>
            </p:nvGrpSpPr>
            <p:grpSpPr bwMode="auto">
              <a:xfrm>
                <a:off x="340" y="2160"/>
                <a:ext cx="1497" cy="726"/>
                <a:chOff x="340" y="2024"/>
                <a:chExt cx="1497" cy="726"/>
              </a:xfrm>
            </p:grpSpPr>
            <p:sp>
              <p:nvSpPr>
                <p:cNvPr id="60" name="Line 12"/>
                <p:cNvSpPr>
                  <a:spLocks noChangeShapeType="1"/>
                </p:cNvSpPr>
                <p:nvPr/>
              </p:nvSpPr>
              <p:spPr bwMode="auto">
                <a:xfrm>
                  <a:off x="703" y="2024"/>
                  <a:ext cx="104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6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1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340" y="2024"/>
                  <a:ext cx="363" cy="72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6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2" name="Line 14"/>
                <p:cNvSpPr>
                  <a:spLocks noChangeShapeType="1"/>
                </p:cNvSpPr>
                <p:nvPr/>
              </p:nvSpPr>
              <p:spPr bwMode="auto">
                <a:xfrm>
                  <a:off x="340" y="2750"/>
                  <a:ext cx="149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6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3" name="Line 15"/>
                <p:cNvSpPr>
                  <a:spLocks noChangeShapeType="1"/>
                </p:cNvSpPr>
                <p:nvPr/>
              </p:nvSpPr>
              <p:spPr bwMode="auto">
                <a:xfrm>
                  <a:off x="1746" y="2024"/>
                  <a:ext cx="91" cy="72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6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59" name="Line 20"/>
              <p:cNvSpPr>
                <a:spLocks noChangeShapeType="1"/>
              </p:cNvSpPr>
              <p:nvPr/>
            </p:nvSpPr>
            <p:spPr bwMode="auto">
              <a:xfrm>
                <a:off x="703" y="2160"/>
                <a:ext cx="0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6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56" name="Arc 22"/>
            <p:cNvSpPr>
              <a:spLocks noChangeAspect="1"/>
            </p:cNvSpPr>
            <p:nvPr/>
          </p:nvSpPr>
          <p:spPr bwMode="auto">
            <a:xfrm>
              <a:off x="703" y="2704"/>
              <a:ext cx="146" cy="197"/>
            </a:xfrm>
            <a:custGeom>
              <a:avLst/>
              <a:gdLst>
                <a:gd name="T0" fmla="*/ 0 w 21394"/>
                <a:gd name="T1" fmla="*/ 0 h 21600"/>
                <a:gd name="T2" fmla="*/ 146 w 21394"/>
                <a:gd name="T3" fmla="*/ 170 h 21600"/>
                <a:gd name="T4" fmla="*/ 0 w 21394"/>
                <a:gd name="T5" fmla="*/ 197 h 21600"/>
                <a:gd name="T6" fmla="*/ 0 60000 65536"/>
                <a:gd name="T7" fmla="*/ 0 60000 65536"/>
                <a:gd name="T8" fmla="*/ 0 60000 65536"/>
                <a:gd name="T9" fmla="*/ 0 w 21394"/>
                <a:gd name="T10" fmla="*/ 0 h 21600"/>
                <a:gd name="T11" fmla="*/ 21394 w 2139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94" h="21600" fill="none" extrusionOk="0">
                  <a:moveTo>
                    <a:pt x="-1" y="0"/>
                  </a:moveTo>
                  <a:cubicBezTo>
                    <a:pt x="10779" y="0"/>
                    <a:pt x="19909" y="7947"/>
                    <a:pt x="21394" y="18624"/>
                  </a:cubicBezTo>
                </a:path>
                <a:path w="21394" h="21600" stroke="0" extrusionOk="0">
                  <a:moveTo>
                    <a:pt x="-1" y="0"/>
                  </a:moveTo>
                  <a:cubicBezTo>
                    <a:pt x="10779" y="0"/>
                    <a:pt x="19909" y="7947"/>
                    <a:pt x="21394" y="1862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 sz="1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Oval 23"/>
            <p:cNvSpPr>
              <a:spLocks noChangeArrowheads="1"/>
            </p:cNvSpPr>
            <p:nvPr/>
          </p:nvSpPr>
          <p:spPr bwMode="auto">
            <a:xfrm>
              <a:off x="748" y="2795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 sz="16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5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609532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27.8  Test znalostí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4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92280" y="120359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</a:rPr>
              <a:t>Správné odpovědi:</a:t>
            </a:r>
            <a:endParaRPr lang="cs-CZ" sz="1000" b="1" dirty="0">
              <a:solidFill>
                <a:srgbClr val="813763"/>
              </a:solidFill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749326"/>
              </p:ext>
            </p:extLst>
          </p:nvPr>
        </p:nvGraphicFramePr>
        <p:xfrm>
          <a:off x="755576" y="1419622"/>
          <a:ext cx="60960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4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Jaké druhy </a:t>
                      </a:r>
                      <a:r>
                        <a:rPr lang="cs-CZ" sz="1400" b="1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lich</a:t>
                      </a:r>
                      <a:r>
                        <a:rPr lang="cs-CZ" sz="14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rozlišujeme?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a).    pravoúhlý, obecný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b).    obecný, pravoúhlý, různostranný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c).    obecný, pravoúhlý, rovnoramenný</a:t>
                      </a:r>
                      <a:endParaRPr lang="cs-CZ" sz="1200" b="1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cs-CZ" sz="12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d).    ostroúhlý, pravoúhlý, obecný</a:t>
                      </a:r>
                      <a:endParaRPr lang="cs-CZ" sz="12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4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 počítáme u lichoběžníků?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a).    obsah, obvod, povrch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b).    obvod, obsah, objem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c).    obsah, obvod</a:t>
                      </a:r>
                      <a:endParaRPr lang="cs-CZ" sz="1200" b="1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cs-CZ" sz="12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d).    obsah, délku</a:t>
                      </a:r>
                      <a:endParaRPr lang="cs-CZ" sz="12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AutoNum type="arabicPeriod" startAt="3"/>
                      </a:pP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 je to výška?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endParaRPr lang="cs-CZ" sz="1200" b="1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a).    vzdálenost mezi úhlopříčkami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b).    kolmá vzdálenost mezi stranami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c).    šikmá vzdálenost mezi stranami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d).    vzdálenost mezi vrcholy</a:t>
                      </a:r>
                      <a:endParaRPr lang="cs-CZ" sz="12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r>
                        <a:rPr lang="cs-CZ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    </a:t>
                      </a:r>
                      <a:r>
                        <a:rPr lang="cs-CZ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Kolik má lichoběžník</a:t>
                      </a:r>
                      <a:r>
                        <a:rPr lang="cs-CZ" sz="14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výšek?</a:t>
                      </a:r>
                    </a:p>
                    <a:p>
                      <a:r>
                        <a:rPr lang="cs-C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a).    právě 1</a:t>
                      </a:r>
                    </a:p>
                    <a:p>
                      <a:r>
                        <a:rPr lang="cs-CZ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b).    více než 4 a méně než 6</a:t>
                      </a:r>
                    </a:p>
                    <a:p>
                      <a:r>
                        <a:rPr lang="cs-CZ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c).    více než 3</a:t>
                      </a:r>
                    </a:p>
                    <a:p>
                      <a:r>
                        <a:rPr lang="cs-CZ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</a:t>
                      </a:r>
                      <a:r>
                        <a:rPr lang="cs-CZ" sz="1200" b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).    záleží </a:t>
                      </a:r>
                      <a:r>
                        <a:rPr lang="cs-CZ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 typu lichoběžníku</a:t>
                      </a:r>
                      <a:endParaRPr lang="cs-CZ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596336" y="1419622"/>
            <a:ext cx="936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/>
          </a:p>
          <a:p>
            <a:pPr marL="228600" indent="-228600">
              <a:buAutoNum type="arabicPeriod"/>
            </a:pPr>
            <a:r>
              <a:rPr lang="cs-CZ" sz="1200" dirty="0" smtClean="0"/>
              <a:t>c</a:t>
            </a:r>
          </a:p>
          <a:p>
            <a:pPr marL="228600" indent="-228600">
              <a:buAutoNum type="arabicPeriod"/>
            </a:pPr>
            <a:r>
              <a:rPr lang="cs-CZ" sz="1200" dirty="0"/>
              <a:t>b</a:t>
            </a:r>
            <a:endParaRPr lang="cs-CZ" sz="1200" dirty="0" smtClean="0"/>
          </a:p>
          <a:p>
            <a:pPr marL="228600" indent="-228600">
              <a:buAutoNum type="arabicPeriod"/>
            </a:pPr>
            <a:r>
              <a:rPr lang="cs-CZ" sz="1200" dirty="0"/>
              <a:t>c</a:t>
            </a:r>
            <a:endParaRPr lang="cs-CZ" sz="1200" dirty="0" smtClean="0"/>
          </a:p>
          <a:p>
            <a:pPr marL="228600" indent="-228600">
              <a:buAutoNum type="arabicPeriod"/>
            </a:pPr>
            <a:r>
              <a:rPr lang="cs-CZ" sz="1200" dirty="0" smtClean="0"/>
              <a:t>a</a:t>
            </a:r>
          </a:p>
          <a:p>
            <a:pPr marL="228600" indent="-228600"/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800169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Karel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Rajchl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7.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Lichoběžník, základna, ramena, výška, úhlopříčky,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obvod, obsah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vlastnosti, obvod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a obsah 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lichoběžníků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27.9  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72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1332</TotalTime>
  <Words>740</Words>
  <Application>Microsoft Office PowerPoint</Application>
  <PresentationFormat>Předvádění na obrazovce (16:9)</PresentationFormat>
  <Paragraphs>135</Paragraphs>
  <Slides>9</Slides>
  <Notes>8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Motiv sady Office</vt:lpstr>
      <vt:lpstr>Rovnice</vt:lpstr>
      <vt:lpstr>27.1  Vlastnosti a konstrukce lichoběžníků I.</vt:lpstr>
      <vt:lpstr>27.2  Co již víme o lichoběžnících?</vt:lpstr>
      <vt:lpstr>27.3  Jaké si řekneme další vlastnosti?</vt:lpstr>
      <vt:lpstr>27.4  Co si řekneme nového? </vt:lpstr>
      <vt:lpstr>27.5  Procvičení a příklady</vt:lpstr>
      <vt:lpstr>27.6  Příklady</vt:lpstr>
      <vt:lpstr>27.7  Properties and construction of a trapezoid </vt:lpstr>
      <vt:lpstr>27.8  Test znalostí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hercogova</cp:lastModifiedBy>
  <cp:revision>174</cp:revision>
  <dcterms:created xsi:type="dcterms:W3CDTF">2010-10-18T18:21:56Z</dcterms:created>
  <dcterms:modified xsi:type="dcterms:W3CDTF">2012-01-01T12:54:04Z</dcterms:modified>
</cp:coreProperties>
</file>