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2" autoAdjust="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2675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03236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imetrie.chytrak.cz/trojuhelnik.htm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matweb.cz/trojuhelni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v&#253;&#353;ka_(geometrie)" TargetMode="External"/><Relationship Id="rId5" Type="http://schemas.openxmlformats.org/officeDocument/2006/relationships/hyperlink" Target="http://planimetrie.kvalitne.cz/" TargetMode="External"/><Relationship Id="rId4" Type="http://schemas.openxmlformats.org/officeDocument/2006/relationships/hyperlink" Target="http://it.pedf.cuni.cz/~proch/program/trojuhl.htm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ubblesit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555526"/>
            <a:ext cx="8712968" cy="666074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25.1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Druhy a vlastnosti rovnoběžníků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II. OBSAH a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69024" y="2355726"/>
            <a:ext cx="34563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http://it.pedf.cuni.cz/~proch/program/trojuhl.htm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kvalitne.cz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http://cs.wikipedia.org/wiki/výška_(geometrie)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matweb.cz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trojuhelnik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chytrak.cz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trojuhelnik.htm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212172" y="1487855"/>
            <a:ext cx="2808312" cy="2488898"/>
            <a:chOff x="1043608" y="1707653"/>
            <a:chExt cx="3168352" cy="2776931"/>
          </a:xfrm>
        </p:grpSpPr>
        <p:sp>
          <p:nvSpPr>
            <p:cNvPr id="3" name="Kosoúhelník 2"/>
            <p:cNvSpPr/>
            <p:nvPr/>
          </p:nvSpPr>
          <p:spPr>
            <a:xfrm>
              <a:off x="1043608" y="1707653"/>
              <a:ext cx="3168352" cy="2776931"/>
            </a:xfrm>
            <a:prstGeom prst="parallelogram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2627809" y="1995686"/>
              <a:ext cx="432048" cy="769441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cs-CZ" sz="4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195736" y="3291830"/>
              <a:ext cx="432048" cy="769441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cs-CZ" sz="4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cs-CZ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0" y="4527947"/>
            <a:ext cx="9144000" cy="615553"/>
            <a:chOff x="0" y="4527947"/>
            <a:chExt cx="9144000" cy="615553"/>
          </a:xfrm>
        </p:grpSpPr>
        <p:sp>
          <p:nvSpPr>
            <p:cNvPr id="11" name="TextovéPole 10"/>
            <p:cNvSpPr txBox="1"/>
            <p:nvPr/>
          </p:nvSpPr>
          <p:spPr>
            <a:xfrm>
              <a:off x="0" y="45279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Karel Rajchl</a:t>
              </a:r>
              <a:endPara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/>
            </a:p>
          </p:txBody>
        </p:sp>
        <p:pic>
          <p:nvPicPr>
            <p:cNvPr id="12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740" y="4550290"/>
              <a:ext cx="2978785" cy="5708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11510"/>
            <a:ext cx="5904656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25.2  Co již víme rovnoběžnících?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703796" y="1500198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obdélník mají úhlopříčky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shodné.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733150" y="2469804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kosočtverec mají úhlopříčky navzájem kolmé.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705240" y="3319757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obdélník mají všechny vnitřní úhly pravé.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03796" y="4132616"/>
            <a:ext cx="2808114" cy="8099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Rovnoběžník je středově souměrný podle průsečíku svých úhlopříček.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464381" y="1525295"/>
            <a:ext cx="4204102" cy="57606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Každé dvě protější strany jsou rovnoběžné a shodné.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788024" y="2521872"/>
            <a:ext cx="3672408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Každé dva protější úhly jsou shodné.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011203" y="3319757"/>
            <a:ext cx="3226049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Úhlopříčky se </a:t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 rovnoběžníku navzájem půlí.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655272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25.3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2289864"/>
            <a:ext cx="199701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obsah rovnoběžníku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597763"/>
            <a:ext cx="199701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bvod rovnoběžníku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2941185"/>
            <a:ext cx="165618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ednotky obsahu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19339" y="1632092"/>
            <a:ext cx="29523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oučet délek všech jeho stran</a:t>
            </a:r>
            <a:endParaRPr lang="cs-CZ" sz="12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07904" y="2284397"/>
            <a:ext cx="296376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eškerá plocha uvnitř rovnoběžníku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07903" y="2933378"/>
            <a:ext cx="2963763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ednotky obsahové, plošné či čtvereční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2365326" y="1767040"/>
            <a:ext cx="1224136" cy="710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365326" y="2422217"/>
            <a:ext cx="1224136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365326" y="3068503"/>
            <a:ext cx="1224136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8"/>
          <p:cNvCxnSpPr/>
          <p:nvPr/>
        </p:nvCxnSpPr>
        <p:spPr>
          <a:xfrm>
            <a:off x="2365326" y="3664460"/>
            <a:ext cx="1224136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719339" y="3506497"/>
            <a:ext cx="29523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ednotky délkové, běžné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3525960"/>
            <a:ext cx="16561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ednotky obvodu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9" grpId="0" animBg="1"/>
      <p:bldP spid="10" grpId="0" animBg="1"/>
      <p:bldP spid="1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19" y="411510"/>
            <a:ext cx="4682079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25.4 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si řekneme nového?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51519" y="1419622"/>
            <a:ext cx="74591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OBSAH</a:t>
            </a:r>
            <a:endParaRPr lang="cs-CZ" sz="12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067944" y="1279187"/>
            <a:ext cx="86565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OBVOD</a:t>
            </a:r>
            <a:endParaRPr lang="cs-CZ" sz="12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341569" y="1696621"/>
            <a:ext cx="2017712" cy="1080294"/>
            <a:chOff x="1258888" y="1989138"/>
            <a:chExt cx="4537075" cy="2160587"/>
          </a:xfrm>
        </p:grpSpPr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2843213" y="1989138"/>
              <a:ext cx="2952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2843213" y="4149725"/>
              <a:ext cx="1368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H="1">
              <a:off x="4211638" y="1989138"/>
              <a:ext cx="1584325" cy="2160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2843213" y="1989138"/>
              <a:ext cx="0" cy="2160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8" name="Group 22"/>
            <p:cNvGrpSpPr>
              <a:grpSpLocks/>
            </p:cNvGrpSpPr>
            <p:nvPr/>
          </p:nvGrpSpPr>
          <p:grpSpPr bwMode="auto">
            <a:xfrm>
              <a:off x="1258888" y="1989138"/>
              <a:ext cx="3060700" cy="2160587"/>
              <a:chOff x="793" y="1253"/>
              <a:chExt cx="1928" cy="1361"/>
            </a:xfrm>
          </p:grpSpPr>
          <p:sp>
            <p:nvSpPr>
              <p:cNvPr id="51" name="AutoShape 5"/>
              <p:cNvSpPr>
                <a:spLocks noChangeArrowheads="1"/>
              </p:cNvSpPr>
              <p:nvPr/>
            </p:nvSpPr>
            <p:spPr bwMode="auto">
              <a:xfrm flipH="1">
                <a:off x="793" y="1253"/>
                <a:ext cx="998" cy="1361"/>
              </a:xfrm>
              <a:prstGeom prst="rtTriangle">
                <a:avLst/>
              </a:prstGeom>
              <a:solidFill>
                <a:srgbClr val="FF505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 Box 15"/>
              <p:cNvSpPr txBox="1">
                <a:spLocks noChangeArrowheads="1"/>
              </p:cNvSpPr>
              <p:nvPr/>
            </p:nvSpPr>
            <p:spPr bwMode="auto">
              <a:xfrm>
                <a:off x="1995" y="1632"/>
                <a:ext cx="726" cy="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 b="1" dirty="0" err="1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cs-CZ" sz="2400" b="1" baseline="-25000" dirty="0" err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sz="24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9" name="Arc 17"/>
            <p:cNvSpPr>
              <a:spLocks/>
            </p:cNvSpPr>
            <p:nvPr/>
          </p:nvSpPr>
          <p:spPr bwMode="auto">
            <a:xfrm>
              <a:off x="2843213" y="3789363"/>
              <a:ext cx="360362" cy="360362"/>
            </a:xfrm>
            <a:custGeom>
              <a:avLst/>
              <a:gdLst>
                <a:gd name="T0" fmla="*/ 0 w 21600"/>
                <a:gd name="T1" fmla="*/ 0 h 21600"/>
                <a:gd name="T2" fmla="*/ 360362 w 21600"/>
                <a:gd name="T3" fmla="*/ 360362 h 21600"/>
                <a:gd name="T4" fmla="*/ 0 w 21600"/>
                <a:gd name="T5" fmla="*/ 3603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Oval 18"/>
            <p:cNvSpPr>
              <a:spLocks noChangeArrowheads="1"/>
            </p:cNvSpPr>
            <p:nvPr/>
          </p:nvSpPr>
          <p:spPr bwMode="auto">
            <a:xfrm>
              <a:off x="2916238" y="4005263"/>
              <a:ext cx="71437" cy="7143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Rectangle 20"/>
          <p:cNvSpPr txBox="1">
            <a:spLocks noChangeArrowheads="1"/>
          </p:cNvSpPr>
          <p:nvPr/>
        </p:nvSpPr>
        <p:spPr>
          <a:xfrm>
            <a:off x="616600" y="3005146"/>
            <a:ext cx="2076210" cy="645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 = a . </a:t>
            </a:r>
            <a:r>
              <a:rPr lang="cs-CZ" sz="1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…délka strany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…výška rovnoběžníku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5093103" y="2409488"/>
            <a:ext cx="1966653" cy="943772"/>
            <a:chOff x="4356100" y="3115438"/>
            <a:chExt cx="3168650" cy="2304411"/>
          </a:xfrm>
        </p:grpSpPr>
        <p:sp>
          <p:nvSpPr>
            <p:cNvPr id="56" name="Line 41"/>
            <p:cNvSpPr>
              <a:spLocks noChangeShapeType="1"/>
            </p:cNvSpPr>
            <p:nvPr/>
          </p:nvSpPr>
          <p:spPr bwMode="auto">
            <a:xfrm>
              <a:off x="4427538" y="5229225"/>
              <a:ext cx="223202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 Box 21"/>
            <p:cNvSpPr txBox="1">
              <a:spLocks noChangeArrowheads="1"/>
            </p:cNvSpPr>
            <p:nvPr/>
          </p:nvSpPr>
          <p:spPr bwMode="auto">
            <a:xfrm>
              <a:off x="7092950" y="4292600"/>
              <a:ext cx="431800" cy="1127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6313323" y="3115438"/>
              <a:ext cx="431800" cy="1127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4356100" y="3792610"/>
              <a:ext cx="431800" cy="1127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 flipV="1">
              <a:off x="6659563" y="3933825"/>
              <a:ext cx="720725" cy="129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43"/>
            <p:cNvSpPr>
              <a:spLocks noChangeShapeType="1"/>
            </p:cNvSpPr>
            <p:nvPr/>
          </p:nvSpPr>
          <p:spPr bwMode="auto">
            <a:xfrm flipH="1">
              <a:off x="5148263" y="3933825"/>
              <a:ext cx="22336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 flipH="1">
              <a:off x="4427538" y="3933825"/>
              <a:ext cx="719137" cy="1295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5209159" y="822563"/>
            <a:ext cx="1728788" cy="1332709"/>
            <a:chOff x="4787900" y="1756726"/>
            <a:chExt cx="2232025" cy="2007244"/>
          </a:xfrm>
        </p:grpSpPr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5508625" y="3068638"/>
              <a:ext cx="431799" cy="695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6" name="Text Box 13"/>
            <p:cNvSpPr txBox="1">
              <a:spLocks noChangeArrowheads="1"/>
            </p:cNvSpPr>
            <p:nvPr/>
          </p:nvSpPr>
          <p:spPr bwMode="auto">
            <a:xfrm>
              <a:off x="6588126" y="2133599"/>
              <a:ext cx="431799" cy="695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4787900" y="2133599"/>
              <a:ext cx="431799" cy="695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8" name="Line 31"/>
            <p:cNvSpPr>
              <a:spLocks noChangeShapeType="1"/>
            </p:cNvSpPr>
            <p:nvPr/>
          </p:nvSpPr>
          <p:spPr bwMode="auto">
            <a:xfrm>
              <a:off x="5003800" y="3141663"/>
              <a:ext cx="136842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Line 32"/>
            <p:cNvSpPr>
              <a:spLocks noChangeShapeType="1"/>
            </p:cNvSpPr>
            <p:nvPr/>
          </p:nvSpPr>
          <p:spPr bwMode="auto">
            <a:xfrm flipV="1">
              <a:off x="6369403" y="1756726"/>
              <a:ext cx="431799" cy="13684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33"/>
            <p:cNvSpPr>
              <a:spLocks noChangeShapeType="1"/>
            </p:cNvSpPr>
            <p:nvPr/>
          </p:nvSpPr>
          <p:spPr bwMode="auto">
            <a:xfrm flipH="1">
              <a:off x="5435600" y="1773238"/>
              <a:ext cx="136842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Line 34"/>
            <p:cNvSpPr>
              <a:spLocks noChangeShapeType="1"/>
            </p:cNvSpPr>
            <p:nvPr/>
          </p:nvSpPr>
          <p:spPr bwMode="auto">
            <a:xfrm flipH="1">
              <a:off x="5003800" y="1773238"/>
              <a:ext cx="431800" cy="13684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Text Box 52"/>
          <p:cNvSpPr txBox="1">
            <a:spLocks noChangeArrowheads="1"/>
          </p:cNvSpPr>
          <p:nvPr/>
        </p:nvSpPr>
        <p:spPr bwMode="auto">
          <a:xfrm>
            <a:off x="7019924" y="1147746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4.a</a:t>
            </a:r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7059756" y="272254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2.(</a:t>
            </a:r>
            <a:r>
              <a:rPr lang="cs-CZ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cs-CZ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323660"/>
              </p:ext>
            </p:extLst>
          </p:nvPr>
        </p:nvGraphicFramePr>
        <p:xfrm>
          <a:off x="3935811" y="4083918"/>
          <a:ext cx="1263793" cy="83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ovnice" r:id="rId4" imgW="596641" imgH="393529" progId="Equation.3">
                  <p:embed/>
                </p:oleObj>
              </mc:Choice>
              <mc:Fallback>
                <p:oleObj name="Rovnice" r:id="rId4" imgW="596641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811" y="4083918"/>
                        <a:ext cx="1263793" cy="833862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Přímá spojovací šipka 18"/>
          <p:cNvCxnSpPr/>
          <p:nvPr/>
        </p:nvCxnSpPr>
        <p:spPr>
          <a:xfrm>
            <a:off x="2483768" y="4587974"/>
            <a:ext cx="1224136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251519" y="4299843"/>
            <a:ext cx="2107762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okud jsou dány jen úhlopříčky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41" grpId="0" animBg="1"/>
      <p:bldP spid="53" grpId="0"/>
      <p:bldP spid="72" grpId="0"/>
      <p:bldP spid="73" grpId="0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92443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25.5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4644232" y="1989138"/>
            <a:ext cx="3744912" cy="2016125"/>
            <a:chOff x="4643438" y="4005263"/>
            <a:chExt cx="3744912" cy="2016125"/>
          </a:xfrm>
        </p:grpSpPr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>
              <a:off x="6516688" y="4005263"/>
              <a:ext cx="1871662" cy="1008062"/>
            </a:xfrm>
            <a:prstGeom prst="rtTriangl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flipH="1">
              <a:off x="4643438" y="4005263"/>
              <a:ext cx="1871662" cy="1008062"/>
            </a:xfrm>
            <a:prstGeom prst="rtTriangl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flipV="1">
              <a:off x="6516688" y="5013325"/>
              <a:ext cx="1871662" cy="1008063"/>
            </a:xfrm>
            <a:prstGeom prst="rtTriangl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flipH="1" flipV="1">
              <a:off x="4643438" y="5013325"/>
              <a:ext cx="1871662" cy="1008063"/>
            </a:xfrm>
            <a:prstGeom prst="rtTriangl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651500" y="4941888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 dirty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cs-CZ" sz="24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6516688" y="5229225"/>
              <a:ext cx="5032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cs-CZ" sz="2400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32956" y="1203598"/>
            <a:ext cx="637220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Vypočítej obsah kosočtverce, znáš-li délky úhlopříček: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87608" y="1983918"/>
            <a:ext cx="3420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1) u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= 8,3 cm, u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= 4,6 cm.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59264"/>
              </p:ext>
            </p:extLst>
          </p:nvPr>
        </p:nvGraphicFramePr>
        <p:xfrm>
          <a:off x="1692275" y="2549113"/>
          <a:ext cx="1295549" cy="220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Rovnice" r:id="rId4" imgW="850900" imgH="1447800" progId="Equation.3">
                  <p:embed/>
                </p:oleObj>
              </mc:Choice>
              <mc:Fallback>
                <p:oleObj name="Rovnice" r:id="rId4" imgW="850900" imgH="1447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49113"/>
                        <a:ext cx="1295549" cy="220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1547664" y="4803998"/>
            <a:ext cx="17713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6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0"/>
            <a:ext cx="4284984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25.6  Další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81000" y="1266479"/>
            <a:ext cx="8229600" cy="3877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 větší výměru zahrada tvaru obdélníku o rozměrech 16 m 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36,1 m, nebo zahrada tvaru čtverce o obvodu 96 m?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Tabule má tvar rovnoběžníku s délkami stran 45 cm 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50 cm. Výška příslušná k delší straně má délku 24 cm. Vypočítej obsah a obvod tabule.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Kolik bude stát oplocení zahrady tvaru rovnoběžníku se stranami 85 m a 71 m, jestliže 1 m pletiva stojí 58 Kč?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Vypočítej výšku rovnoběžníku o obsahu 136 m</a:t>
            </a:r>
            <a:r>
              <a:rPr lang="cs-CZ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straně 34 m.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Vypočítej stranu rovnoběžníku, je-li jeho obsah S = 36,67 cm</a:t>
            </a:r>
            <a:r>
              <a:rPr lang="cs-CZ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výška v = 38 mm.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Vypočítej obsah kosočtverce, jehož obvod je 51,2 cm 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výška 9,6 cm.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Vypočítej výšku rovnoběžníku, je-li jeho obsah S = 25,01 cm</a:t>
            </a:r>
            <a:r>
              <a:rPr lang="cs-CZ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délka strany a = 8,2 cm.</a:t>
            </a:r>
          </a:p>
          <a:p>
            <a:pPr marL="609600" indent="-609600" algn="l">
              <a:lnSpc>
                <a:spcPct val="90000"/>
              </a:lnSpc>
              <a:buFontTx/>
              <a:buAutoNum type="arabicParenR"/>
            </a:pPr>
            <a:endParaRPr lang="cs-C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066856"/>
              </p:ext>
            </p:extLst>
          </p:nvPr>
        </p:nvGraphicFramePr>
        <p:xfrm>
          <a:off x="4018876" y="3496122"/>
          <a:ext cx="12636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e" r:id="rId4" imgW="596641" imgH="393529" progId="Equation.3">
                  <p:embed/>
                </p:oleObj>
              </mc:Choice>
              <mc:Fallback>
                <p:oleObj name="Rovnice" r:id="rId4" imgW="596641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876" y="3496122"/>
                        <a:ext cx="1263650" cy="833437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1" y="627534"/>
            <a:ext cx="5976665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parallelograms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– Area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Circumference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	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3568" y="1408965"/>
            <a:ext cx="122413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804248" y="1070411"/>
            <a:ext cx="147443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circumference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979713" y="1731644"/>
            <a:ext cx="504055" cy="611347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H="1">
            <a:off x="4653560" y="1256707"/>
            <a:ext cx="2016223" cy="54467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5076056" y="3219822"/>
            <a:ext cx="1981952" cy="432048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308304" y="3081322"/>
            <a:ext cx="122413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diagonal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4451333" y="180138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4.a</a:t>
            </a:r>
          </a:p>
        </p:txBody>
      </p:sp>
      <p:sp>
        <p:nvSpPr>
          <p:cNvPr id="14" name="Rectangle 20"/>
          <p:cNvSpPr txBox="1">
            <a:spLocks noChangeArrowheads="1"/>
          </p:cNvSpPr>
          <p:nvPr/>
        </p:nvSpPr>
        <p:spPr>
          <a:xfrm>
            <a:off x="2339752" y="2342992"/>
            <a:ext cx="2076210" cy="645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 = a . </a:t>
            </a:r>
            <a:r>
              <a:rPr lang="cs-CZ" sz="2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…délka strany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…výška rovnoběžníku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1763688" y="3219820"/>
            <a:ext cx="720080" cy="57606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9552" y="3795885"/>
            <a:ext cx="122413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altitude</a:t>
            </a:r>
            <a:r>
              <a:rPr lang="cs-CZ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980511" y="2665648"/>
            <a:ext cx="1478883" cy="191726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532568" y="2527148"/>
            <a:ext cx="86409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5" grpId="0" animBg="1"/>
      <p:bldP spid="22" grpId="0" animBg="1"/>
      <p:bldP spid="30" grpId="0" animBg="1"/>
      <p:bldP spid="16" grpId="0" animBg="1"/>
      <p:bldP spid="18" grpId="0" animBg="1"/>
      <p:bldP spid="13" grpId="0"/>
      <p:bldP spid="14" grpId="0"/>
      <p:bldP spid="19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0"/>
            <a:ext cx="2916832" cy="79208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4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70094"/>
              </p:ext>
            </p:extLst>
          </p:nvPr>
        </p:nvGraphicFramePr>
        <p:xfrm>
          <a:off x="755576" y="1419622"/>
          <a:ext cx="6096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rovnoběžníků počítáme: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obvod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povrch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obvod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objem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obsah a délku</a:t>
                      </a: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obsah a obvod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 Je tento obrázek správně? 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Jaké jsou jednotky plochy?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hektarové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obsahové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délkové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povrchové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Obvod rovnoběžníků lze vypočítat :</a:t>
                      </a: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součinem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délek všech stran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podílem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šířek všech stran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součtem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délek všech tří stran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d).   </a:t>
                      </a:r>
                      <a:r>
                        <a:rPr lang="cs-CZ" sz="1200" b="1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součtem délek všech stran </a:t>
                      </a:r>
                      <a:endParaRPr lang="cs-CZ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308304" y="1419622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211960" y="1803113"/>
            <a:ext cx="1656184" cy="1074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osoúhelník 2"/>
          <p:cNvSpPr/>
          <p:nvPr/>
        </p:nvSpPr>
        <p:spPr>
          <a:xfrm>
            <a:off x="4525702" y="1803113"/>
            <a:ext cx="1224136" cy="912653"/>
          </a:xfrm>
          <a:prstGeom prst="parallelogram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525702" y="1803113"/>
            <a:ext cx="1224136" cy="9126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783778" y="1878560"/>
            <a:ext cx="5125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cs-CZ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3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2342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Karel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Rajchl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Rovnoběžník, obvod, obsah, jednotky obsahu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výpočet obvodu a obsahu rovnoběžníků a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základní jednotky obsahu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25.9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667</Words>
  <Application>Microsoft Office PowerPoint</Application>
  <PresentationFormat>Předvádění na obrazovce (16:9)</PresentationFormat>
  <Paragraphs>127</Paragraphs>
  <Slides>9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25.1  Druhy a vlastnosti rovnoběžníků II. OBSAH a OBVOD</vt:lpstr>
      <vt:lpstr>25.2  Co již víme rovnoběžnících?</vt:lpstr>
      <vt:lpstr>25.3  Jaké si řekneme nové termíny a názvy?</vt:lpstr>
      <vt:lpstr>25.4  Co si řekneme nového?</vt:lpstr>
      <vt:lpstr>25.5  Procvičení a příklady</vt:lpstr>
      <vt:lpstr>25.6  Další příklady</vt:lpstr>
      <vt:lpstr>25.7  Types and properties of parallelograms – Area and Circumference</vt:lpstr>
      <vt:lpstr>25.8  Test znalostí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194</cp:revision>
  <dcterms:created xsi:type="dcterms:W3CDTF">2010-10-18T18:21:56Z</dcterms:created>
  <dcterms:modified xsi:type="dcterms:W3CDTF">2012-01-01T12:47:53Z</dcterms:modified>
</cp:coreProperties>
</file>