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5" r:id="rId6"/>
    <p:sldId id="261" r:id="rId7"/>
    <p:sldId id="262" r:id="rId8"/>
    <p:sldId id="263" r:id="rId9"/>
    <p:sldId id="266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2" autoAdjust="0"/>
  </p:normalViewPr>
  <p:slideViewPr>
    <p:cSldViewPr>
      <p:cViewPr varScale="1">
        <p:scale>
          <a:sx n="91" d="100"/>
          <a:sy n="91" d="100"/>
        </p:scale>
        <p:origin x="-780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26759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1.1.2012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03236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lanimetrie.chytrak.cz/trojuhelnik.htm" TargetMode="External"/><Relationship Id="rId3" Type="http://schemas.openxmlformats.org/officeDocument/2006/relationships/audio" Target="../media/audio1.wav"/><Relationship Id="rId7" Type="http://schemas.openxmlformats.org/officeDocument/2006/relationships/hyperlink" Target="http://www.matweb.cz/trojuhelni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s.wikipedia.org/wiki/v&#253;&#353;ka_(geometrie)" TargetMode="External"/><Relationship Id="rId5" Type="http://schemas.openxmlformats.org/officeDocument/2006/relationships/hyperlink" Target="http://planimetrie.kvalitne.cz/" TargetMode="External"/><Relationship Id="rId4" Type="http://schemas.openxmlformats.org/officeDocument/2006/relationships/hyperlink" Target="http://it.pedf.cuni.cz/~proch/program/trojuhl.htm" TargetMode="External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hubblesite.org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40000"/>
            <a:lumOff val="6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555526"/>
            <a:ext cx="8712968" cy="666074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25.1 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Druhy a vlastnosti rovnoběžníků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II. OBSAH a OBVOD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69024" y="2355726"/>
            <a:ext cx="3456384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http://it.pedf.cuni.cz/~proch/program/trojuhl.htm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http://planimetrie.</a:t>
            </a:r>
            <a:r>
              <a:rPr lang="cs-CZ" sz="1200" u="sng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kvalitne.cz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http://cs.wikipedia.org/wiki/výška_(geometrie)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http://www.</a:t>
            </a:r>
            <a:r>
              <a:rPr lang="cs-CZ" sz="1200" u="sng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matweb.cz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7"/>
              </a:rPr>
              <a:t>/</a:t>
            </a:r>
            <a:r>
              <a:rPr lang="cs-CZ" sz="1200" u="sng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trojuhelnik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http://www.planimetrie.</a:t>
            </a:r>
            <a:r>
              <a:rPr lang="cs-CZ" sz="1200" u="sng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chytrak.cz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8"/>
              </a:rPr>
              <a:t>/</a:t>
            </a:r>
            <a:r>
              <a:rPr lang="cs-CZ" sz="1200" u="sng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trojuhelnik.htm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1212172" y="1487855"/>
            <a:ext cx="2808312" cy="2488898"/>
            <a:chOff x="1043608" y="1707653"/>
            <a:chExt cx="3168352" cy="2776931"/>
          </a:xfrm>
        </p:grpSpPr>
        <p:sp>
          <p:nvSpPr>
            <p:cNvPr id="3" name="Kosoúhelník 2"/>
            <p:cNvSpPr/>
            <p:nvPr/>
          </p:nvSpPr>
          <p:spPr>
            <a:xfrm>
              <a:off x="1043608" y="1707653"/>
              <a:ext cx="3168352" cy="2776931"/>
            </a:xfrm>
            <a:prstGeom prst="parallelogram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TextovéPole 3"/>
            <p:cNvSpPr txBox="1"/>
            <p:nvPr/>
          </p:nvSpPr>
          <p:spPr>
            <a:xfrm>
              <a:off x="2627809" y="1995686"/>
              <a:ext cx="432048" cy="769441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cs-CZ" sz="44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2195736" y="3291830"/>
              <a:ext cx="432048" cy="769441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cs-CZ" sz="4400" b="1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endParaRPr lang="cs-CZ" sz="4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0" y="4527947"/>
            <a:ext cx="9144000" cy="615553"/>
            <a:chOff x="0" y="4527947"/>
            <a:chExt cx="9144000" cy="615553"/>
          </a:xfrm>
        </p:grpSpPr>
        <p:sp>
          <p:nvSpPr>
            <p:cNvPr id="11" name="TextovéPole 10"/>
            <p:cNvSpPr txBox="1"/>
            <p:nvPr/>
          </p:nvSpPr>
          <p:spPr>
            <a:xfrm>
              <a:off x="0" y="4527947"/>
              <a:ext cx="9144000" cy="61555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cs-CZ" sz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Autor: </a:t>
              </a:r>
              <a:r>
                <a:rPr lang="cs-CZ" sz="12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Mgr. Karel Rajchl</a:t>
              </a:r>
              <a:endPara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cs-CZ" sz="1000" dirty="0"/>
            </a:p>
          </p:txBody>
        </p:sp>
        <p:pic>
          <p:nvPicPr>
            <p:cNvPr id="12" name="obrázek 5" descr="Image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0740" y="4550290"/>
              <a:ext cx="2978785" cy="57086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ransition spd="slow">
    <p:newsflash/>
    <p:sndAc>
      <p:stSnd>
        <p:snd r:embed="rId3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411510"/>
            <a:ext cx="5904656" cy="882098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25.2  Co již víme rovnoběžnících?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703796" y="1500198"/>
            <a:ext cx="2808114" cy="57626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Čtverec i obdélník mají úhlopříčky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shodné.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733150" y="2469804"/>
            <a:ext cx="2808114" cy="57626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Čtverec i kosočtverec mají úhlopříčky navzájem kolmé.</a:t>
            </a:r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705240" y="3319757"/>
            <a:ext cx="2808114" cy="57626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Čtverec i obdélník mají všechny vnitřní úhly pravé.</a:t>
            </a: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703796" y="4132616"/>
            <a:ext cx="2808114" cy="80999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Rovnoběžník je středově souměrný podle průsečíku svých úhlopříček.</a:t>
            </a: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4464381" y="1525295"/>
            <a:ext cx="4204102" cy="576064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Každé dvě protější strany jsou rovnoběžné a shodné.</a:t>
            </a: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4788024" y="2521872"/>
            <a:ext cx="3672408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Každé dva protější úhly jsou shodné.</a:t>
            </a: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5011203" y="3319757"/>
            <a:ext cx="3226049" cy="57626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Úhlopříčky se </a:t>
            </a:r>
            <a:br>
              <a:rPr lang="cs-CZ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v rovnoběžníku navzájem půlí.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13" grpId="0" animBg="1"/>
      <p:bldP spid="14" grpId="0" animBg="1"/>
      <p:bldP spid="17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555526"/>
            <a:ext cx="6552728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25.3 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0" y="2289864"/>
            <a:ext cx="1997013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obsah rovnoběžníku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1520" y="1597763"/>
            <a:ext cx="1997013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bvod rovnoběžníku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7544" y="2941185"/>
            <a:ext cx="165618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ednotky obsahu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719339" y="1632092"/>
            <a:ext cx="2952328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oučet délek všech jeho stran</a:t>
            </a:r>
            <a:endParaRPr lang="cs-CZ" sz="1200" b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707904" y="2284397"/>
            <a:ext cx="2963762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eškerá plocha uvnitř rovnoběžníku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707903" y="2933378"/>
            <a:ext cx="2963763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ednotky obsahové, plošné či čtvereční</a:t>
            </a:r>
          </a:p>
        </p:txBody>
      </p:sp>
      <p:cxnSp>
        <p:nvCxnSpPr>
          <p:cNvPr id="14" name="Přímá spojovací šipka 13"/>
          <p:cNvCxnSpPr/>
          <p:nvPr/>
        </p:nvCxnSpPr>
        <p:spPr>
          <a:xfrm>
            <a:off x="2365326" y="1767040"/>
            <a:ext cx="1224136" cy="7105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>
            <a:off x="2365326" y="2422217"/>
            <a:ext cx="1224136" cy="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>
            <a:off x="2365326" y="3068503"/>
            <a:ext cx="1224136" cy="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8"/>
          <p:cNvCxnSpPr/>
          <p:nvPr/>
        </p:nvCxnSpPr>
        <p:spPr>
          <a:xfrm>
            <a:off x="2365326" y="3664460"/>
            <a:ext cx="1224136" cy="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3719339" y="3506497"/>
            <a:ext cx="2952328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ednotky délkové, běžné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467544" y="3525960"/>
            <a:ext cx="1656183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ednotky obvodu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9" grpId="0" animBg="1"/>
      <p:bldP spid="10" grpId="0" animBg="1"/>
      <p:bldP spid="11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19" y="411510"/>
            <a:ext cx="4682079" cy="81009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25.4 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Co si řekneme nového?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251519" y="1419622"/>
            <a:ext cx="745912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OBSAH</a:t>
            </a:r>
            <a:endParaRPr lang="cs-CZ" sz="1200" b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4067944" y="1279187"/>
            <a:ext cx="865655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OBVOD</a:t>
            </a:r>
            <a:endParaRPr lang="cs-CZ" sz="1200" b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3" name="Skupina 42"/>
          <p:cNvGrpSpPr/>
          <p:nvPr/>
        </p:nvGrpSpPr>
        <p:grpSpPr>
          <a:xfrm>
            <a:off x="341569" y="1696621"/>
            <a:ext cx="2017712" cy="1080294"/>
            <a:chOff x="1258888" y="1989138"/>
            <a:chExt cx="4537075" cy="2160587"/>
          </a:xfrm>
        </p:grpSpPr>
        <p:sp>
          <p:nvSpPr>
            <p:cNvPr id="44" name="Line 7"/>
            <p:cNvSpPr>
              <a:spLocks noChangeShapeType="1"/>
            </p:cNvSpPr>
            <p:nvPr/>
          </p:nvSpPr>
          <p:spPr bwMode="auto">
            <a:xfrm>
              <a:off x="2843213" y="1989138"/>
              <a:ext cx="29527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Line 8"/>
            <p:cNvSpPr>
              <a:spLocks noChangeShapeType="1"/>
            </p:cNvSpPr>
            <p:nvPr/>
          </p:nvSpPr>
          <p:spPr bwMode="auto">
            <a:xfrm>
              <a:off x="2843213" y="4149725"/>
              <a:ext cx="13684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Line 9"/>
            <p:cNvSpPr>
              <a:spLocks noChangeShapeType="1"/>
            </p:cNvSpPr>
            <p:nvPr/>
          </p:nvSpPr>
          <p:spPr bwMode="auto">
            <a:xfrm flipH="1">
              <a:off x="4211638" y="1989138"/>
              <a:ext cx="1584325" cy="2160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Line 10"/>
            <p:cNvSpPr>
              <a:spLocks noChangeShapeType="1"/>
            </p:cNvSpPr>
            <p:nvPr/>
          </p:nvSpPr>
          <p:spPr bwMode="auto">
            <a:xfrm>
              <a:off x="2843213" y="1989138"/>
              <a:ext cx="0" cy="2160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8" name="Group 22"/>
            <p:cNvGrpSpPr>
              <a:grpSpLocks/>
            </p:cNvGrpSpPr>
            <p:nvPr/>
          </p:nvGrpSpPr>
          <p:grpSpPr bwMode="auto">
            <a:xfrm>
              <a:off x="1258888" y="1989138"/>
              <a:ext cx="3060700" cy="2160587"/>
              <a:chOff x="793" y="1253"/>
              <a:chExt cx="1928" cy="1361"/>
            </a:xfrm>
          </p:grpSpPr>
          <p:sp>
            <p:nvSpPr>
              <p:cNvPr id="51" name="AutoShape 5"/>
              <p:cNvSpPr>
                <a:spLocks noChangeArrowheads="1"/>
              </p:cNvSpPr>
              <p:nvPr/>
            </p:nvSpPr>
            <p:spPr bwMode="auto">
              <a:xfrm flipH="1">
                <a:off x="793" y="1253"/>
                <a:ext cx="998" cy="1361"/>
              </a:xfrm>
              <a:prstGeom prst="rtTriangle">
                <a:avLst/>
              </a:prstGeom>
              <a:solidFill>
                <a:srgbClr val="FF505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cs-CZ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" name="Text Box 15"/>
              <p:cNvSpPr txBox="1">
                <a:spLocks noChangeArrowheads="1"/>
              </p:cNvSpPr>
              <p:nvPr/>
            </p:nvSpPr>
            <p:spPr bwMode="auto">
              <a:xfrm>
                <a:off x="1995" y="1632"/>
                <a:ext cx="726" cy="5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cs-CZ" sz="2400" b="1" dirty="0" err="1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cs-CZ" sz="2400" b="1" baseline="-25000" dirty="0" err="1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cs-CZ" sz="2400" b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49" name="Arc 17"/>
            <p:cNvSpPr>
              <a:spLocks/>
            </p:cNvSpPr>
            <p:nvPr/>
          </p:nvSpPr>
          <p:spPr bwMode="auto">
            <a:xfrm>
              <a:off x="2843213" y="3789363"/>
              <a:ext cx="360362" cy="360362"/>
            </a:xfrm>
            <a:custGeom>
              <a:avLst/>
              <a:gdLst>
                <a:gd name="T0" fmla="*/ 0 w 21600"/>
                <a:gd name="T1" fmla="*/ 0 h 21600"/>
                <a:gd name="T2" fmla="*/ 360362 w 21600"/>
                <a:gd name="T3" fmla="*/ 360362 h 21600"/>
                <a:gd name="T4" fmla="*/ 0 w 21600"/>
                <a:gd name="T5" fmla="*/ 36036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Oval 18"/>
            <p:cNvSpPr>
              <a:spLocks noChangeArrowheads="1"/>
            </p:cNvSpPr>
            <p:nvPr/>
          </p:nvSpPr>
          <p:spPr bwMode="auto">
            <a:xfrm>
              <a:off x="2916238" y="4005263"/>
              <a:ext cx="71437" cy="7143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3" name="Rectangle 20"/>
          <p:cNvSpPr txBox="1">
            <a:spLocks noChangeArrowheads="1"/>
          </p:cNvSpPr>
          <p:nvPr/>
        </p:nvSpPr>
        <p:spPr>
          <a:xfrm>
            <a:off x="616600" y="3005146"/>
            <a:ext cx="2076210" cy="64531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cs-CZ" sz="16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 = a . </a:t>
            </a:r>
            <a:r>
              <a:rPr lang="cs-CZ" sz="16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b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 …délka strany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…výška rovnoběžníku</a:t>
            </a:r>
          </a:p>
        </p:txBody>
      </p:sp>
      <p:grpSp>
        <p:nvGrpSpPr>
          <p:cNvPr id="54" name="Skupina 53"/>
          <p:cNvGrpSpPr/>
          <p:nvPr/>
        </p:nvGrpSpPr>
        <p:grpSpPr>
          <a:xfrm>
            <a:off x="5093103" y="2409488"/>
            <a:ext cx="1966653" cy="943772"/>
            <a:chOff x="4356100" y="3115438"/>
            <a:chExt cx="3168650" cy="2304411"/>
          </a:xfrm>
        </p:grpSpPr>
        <p:sp>
          <p:nvSpPr>
            <p:cNvPr id="56" name="Line 41"/>
            <p:cNvSpPr>
              <a:spLocks noChangeShapeType="1"/>
            </p:cNvSpPr>
            <p:nvPr/>
          </p:nvSpPr>
          <p:spPr bwMode="auto">
            <a:xfrm>
              <a:off x="4427538" y="5229225"/>
              <a:ext cx="2232025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Text Box 21"/>
            <p:cNvSpPr txBox="1">
              <a:spLocks noChangeArrowheads="1"/>
            </p:cNvSpPr>
            <p:nvPr/>
          </p:nvSpPr>
          <p:spPr bwMode="auto">
            <a:xfrm>
              <a:off x="7092950" y="4292600"/>
              <a:ext cx="431800" cy="1127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58" name="Text Box 22"/>
            <p:cNvSpPr txBox="1">
              <a:spLocks noChangeArrowheads="1"/>
            </p:cNvSpPr>
            <p:nvPr/>
          </p:nvSpPr>
          <p:spPr bwMode="auto">
            <a:xfrm>
              <a:off x="6313323" y="3115438"/>
              <a:ext cx="431800" cy="1127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59" name="Text Box 23"/>
            <p:cNvSpPr txBox="1">
              <a:spLocks noChangeArrowheads="1"/>
            </p:cNvSpPr>
            <p:nvPr/>
          </p:nvSpPr>
          <p:spPr bwMode="auto">
            <a:xfrm>
              <a:off x="4356100" y="3792610"/>
              <a:ext cx="431800" cy="1127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 dirty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60" name="Line 42"/>
            <p:cNvSpPr>
              <a:spLocks noChangeShapeType="1"/>
            </p:cNvSpPr>
            <p:nvPr/>
          </p:nvSpPr>
          <p:spPr bwMode="auto">
            <a:xfrm flipV="1">
              <a:off x="6659563" y="3933825"/>
              <a:ext cx="720725" cy="12954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Line 43"/>
            <p:cNvSpPr>
              <a:spLocks noChangeShapeType="1"/>
            </p:cNvSpPr>
            <p:nvPr/>
          </p:nvSpPr>
          <p:spPr bwMode="auto">
            <a:xfrm flipH="1">
              <a:off x="5148263" y="3933825"/>
              <a:ext cx="2233612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" name="Line 44"/>
            <p:cNvSpPr>
              <a:spLocks noChangeShapeType="1"/>
            </p:cNvSpPr>
            <p:nvPr/>
          </p:nvSpPr>
          <p:spPr bwMode="auto">
            <a:xfrm flipH="1">
              <a:off x="4427538" y="3933825"/>
              <a:ext cx="719137" cy="12954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3" name="Skupina 62"/>
          <p:cNvGrpSpPr/>
          <p:nvPr/>
        </p:nvGrpSpPr>
        <p:grpSpPr>
          <a:xfrm>
            <a:off x="5209159" y="822563"/>
            <a:ext cx="1728788" cy="1332709"/>
            <a:chOff x="4787900" y="1756726"/>
            <a:chExt cx="2232025" cy="2007244"/>
          </a:xfrm>
        </p:grpSpPr>
        <p:sp>
          <p:nvSpPr>
            <p:cNvPr id="65" name="Text Box 12"/>
            <p:cNvSpPr txBox="1">
              <a:spLocks noChangeArrowheads="1"/>
            </p:cNvSpPr>
            <p:nvPr/>
          </p:nvSpPr>
          <p:spPr bwMode="auto">
            <a:xfrm>
              <a:off x="5508625" y="3068638"/>
              <a:ext cx="431799" cy="695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66" name="Text Box 13"/>
            <p:cNvSpPr txBox="1">
              <a:spLocks noChangeArrowheads="1"/>
            </p:cNvSpPr>
            <p:nvPr/>
          </p:nvSpPr>
          <p:spPr bwMode="auto">
            <a:xfrm>
              <a:off x="6588126" y="2133599"/>
              <a:ext cx="431799" cy="695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67" name="Text Box 15"/>
            <p:cNvSpPr txBox="1">
              <a:spLocks noChangeArrowheads="1"/>
            </p:cNvSpPr>
            <p:nvPr/>
          </p:nvSpPr>
          <p:spPr bwMode="auto">
            <a:xfrm>
              <a:off x="4787900" y="2133599"/>
              <a:ext cx="431799" cy="695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68" name="Line 31"/>
            <p:cNvSpPr>
              <a:spLocks noChangeShapeType="1"/>
            </p:cNvSpPr>
            <p:nvPr/>
          </p:nvSpPr>
          <p:spPr bwMode="auto">
            <a:xfrm>
              <a:off x="5003800" y="3141663"/>
              <a:ext cx="1368425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Line 32"/>
            <p:cNvSpPr>
              <a:spLocks noChangeShapeType="1"/>
            </p:cNvSpPr>
            <p:nvPr/>
          </p:nvSpPr>
          <p:spPr bwMode="auto">
            <a:xfrm flipV="1">
              <a:off x="6369403" y="1756726"/>
              <a:ext cx="431799" cy="13684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Line 33"/>
            <p:cNvSpPr>
              <a:spLocks noChangeShapeType="1"/>
            </p:cNvSpPr>
            <p:nvPr/>
          </p:nvSpPr>
          <p:spPr bwMode="auto">
            <a:xfrm flipH="1">
              <a:off x="5435600" y="1773238"/>
              <a:ext cx="1368425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Line 34"/>
            <p:cNvSpPr>
              <a:spLocks noChangeShapeType="1"/>
            </p:cNvSpPr>
            <p:nvPr/>
          </p:nvSpPr>
          <p:spPr bwMode="auto">
            <a:xfrm flipH="1">
              <a:off x="5003800" y="1773238"/>
              <a:ext cx="431800" cy="13684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2" name="Text Box 52"/>
          <p:cNvSpPr txBox="1">
            <a:spLocks noChangeArrowheads="1"/>
          </p:cNvSpPr>
          <p:nvPr/>
        </p:nvSpPr>
        <p:spPr bwMode="auto">
          <a:xfrm>
            <a:off x="7019924" y="1147746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cs-CZ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 4.a</a:t>
            </a:r>
          </a:p>
        </p:txBody>
      </p:sp>
      <p:sp>
        <p:nvSpPr>
          <p:cNvPr id="73" name="Text Box 59"/>
          <p:cNvSpPr txBox="1">
            <a:spLocks noChangeArrowheads="1"/>
          </p:cNvSpPr>
          <p:nvPr/>
        </p:nvSpPr>
        <p:spPr bwMode="auto">
          <a:xfrm>
            <a:off x="7059756" y="2722543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cs-CZ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 2.(</a:t>
            </a:r>
            <a:r>
              <a:rPr lang="cs-CZ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cs-CZ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323660"/>
              </p:ext>
            </p:extLst>
          </p:nvPr>
        </p:nvGraphicFramePr>
        <p:xfrm>
          <a:off x="3935811" y="4083918"/>
          <a:ext cx="1263793" cy="83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Rovnice" r:id="rId4" imgW="596641" imgH="393529" progId="Equation.3">
                  <p:embed/>
                </p:oleObj>
              </mc:Choice>
              <mc:Fallback>
                <p:oleObj name="Rovnice" r:id="rId4" imgW="596641" imgH="393529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5811" y="4083918"/>
                        <a:ext cx="1263793" cy="833862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4" name="Přímá spojovací šipka 18"/>
          <p:cNvCxnSpPr/>
          <p:nvPr/>
        </p:nvCxnSpPr>
        <p:spPr>
          <a:xfrm>
            <a:off x="2483768" y="4587974"/>
            <a:ext cx="1224136" cy="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23"/>
          <p:cNvSpPr>
            <a:spLocks noChangeArrowheads="1"/>
          </p:cNvSpPr>
          <p:nvPr/>
        </p:nvSpPr>
        <p:spPr bwMode="auto">
          <a:xfrm>
            <a:off x="251519" y="4299843"/>
            <a:ext cx="2107762" cy="57626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okud jsou dány jen úhlopříčky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8" grpId="0" animBg="1"/>
      <p:bldP spid="41" grpId="0" animBg="1"/>
      <p:bldP spid="53" grpId="0"/>
      <p:bldP spid="72" grpId="0"/>
      <p:bldP spid="73" grpId="0"/>
      <p:bldP spid="7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492443"/>
            <a:ext cx="3996952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25.5 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Skupina 21"/>
          <p:cNvGrpSpPr/>
          <p:nvPr/>
        </p:nvGrpSpPr>
        <p:grpSpPr>
          <a:xfrm>
            <a:off x="4644232" y="1989138"/>
            <a:ext cx="3744912" cy="2016125"/>
            <a:chOff x="4643438" y="4005263"/>
            <a:chExt cx="3744912" cy="2016125"/>
          </a:xfrm>
        </p:grpSpPr>
        <p:sp>
          <p:nvSpPr>
            <p:cNvPr id="23" name="AutoShape 14"/>
            <p:cNvSpPr>
              <a:spLocks noChangeArrowheads="1"/>
            </p:cNvSpPr>
            <p:nvPr/>
          </p:nvSpPr>
          <p:spPr bwMode="auto">
            <a:xfrm>
              <a:off x="6516688" y="4005263"/>
              <a:ext cx="1871662" cy="1008062"/>
            </a:xfrm>
            <a:prstGeom prst="rtTriangl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AutoShape 15"/>
            <p:cNvSpPr>
              <a:spLocks noChangeArrowheads="1"/>
            </p:cNvSpPr>
            <p:nvPr/>
          </p:nvSpPr>
          <p:spPr bwMode="auto">
            <a:xfrm flipH="1">
              <a:off x="4643438" y="4005263"/>
              <a:ext cx="1871662" cy="1008062"/>
            </a:xfrm>
            <a:prstGeom prst="rtTriangl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AutoShape 16"/>
            <p:cNvSpPr>
              <a:spLocks noChangeArrowheads="1"/>
            </p:cNvSpPr>
            <p:nvPr/>
          </p:nvSpPr>
          <p:spPr bwMode="auto">
            <a:xfrm flipV="1">
              <a:off x="6516688" y="5013325"/>
              <a:ext cx="1871662" cy="1008063"/>
            </a:xfrm>
            <a:prstGeom prst="rtTriangl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AutoShape 17"/>
            <p:cNvSpPr>
              <a:spLocks noChangeArrowheads="1"/>
            </p:cNvSpPr>
            <p:nvPr/>
          </p:nvSpPr>
          <p:spPr bwMode="auto">
            <a:xfrm flipH="1" flipV="1">
              <a:off x="4643438" y="5013325"/>
              <a:ext cx="1871662" cy="1008063"/>
            </a:xfrm>
            <a:prstGeom prst="rtTriangl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5651500" y="4941888"/>
              <a:ext cx="5032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 b="1" dirty="0"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cs-CZ" sz="2400" b="1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auto">
            <a:xfrm>
              <a:off x="6516688" y="5229225"/>
              <a:ext cx="5032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400" b="1"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cs-CZ" sz="2400" b="1" baseline="-2500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sp>
        <p:nvSpPr>
          <p:cNvPr id="29" name="Rectangle 2"/>
          <p:cNvSpPr txBox="1">
            <a:spLocks noChangeArrowheads="1"/>
          </p:cNvSpPr>
          <p:nvPr/>
        </p:nvSpPr>
        <p:spPr>
          <a:xfrm>
            <a:off x="132956" y="1203598"/>
            <a:ext cx="6372201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6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Vypočítej obsah kosočtverce, znáš-li délky úhlopříček:</a:t>
            </a:r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287608" y="1983918"/>
            <a:ext cx="34202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1) u</a:t>
            </a:r>
            <a:r>
              <a:rPr lang="cs-CZ" sz="20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= 8,3 cm, u</a:t>
            </a:r>
            <a:r>
              <a:rPr lang="cs-CZ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= 4,6 cm.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3259264"/>
              </p:ext>
            </p:extLst>
          </p:nvPr>
        </p:nvGraphicFramePr>
        <p:xfrm>
          <a:off x="1692275" y="2549113"/>
          <a:ext cx="1295549" cy="220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Rovnice" r:id="rId4" imgW="850900" imgH="1447800" progId="Equation.3">
                  <p:embed/>
                </p:oleObj>
              </mc:Choice>
              <mc:Fallback>
                <p:oleObj name="Rovnice" r:id="rId4" imgW="850900" imgH="14478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549113"/>
                        <a:ext cx="1295549" cy="220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Přímá spojnice 4"/>
          <p:cNvCxnSpPr/>
          <p:nvPr/>
        </p:nvCxnSpPr>
        <p:spPr>
          <a:xfrm>
            <a:off x="1547664" y="4803998"/>
            <a:ext cx="177139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60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411510"/>
            <a:ext cx="4284984" cy="81009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25.6  Další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381000" y="1266479"/>
            <a:ext cx="8229600" cy="3877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l">
              <a:lnSpc>
                <a:spcPct val="90000"/>
              </a:lnSpc>
              <a:buFontTx/>
              <a:buAutoNum type="arabicParenR"/>
            </a:pP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Má větší výměru zahrada tvaru obdélníku o rozměrech 16 m </a:t>
            </a:r>
            <a:b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36,1 m, nebo zahrada tvaru čtverce o obvodu 96 m?</a:t>
            </a:r>
          </a:p>
          <a:p>
            <a:pPr marL="609600" indent="-609600" algn="l">
              <a:lnSpc>
                <a:spcPct val="90000"/>
              </a:lnSpc>
              <a:buFontTx/>
              <a:buAutoNum type="arabicParenR"/>
            </a:pP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Tabule má tvar rovnoběžníku s délkami stran 45 cm </a:t>
            </a:r>
            <a:b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50 cm. Výška příslušná k delší straně má délku 24 cm. Vypočítej obsah a obvod tabule.</a:t>
            </a:r>
          </a:p>
          <a:p>
            <a:pPr marL="609600" indent="-609600" algn="l">
              <a:lnSpc>
                <a:spcPct val="90000"/>
              </a:lnSpc>
              <a:buFontTx/>
              <a:buAutoNum type="arabicParenR"/>
            </a:pP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Kolik bude stát oplocení zahrady tvaru rovnoběžníku se stranami 85 m a 71 m, jestliže 1 m pletiva stojí 58 Kč?</a:t>
            </a:r>
          </a:p>
          <a:p>
            <a:pPr marL="609600" indent="-609600" algn="l">
              <a:lnSpc>
                <a:spcPct val="90000"/>
              </a:lnSpc>
              <a:buFontTx/>
              <a:buAutoNum type="arabicParenR"/>
            </a:pP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Vypočítej výšku rovnoběžníku o obsahu 136 m</a:t>
            </a:r>
            <a:r>
              <a:rPr lang="cs-CZ" sz="16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straně 34 m.</a:t>
            </a:r>
          </a:p>
          <a:p>
            <a:pPr marL="609600" indent="-609600" algn="l">
              <a:lnSpc>
                <a:spcPct val="90000"/>
              </a:lnSpc>
              <a:buFontTx/>
              <a:buAutoNum type="arabicParenR"/>
            </a:pP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Vypočítej stranu rovnoběžníku, je-li jeho obsah S = 36,67 cm</a:t>
            </a:r>
            <a:r>
              <a:rPr lang="cs-CZ" sz="16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výška v = 38 mm.</a:t>
            </a:r>
          </a:p>
          <a:p>
            <a:pPr marL="609600" indent="-609600" algn="l">
              <a:lnSpc>
                <a:spcPct val="90000"/>
              </a:lnSpc>
              <a:buFontTx/>
              <a:buAutoNum type="arabicParenR"/>
            </a:pP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Vypočítej obsah kosočtverce, jehož obvod je 51,2 cm </a:t>
            </a:r>
            <a:b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výška 9,6 cm.</a:t>
            </a:r>
          </a:p>
          <a:p>
            <a:pPr marL="609600" indent="-609600" algn="l">
              <a:lnSpc>
                <a:spcPct val="90000"/>
              </a:lnSpc>
              <a:buFontTx/>
              <a:buAutoNum type="arabicParenR"/>
            </a:pP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Vypočítej výšku rovnoběžníku, je-li jeho obsah S = 25,01 cm</a:t>
            </a:r>
            <a:r>
              <a:rPr lang="cs-CZ" sz="16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délka strany a = 8,2 cm.</a:t>
            </a:r>
          </a:p>
          <a:p>
            <a:pPr marL="609600" indent="-609600" algn="l">
              <a:lnSpc>
                <a:spcPct val="90000"/>
              </a:lnSpc>
              <a:buFontTx/>
              <a:buAutoNum type="arabicParenR"/>
            </a:pPr>
            <a:endParaRPr lang="cs-CZ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066856"/>
              </p:ext>
            </p:extLst>
          </p:nvPr>
        </p:nvGraphicFramePr>
        <p:xfrm>
          <a:off x="4018876" y="3496122"/>
          <a:ext cx="1263650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Rovnice" r:id="rId4" imgW="596641" imgH="393529" progId="Equation.3">
                  <p:embed/>
                </p:oleObj>
              </mc:Choice>
              <mc:Fallback>
                <p:oleObj name="Rovnice" r:id="rId4" imgW="596641" imgH="393529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8876" y="3496122"/>
                        <a:ext cx="1263650" cy="833437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1" y="627534"/>
            <a:ext cx="5976665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25.7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Types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properties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of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parallelograms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– Area and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Circumference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	                               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Maths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83568" y="1408965"/>
            <a:ext cx="122413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area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804248" y="1070411"/>
            <a:ext cx="1474432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circumference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>
            <a:off x="1979713" y="1731644"/>
            <a:ext cx="504055" cy="611347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Line 18"/>
          <p:cNvSpPr>
            <a:spLocks noChangeShapeType="1"/>
          </p:cNvSpPr>
          <p:nvPr/>
        </p:nvSpPr>
        <p:spPr bwMode="auto">
          <a:xfrm flipH="1">
            <a:off x="4653560" y="1256707"/>
            <a:ext cx="2016223" cy="544673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 flipH="1">
            <a:off x="5076056" y="3219822"/>
            <a:ext cx="1981952" cy="432048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7308304" y="3081322"/>
            <a:ext cx="122413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diagonal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52"/>
          <p:cNvSpPr txBox="1">
            <a:spLocks noChangeArrowheads="1"/>
          </p:cNvSpPr>
          <p:nvPr/>
        </p:nvSpPr>
        <p:spPr bwMode="auto">
          <a:xfrm>
            <a:off x="4451333" y="1801380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cs-CZ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 4.a</a:t>
            </a:r>
          </a:p>
        </p:txBody>
      </p:sp>
      <p:sp>
        <p:nvSpPr>
          <p:cNvPr id="14" name="Rectangle 20"/>
          <p:cNvSpPr txBox="1">
            <a:spLocks noChangeArrowheads="1"/>
          </p:cNvSpPr>
          <p:nvPr/>
        </p:nvSpPr>
        <p:spPr>
          <a:xfrm>
            <a:off x="2339752" y="2342992"/>
            <a:ext cx="2076210" cy="64531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cs-CZ" sz="20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 = a . </a:t>
            </a:r>
            <a:r>
              <a:rPr lang="cs-CZ" sz="20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000" b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a …délka strany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000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…výška rovnoběžníku</a:t>
            </a:r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V="1">
            <a:off x="1763688" y="3219820"/>
            <a:ext cx="720080" cy="576065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39552" y="3795885"/>
            <a:ext cx="1224136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height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altitude</a:t>
            </a:r>
            <a:r>
              <a:rPr lang="cs-CZ" sz="16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flipH="1">
            <a:off x="3980511" y="2665648"/>
            <a:ext cx="1478883" cy="191726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532568" y="2527148"/>
            <a:ext cx="86409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side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15" grpId="0" animBg="1"/>
      <p:bldP spid="22" grpId="0" animBg="1"/>
      <p:bldP spid="30" grpId="0" animBg="1"/>
      <p:bldP spid="16" grpId="0" animBg="1"/>
      <p:bldP spid="18" grpId="0" animBg="1"/>
      <p:bldP spid="13" grpId="0"/>
      <p:bldP spid="14" grpId="0"/>
      <p:bldP spid="19" grpId="0" animBg="1"/>
      <p:bldP spid="21" grpId="0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411510"/>
            <a:ext cx="2916832" cy="792088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25.8 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4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092280" y="120359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0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470094"/>
              </p:ext>
            </p:extLst>
          </p:nvPr>
        </p:nvGraphicFramePr>
        <p:xfrm>
          <a:off x="755576" y="1419622"/>
          <a:ext cx="60960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4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 rovnoběžníků počítáme: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a).    obvod</a:t>
                      </a:r>
                      <a:r>
                        <a:rPr lang="cs-CZ" sz="12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 povrch</a:t>
                      </a:r>
                      <a:endParaRPr lang="cs-CZ" sz="12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cs-CZ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b).    obvod</a:t>
                      </a:r>
                      <a:r>
                        <a:rPr lang="cs-CZ" sz="12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 objem</a:t>
                      </a:r>
                      <a:endParaRPr lang="cs-CZ" sz="12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cs-CZ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c).    obsah a délku</a:t>
                      </a:r>
                      <a:endParaRPr lang="cs-CZ" sz="1200" b="1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cs-CZ" sz="12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d).    obsah a obvod</a:t>
                      </a:r>
                    </a:p>
                    <a:p>
                      <a:pPr marL="342900" indent="-342900" algn="l">
                        <a:buNone/>
                      </a:pP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4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   Je tento obrázek správně? :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Jaké jsou jednotky plochy?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endParaRPr lang="cs-CZ" sz="1200" b="1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a).    hektarové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b).    obsahové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c).    délkové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d).    povrchové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 startAt="4"/>
                      </a:pPr>
                      <a:r>
                        <a:rPr lang="cs-CZ" sz="14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Obvod rovnoběžníků lze vypočítat :</a:t>
                      </a:r>
                      <a:endParaRPr lang="cs-CZ" sz="14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a).    součinem</a:t>
                      </a:r>
                      <a:r>
                        <a:rPr lang="cs-CZ" sz="12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délek všech stran</a:t>
                      </a:r>
                      <a:endParaRPr lang="cs-CZ" sz="12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b).    podílem</a:t>
                      </a:r>
                      <a:r>
                        <a:rPr lang="cs-CZ" sz="12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šířek všech stran</a:t>
                      </a:r>
                      <a:endParaRPr lang="cs-CZ" sz="12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c).    součtem</a:t>
                      </a:r>
                      <a:r>
                        <a:rPr lang="cs-CZ" sz="12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délek všech tří stran</a:t>
                      </a:r>
                      <a:endParaRPr lang="cs-CZ" sz="12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d).   </a:t>
                      </a:r>
                      <a:r>
                        <a:rPr lang="cs-CZ" sz="1200" b="1" baseline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součtem délek všech stran </a:t>
                      </a:r>
                      <a:endParaRPr lang="cs-CZ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308304" y="1419622"/>
            <a:ext cx="1512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ne</a:t>
            </a: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4211960" y="1803113"/>
            <a:ext cx="1656184" cy="1074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Kosoúhelník 2"/>
          <p:cNvSpPr/>
          <p:nvPr/>
        </p:nvSpPr>
        <p:spPr>
          <a:xfrm>
            <a:off x="4525702" y="1803113"/>
            <a:ext cx="1224136" cy="912653"/>
          </a:xfrm>
          <a:prstGeom prst="parallelogram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4525702" y="1803113"/>
            <a:ext cx="1224136" cy="91265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4783778" y="1878560"/>
            <a:ext cx="5125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400" b="1" baseline="-25000" dirty="0" err="1">
                <a:latin typeface="Times New Roman" pitchFamily="18" charset="0"/>
                <a:cs typeface="Times New Roman" pitchFamily="18" charset="0"/>
              </a:rPr>
              <a:t>a</a:t>
            </a:r>
            <a:endParaRPr lang="cs-CZ" sz="14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6" grpId="0"/>
      <p:bldP spid="3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723425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Karel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Rajchl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Rovnoběžník, obvod, obsah, jednotky obsahu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výpočet obvodu a obsahu rovnoběžníků a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základní jednotky obsahu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25.9 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01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1520</TotalTime>
  <Words>667</Words>
  <Application>Microsoft Office PowerPoint</Application>
  <PresentationFormat>Předvádění na obrazovce (16:9)</PresentationFormat>
  <Paragraphs>127</Paragraphs>
  <Slides>9</Slides>
  <Notes>8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Motiv sady Office</vt:lpstr>
      <vt:lpstr>Rovnice</vt:lpstr>
      <vt:lpstr>25.1  Druhy a vlastnosti rovnoběžníků II. OBSAH a OBVOD</vt:lpstr>
      <vt:lpstr>25.2  Co již víme rovnoběžnících?</vt:lpstr>
      <vt:lpstr>25.3  Jaké si řekneme nové termíny a názvy?</vt:lpstr>
      <vt:lpstr>25.4  Co si řekneme nového?</vt:lpstr>
      <vt:lpstr>25.5  Procvičení a příklady</vt:lpstr>
      <vt:lpstr>25.6  Další příklady</vt:lpstr>
      <vt:lpstr>25.7  Types and properties of parallelograms – Area and Circumference</vt:lpstr>
      <vt:lpstr>25.8  Test znalostí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hercogova</cp:lastModifiedBy>
  <cp:revision>194</cp:revision>
  <dcterms:created xsi:type="dcterms:W3CDTF">2010-10-18T18:21:56Z</dcterms:created>
  <dcterms:modified xsi:type="dcterms:W3CDTF">2012-01-01T12:47:53Z</dcterms:modified>
</cp:coreProperties>
</file>