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2" autoAdjust="0"/>
  </p:normalViewPr>
  <p:slideViewPr>
    <p:cSldViewPr>
      <p:cViewPr varScale="1">
        <p:scale>
          <a:sx n="91" d="100"/>
          <a:sy n="91" d="100"/>
        </p:scale>
        <p:origin x="-78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0093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727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imetrie.chytrak.cz/trojuhelnik.htm" TargetMode="External"/><Relationship Id="rId3" Type="http://schemas.openxmlformats.org/officeDocument/2006/relationships/audio" Target="../media/audio1.wav"/><Relationship Id="rId7" Type="http://schemas.openxmlformats.org/officeDocument/2006/relationships/hyperlink" Target="http://www.matweb.cz/trojuhelni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v&#253;&#353;ka_(geometrie)" TargetMode="External"/><Relationship Id="rId5" Type="http://schemas.openxmlformats.org/officeDocument/2006/relationships/hyperlink" Target="http://planimetrie.kvalitne.cz/" TargetMode="External"/><Relationship Id="rId4" Type="http://schemas.openxmlformats.org/officeDocument/2006/relationships/hyperlink" Target="http://it.pedf.cuni.cz/~proch/program/trojuhl.htm" TargetMode="External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267494"/>
            <a:ext cx="7200800" cy="117013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24.1  Druhy a vlastnosti rovnoběžníků I.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20072" y="2427734"/>
            <a:ext cx="3456384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http://it.pedf.cuni.cz/~proch/program/trojuhl.htm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kvalitne.cz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http://cs.wikipedia.org/wiki/výška_(geometrie)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matweb.cz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trojuhelnik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http://www.planimetrie.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chytrak.cz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cs-CZ" sz="1200" u="sng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trojuhelnik.htm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0" y="4527947"/>
            <a:ext cx="9144000" cy="615553"/>
            <a:chOff x="0" y="4527947"/>
            <a:chExt cx="9144000" cy="615553"/>
          </a:xfrm>
        </p:grpSpPr>
        <p:sp>
          <p:nvSpPr>
            <p:cNvPr id="30" name="TextovéPole 29"/>
            <p:cNvSpPr txBox="1"/>
            <p:nvPr/>
          </p:nvSpPr>
          <p:spPr>
            <a:xfrm>
              <a:off x="0" y="4527947"/>
              <a:ext cx="9144000" cy="6155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Karel Rajchl</a:t>
              </a:r>
              <a:endParaRPr lang="cs-CZ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cs-CZ" sz="1000" dirty="0"/>
            </a:p>
          </p:txBody>
        </p:sp>
        <p:pic>
          <p:nvPicPr>
            <p:cNvPr id="31" name="obrázek 5" descr="Image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0740" y="4550290"/>
              <a:ext cx="2978785" cy="57086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" name="Skupina 2"/>
          <p:cNvGrpSpPr/>
          <p:nvPr/>
        </p:nvGrpSpPr>
        <p:grpSpPr>
          <a:xfrm>
            <a:off x="1425461" y="1194647"/>
            <a:ext cx="2858507" cy="3380489"/>
            <a:chOff x="1425461" y="1194647"/>
            <a:chExt cx="2858507" cy="3380489"/>
          </a:xfrm>
        </p:grpSpPr>
        <p:grpSp>
          <p:nvGrpSpPr>
            <p:cNvPr id="9" name="Skupina 8"/>
            <p:cNvGrpSpPr/>
            <p:nvPr/>
          </p:nvGrpSpPr>
          <p:grpSpPr>
            <a:xfrm>
              <a:off x="1481798" y="1194647"/>
              <a:ext cx="2772568" cy="3380489"/>
              <a:chOff x="395288" y="1628775"/>
              <a:chExt cx="3313112" cy="3919878"/>
            </a:xfrm>
          </p:grpSpPr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2484438" y="5013325"/>
                <a:ext cx="576262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900113" y="1700213"/>
                <a:ext cx="576262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611188" y="2133600"/>
                <a:ext cx="2881312" cy="2951163"/>
              </a:xfrm>
              <a:prstGeom prst="parallelogram">
                <a:avLst>
                  <a:gd name="adj" fmla="val 25000"/>
                </a:avLst>
              </a:prstGeom>
              <a:solidFill>
                <a:srgbClr val="FF99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 flipV="1">
                <a:off x="611188" y="2133600"/>
                <a:ext cx="2881312" cy="29511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31913" y="2133600"/>
                <a:ext cx="1439862" cy="29511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Arc 15"/>
              <p:cNvSpPr>
                <a:spLocks/>
              </p:cNvSpPr>
              <p:nvPr/>
            </p:nvSpPr>
            <p:spPr bwMode="auto">
              <a:xfrm>
                <a:off x="714375" y="4652963"/>
                <a:ext cx="403225" cy="431800"/>
              </a:xfrm>
              <a:custGeom>
                <a:avLst/>
                <a:gdLst>
                  <a:gd name="T0" fmla="*/ 0 w 24151"/>
                  <a:gd name="T1" fmla="*/ 3019 h 21600"/>
                  <a:gd name="T2" fmla="*/ 403225 w 24151"/>
                  <a:gd name="T3" fmla="*/ 431800 h 21600"/>
                  <a:gd name="T4" fmla="*/ 42591 w 2415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4151"/>
                  <a:gd name="T10" fmla="*/ 0 h 21600"/>
                  <a:gd name="T11" fmla="*/ 24151 w 2415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51" h="21600" fill="none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</a:path>
                  <a:path w="24151" h="21600" stroke="0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  <a:lnTo>
                      <a:pt x="255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Arc 16"/>
              <p:cNvSpPr>
                <a:spLocks/>
              </p:cNvSpPr>
              <p:nvPr/>
            </p:nvSpPr>
            <p:spPr bwMode="auto">
              <a:xfrm rot="10608092">
                <a:off x="2916238" y="2132013"/>
                <a:ext cx="454025" cy="431800"/>
              </a:xfrm>
              <a:custGeom>
                <a:avLst/>
                <a:gdLst>
                  <a:gd name="T0" fmla="*/ 0 w 27241"/>
                  <a:gd name="T1" fmla="*/ 14993 h 21600"/>
                  <a:gd name="T2" fmla="*/ 454025 w 27241"/>
                  <a:gd name="T3" fmla="*/ 431800 h 21600"/>
                  <a:gd name="T4" fmla="*/ 94018 w 2724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7241"/>
                  <a:gd name="T10" fmla="*/ 0 h 21600"/>
                  <a:gd name="T11" fmla="*/ 27241 w 272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41" h="21600" fill="none" extrusionOk="0">
                    <a:moveTo>
                      <a:pt x="-1" y="749"/>
                    </a:moveTo>
                    <a:cubicBezTo>
                      <a:pt x="1838" y="252"/>
                      <a:pt x="3735" y="-1"/>
                      <a:pt x="5641" y="0"/>
                    </a:cubicBezTo>
                    <a:cubicBezTo>
                      <a:pt x="17570" y="0"/>
                      <a:pt x="27241" y="9670"/>
                      <a:pt x="27241" y="21600"/>
                    </a:cubicBezTo>
                  </a:path>
                  <a:path w="27241" h="21600" stroke="0" extrusionOk="0">
                    <a:moveTo>
                      <a:pt x="-1" y="749"/>
                    </a:moveTo>
                    <a:cubicBezTo>
                      <a:pt x="1838" y="252"/>
                      <a:pt x="3735" y="-1"/>
                      <a:pt x="5641" y="0"/>
                    </a:cubicBezTo>
                    <a:cubicBezTo>
                      <a:pt x="17570" y="0"/>
                      <a:pt x="27241" y="9670"/>
                      <a:pt x="27241" y="21600"/>
                    </a:cubicBezTo>
                    <a:lnTo>
                      <a:pt x="564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Arc 17"/>
              <p:cNvSpPr>
                <a:spLocks/>
              </p:cNvSpPr>
              <p:nvPr/>
            </p:nvSpPr>
            <p:spPr bwMode="auto">
              <a:xfrm rot="5654183">
                <a:off x="1273175" y="2119313"/>
                <a:ext cx="403225" cy="431800"/>
              </a:xfrm>
              <a:custGeom>
                <a:avLst/>
                <a:gdLst>
                  <a:gd name="T0" fmla="*/ 0 w 24151"/>
                  <a:gd name="T1" fmla="*/ 3019 h 21600"/>
                  <a:gd name="T2" fmla="*/ 403225 w 24151"/>
                  <a:gd name="T3" fmla="*/ 431800 h 21600"/>
                  <a:gd name="T4" fmla="*/ 42591 w 2415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4151"/>
                  <a:gd name="T10" fmla="*/ 0 h 21600"/>
                  <a:gd name="T11" fmla="*/ 24151 w 2415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51" h="21600" fill="none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</a:path>
                  <a:path w="24151" h="21600" stroke="0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  <a:lnTo>
                      <a:pt x="255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Arc 18"/>
              <p:cNvSpPr>
                <a:spLocks/>
              </p:cNvSpPr>
              <p:nvPr/>
            </p:nvSpPr>
            <p:spPr bwMode="auto">
              <a:xfrm rot="17091021">
                <a:off x="2300288" y="4638675"/>
                <a:ext cx="568325" cy="454025"/>
              </a:xfrm>
              <a:custGeom>
                <a:avLst/>
                <a:gdLst>
                  <a:gd name="T0" fmla="*/ 0 w 28608"/>
                  <a:gd name="T1" fmla="*/ 23394 h 22668"/>
                  <a:gd name="T2" fmla="*/ 567808 w 28608"/>
                  <a:gd name="T3" fmla="*/ 454025 h 22668"/>
                  <a:gd name="T4" fmla="*/ 139221 w 28608"/>
                  <a:gd name="T5" fmla="*/ 432634 h 22668"/>
                  <a:gd name="T6" fmla="*/ 0 60000 65536"/>
                  <a:gd name="T7" fmla="*/ 0 60000 65536"/>
                  <a:gd name="T8" fmla="*/ 0 60000 65536"/>
                  <a:gd name="T9" fmla="*/ 0 w 28608"/>
                  <a:gd name="T10" fmla="*/ 0 h 22668"/>
                  <a:gd name="T11" fmla="*/ 28608 w 28608"/>
                  <a:gd name="T12" fmla="*/ 22668 h 226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08" h="22668" fill="none" extrusionOk="0">
                    <a:moveTo>
                      <a:pt x="0" y="1168"/>
                    </a:moveTo>
                    <a:cubicBezTo>
                      <a:pt x="2255" y="394"/>
                      <a:pt x="4623" y="-1"/>
                      <a:pt x="7008" y="0"/>
                    </a:cubicBezTo>
                    <a:cubicBezTo>
                      <a:pt x="18937" y="0"/>
                      <a:pt x="28608" y="9670"/>
                      <a:pt x="28608" y="21600"/>
                    </a:cubicBezTo>
                    <a:cubicBezTo>
                      <a:pt x="28608" y="21956"/>
                      <a:pt x="28599" y="22312"/>
                      <a:pt x="28581" y="22667"/>
                    </a:cubicBezTo>
                  </a:path>
                  <a:path w="28608" h="22668" stroke="0" extrusionOk="0">
                    <a:moveTo>
                      <a:pt x="0" y="1168"/>
                    </a:moveTo>
                    <a:cubicBezTo>
                      <a:pt x="2255" y="394"/>
                      <a:pt x="4623" y="-1"/>
                      <a:pt x="7008" y="0"/>
                    </a:cubicBezTo>
                    <a:cubicBezTo>
                      <a:pt x="18937" y="0"/>
                      <a:pt x="28608" y="9670"/>
                      <a:pt x="28608" y="21600"/>
                    </a:cubicBezTo>
                    <a:cubicBezTo>
                      <a:pt x="28608" y="21956"/>
                      <a:pt x="28599" y="22312"/>
                      <a:pt x="28581" y="22667"/>
                    </a:cubicBezTo>
                    <a:lnTo>
                      <a:pt x="7008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 Box 21"/>
              <p:cNvSpPr txBox="1">
                <a:spLocks noChangeArrowheads="1"/>
              </p:cNvSpPr>
              <p:nvPr/>
            </p:nvSpPr>
            <p:spPr bwMode="auto">
              <a:xfrm>
                <a:off x="2987675" y="2060575"/>
                <a:ext cx="360363" cy="42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755650" y="4724400"/>
                <a:ext cx="360363" cy="42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α</a:t>
                </a:r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1331913" y="2060575"/>
                <a:ext cx="360362" cy="42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2339976" y="4724400"/>
                <a:ext cx="360363" cy="428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β</a:t>
                </a:r>
              </a:p>
            </p:txBody>
          </p:sp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1403350" y="5013325"/>
                <a:ext cx="504825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25" name="Text Box 26"/>
              <p:cNvSpPr txBox="1">
                <a:spLocks noChangeArrowheads="1"/>
              </p:cNvSpPr>
              <p:nvPr/>
            </p:nvSpPr>
            <p:spPr bwMode="auto">
              <a:xfrm>
                <a:off x="3203575" y="3429000"/>
                <a:ext cx="504825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26" name="Text Box 27"/>
              <p:cNvSpPr txBox="1">
                <a:spLocks noChangeArrowheads="1"/>
              </p:cNvSpPr>
              <p:nvPr/>
            </p:nvSpPr>
            <p:spPr bwMode="auto">
              <a:xfrm>
                <a:off x="2195513" y="1628775"/>
                <a:ext cx="504825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395288" y="3141663"/>
                <a:ext cx="504825" cy="535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1425461" y="4083918"/>
              <a:ext cx="4822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3801725" y="1245989"/>
              <a:ext cx="4822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newsflash/>
    <p:sndAc>
      <p:stSnd>
        <p:snd r:embed="rId3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3518"/>
            <a:ext cx="5040560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24.2  Co již víme o rovnoběžnících?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9512" y="149163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u="sng" dirty="0" smtClean="0">
                <a:latin typeface="Times New Roman" pitchFamily="18" charset="0"/>
                <a:ea typeface="+mj-ea"/>
                <a:cs typeface="Times New Roman" pitchFamily="18" charset="0"/>
              </a:rPr>
              <a:t>r</a:t>
            </a:r>
            <a:r>
              <a:rPr kumimoji="0" lang="cs-CZ" sz="240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ozdělení</a:t>
            </a:r>
            <a:r>
              <a:rPr kumimoji="0" lang="cs-CZ" sz="2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24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911849" y="1497360"/>
            <a:ext cx="1800200" cy="52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u="sng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pojmenování</a:t>
            </a:r>
            <a:r>
              <a:rPr kumimoji="0" lang="cs-CZ" sz="24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cs-CZ" sz="240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3635896" y="1991122"/>
            <a:ext cx="4032448" cy="352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Strana a </a:t>
            </a:r>
            <a:r>
              <a:rPr lang="cs-CZ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vpravo vedle </a:t>
            </a:r>
            <a:r>
              <a:rPr lang="cs-C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A, strana b </a:t>
            </a:r>
            <a:r>
              <a:rPr lang="cs-CZ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vedle </a:t>
            </a:r>
            <a:r>
              <a:rPr lang="cs-C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B, strana c </a:t>
            </a:r>
            <a:r>
              <a:rPr lang="cs-CZ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vedle </a:t>
            </a:r>
            <a:r>
              <a:rPr lang="cs-CZ" sz="11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vrcholu </a:t>
            </a:r>
            <a:r>
              <a:rPr lang="cs-CZ" sz="11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C, strana d vedle vrcholu D.</a:t>
            </a:r>
            <a:endParaRPr lang="cs-CZ" sz="11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979712" y="2334072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čtverec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974032" y="3047206"/>
            <a:ext cx="864096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obdélník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952886" y="3750965"/>
            <a:ext cx="792088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kosočtverec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922823" y="4347715"/>
            <a:ext cx="1008112" cy="2308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9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kosodélník</a:t>
            </a:r>
          </a:p>
        </p:txBody>
      </p:sp>
      <p:sp>
        <p:nvSpPr>
          <p:cNvPr id="3" name="Obdélník 2"/>
          <p:cNvSpPr/>
          <p:nvPr/>
        </p:nvSpPr>
        <p:spPr>
          <a:xfrm>
            <a:off x="827584" y="2189311"/>
            <a:ext cx="504056" cy="4716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539552" y="2926816"/>
            <a:ext cx="978532" cy="4716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osoúhelník 3"/>
          <p:cNvSpPr/>
          <p:nvPr/>
        </p:nvSpPr>
        <p:spPr>
          <a:xfrm>
            <a:off x="648755" y="3706527"/>
            <a:ext cx="648072" cy="360040"/>
          </a:xfrm>
          <a:prstGeom prst="parallelogram">
            <a:avLst>
              <a:gd name="adj" fmla="val 536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Kosoúhelník 39"/>
          <p:cNvSpPr/>
          <p:nvPr/>
        </p:nvSpPr>
        <p:spPr>
          <a:xfrm>
            <a:off x="466118" y="4283111"/>
            <a:ext cx="1013345" cy="360040"/>
          </a:xfrm>
          <a:prstGeom prst="parallelogram">
            <a:avLst>
              <a:gd name="adj" fmla="val 5366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3" name="Picture 6" descr="rovnobezn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23658" y="2587302"/>
            <a:ext cx="2976582" cy="1760413"/>
          </a:xfrm>
          <a:prstGeom prst="rect">
            <a:avLst/>
          </a:prstGeom>
          <a:noFill/>
        </p:spPr>
      </p:pic>
      <p:sp>
        <p:nvSpPr>
          <p:cNvPr id="14" name="Zahnutá šipka nahoru 13"/>
          <p:cNvSpPr/>
          <p:nvPr/>
        </p:nvSpPr>
        <p:spPr>
          <a:xfrm>
            <a:off x="4443797" y="4224212"/>
            <a:ext cx="936104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4" name="Zahnutá šipka nahoru 43"/>
          <p:cNvSpPr/>
          <p:nvPr/>
        </p:nvSpPr>
        <p:spPr>
          <a:xfrm rot="17840904">
            <a:off x="6454779" y="3739482"/>
            <a:ext cx="798416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5" name="Zahnutá šipka nahoru 44"/>
          <p:cNvSpPr/>
          <p:nvPr/>
        </p:nvSpPr>
        <p:spPr>
          <a:xfrm rot="10800000">
            <a:off x="6156176" y="2391103"/>
            <a:ext cx="798416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6" name="Zahnutá šipka nahoru 45"/>
          <p:cNvSpPr/>
          <p:nvPr/>
        </p:nvSpPr>
        <p:spPr>
          <a:xfrm rot="6967677">
            <a:off x="4311078" y="2854480"/>
            <a:ext cx="798416" cy="347601"/>
          </a:xfrm>
          <a:prstGeom prst="curved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  <p:bldP spid="6" grpId="0"/>
      <p:bldP spid="15" grpId="0"/>
      <p:bldP spid="27" grpId="0" animBg="1"/>
      <p:bldP spid="28" grpId="0" animBg="1"/>
      <p:bldP spid="30" grpId="0" animBg="1"/>
      <p:bldP spid="31" grpId="0" animBg="1"/>
      <p:bldP spid="3" grpId="0" animBg="1"/>
      <p:bldP spid="34" grpId="0" animBg="1"/>
      <p:bldP spid="4" grpId="0" animBg="1"/>
      <p:bldP spid="40" grpId="0" animBg="1"/>
      <p:bldP spid="14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9502"/>
            <a:ext cx="6120680" cy="810090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24.3  Jaké si řekneme další vlastnosti?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39552" y="1373433"/>
            <a:ext cx="4507788" cy="576064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Každé dvě protější strany jsou rovnoběžné a shodné.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1043608" y="2329365"/>
            <a:ext cx="3420109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Každé dva protější úhly jsou shodné.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1259632" y="3260319"/>
            <a:ext cx="2952328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Úhlopříčky se </a:t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 rovnoběžníku navzájem půlí.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6085254" y="1440856"/>
            <a:ext cx="1719451" cy="419100"/>
            <a:chOff x="5257800" y="1676400"/>
            <a:chExt cx="2590800" cy="838200"/>
          </a:xfrm>
        </p:grpSpPr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5867400" y="1676400"/>
              <a:ext cx="19812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H="1">
              <a:off x="5257800" y="1676400"/>
              <a:ext cx="609600" cy="8382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H="1">
              <a:off x="7239000" y="1676400"/>
              <a:ext cx="609600" cy="8382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5257800" y="2514600"/>
              <a:ext cx="19812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4864540" y="3338900"/>
            <a:ext cx="1698848" cy="419100"/>
            <a:chOff x="5105400" y="4267200"/>
            <a:chExt cx="2590800" cy="838200"/>
          </a:xfrm>
        </p:grpSpPr>
        <p:grpSp>
          <p:nvGrpSpPr>
            <p:cNvPr id="28" name="Group 24"/>
            <p:cNvGrpSpPr>
              <a:grpSpLocks/>
            </p:cNvGrpSpPr>
            <p:nvPr/>
          </p:nvGrpSpPr>
          <p:grpSpPr bwMode="auto">
            <a:xfrm>
              <a:off x="5105400" y="4267200"/>
              <a:ext cx="2590800" cy="838200"/>
              <a:chOff x="1536" y="1872"/>
              <a:chExt cx="1632" cy="528"/>
            </a:xfrm>
          </p:grpSpPr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 flipH="1">
                <a:off x="1536" y="1872"/>
                <a:ext cx="384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 flipH="1">
                <a:off x="2784" y="1872"/>
                <a:ext cx="384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1536" y="2400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flipV="1">
              <a:off x="5105400" y="4267200"/>
              <a:ext cx="2590800" cy="8382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5715000" y="4267200"/>
              <a:ext cx="1371600" cy="8382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5" name="Skupina 34"/>
          <p:cNvGrpSpPr/>
          <p:nvPr/>
        </p:nvGrpSpPr>
        <p:grpSpPr>
          <a:xfrm>
            <a:off x="5461152" y="2247881"/>
            <a:ext cx="1676400" cy="647701"/>
            <a:chOff x="5029200" y="2819400"/>
            <a:chExt cx="2590800" cy="995363"/>
          </a:xfrm>
        </p:grpSpPr>
        <p:grpSp>
          <p:nvGrpSpPr>
            <p:cNvPr id="36" name="Group 10"/>
            <p:cNvGrpSpPr>
              <a:grpSpLocks/>
            </p:cNvGrpSpPr>
            <p:nvPr/>
          </p:nvGrpSpPr>
          <p:grpSpPr bwMode="auto">
            <a:xfrm>
              <a:off x="5029200" y="2971800"/>
              <a:ext cx="2590800" cy="838200"/>
              <a:chOff x="1536" y="1872"/>
              <a:chExt cx="1632" cy="528"/>
            </a:xfrm>
          </p:grpSpPr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 flipH="1">
                <a:off x="1536" y="1872"/>
                <a:ext cx="384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3" name="Line 13"/>
              <p:cNvSpPr>
                <a:spLocks noChangeShapeType="1"/>
              </p:cNvSpPr>
              <p:nvPr/>
            </p:nvSpPr>
            <p:spPr bwMode="auto">
              <a:xfrm flipH="1">
                <a:off x="2784" y="1872"/>
                <a:ext cx="384" cy="52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4" name="Line 14"/>
              <p:cNvSpPr>
                <a:spLocks noChangeShapeType="1"/>
              </p:cNvSpPr>
              <p:nvPr/>
            </p:nvSpPr>
            <p:spPr bwMode="auto">
              <a:xfrm>
                <a:off x="1536" y="2400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" name="Arc 15"/>
            <p:cNvSpPr>
              <a:spLocks/>
            </p:cNvSpPr>
            <p:nvPr/>
          </p:nvSpPr>
          <p:spPr bwMode="auto">
            <a:xfrm>
              <a:off x="5257800" y="3505200"/>
              <a:ext cx="228600" cy="304800"/>
            </a:xfrm>
            <a:custGeom>
              <a:avLst/>
              <a:gdLst>
                <a:gd name="T0" fmla="*/ 0 w 21600"/>
                <a:gd name="T1" fmla="*/ 0 h 21600"/>
                <a:gd name="T2" fmla="*/ 228600 w 21600"/>
                <a:gd name="T3" fmla="*/ 304800 h 21600"/>
                <a:gd name="T4" fmla="*/ 0 w 21600"/>
                <a:gd name="T5" fmla="*/ 3048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Arc 18"/>
            <p:cNvSpPr>
              <a:spLocks/>
            </p:cNvSpPr>
            <p:nvPr/>
          </p:nvSpPr>
          <p:spPr bwMode="auto">
            <a:xfrm>
              <a:off x="7164388" y="2971800"/>
              <a:ext cx="228600" cy="390525"/>
            </a:xfrm>
            <a:custGeom>
              <a:avLst/>
              <a:gdLst>
                <a:gd name="T0" fmla="*/ 184330 w 21600"/>
                <a:gd name="T1" fmla="*/ 390525 h 39061"/>
                <a:gd name="T2" fmla="*/ 100182 w 21600"/>
                <a:gd name="T3" fmla="*/ 0 h 39061"/>
                <a:gd name="T4" fmla="*/ 228600 w 21600"/>
                <a:gd name="T5" fmla="*/ 178661 h 3906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061"/>
                <a:gd name="T11" fmla="*/ 21600 w 21600"/>
                <a:gd name="T12" fmla="*/ 39061 h 390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061" fill="none" extrusionOk="0">
                  <a:moveTo>
                    <a:pt x="17416" y="39061"/>
                  </a:moveTo>
                  <a:cubicBezTo>
                    <a:pt x="7295" y="37063"/>
                    <a:pt x="0" y="28186"/>
                    <a:pt x="0" y="17870"/>
                  </a:cubicBezTo>
                  <a:cubicBezTo>
                    <a:pt x="-1" y="10712"/>
                    <a:pt x="3545" y="4020"/>
                    <a:pt x="9466" y="0"/>
                  </a:cubicBezTo>
                </a:path>
                <a:path w="21600" h="39061" stroke="0" extrusionOk="0">
                  <a:moveTo>
                    <a:pt x="17416" y="39061"/>
                  </a:moveTo>
                  <a:cubicBezTo>
                    <a:pt x="7295" y="37063"/>
                    <a:pt x="0" y="28186"/>
                    <a:pt x="0" y="17870"/>
                  </a:cubicBezTo>
                  <a:cubicBezTo>
                    <a:pt x="-1" y="10712"/>
                    <a:pt x="3545" y="4020"/>
                    <a:pt x="9466" y="0"/>
                  </a:cubicBezTo>
                  <a:lnTo>
                    <a:pt x="21600" y="1787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Arc 21"/>
            <p:cNvSpPr>
              <a:spLocks/>
            </p:cNvSpPr>
            <p:nvPr/>
          </p:nvSpPr>
          <p:spPr bwMode="auto">
            <a:xfrm>
              <a:off x="5451475" y="2819400"/>
              <a:ext cx="484188" cy="457200"/>
            </a:xfrm>
            <a:custGeom>
              <a:avLst/>
              <a:gdLst>
                <a:gd name="T0" fmla="*/ 484188 w 30114"/>
                <a:gd name="T1" fmla="*/ 146135 h 21600"/>
                <a:gd name="T2" fmla="*/ 0 w 30114"/>
                <a:gd name="T3" fmla="*/ 409067 h 21600"/>
                <a:gd name="T4" fmla="*/ 155109 w 30114"/>
                <a:gd name="T5" fmla="*/ 0 h 21600"/>
                <a:gd name="T6" fmla="*/ 0 60000 65536"/>
                <a:gd name="T7" fmla="*/ 0 60000 65536"/>
                <a:gd name="T8" fmla="*/ 0 60000 65536"/>
                <a:gd name="T9" fmla="*/ 0 w 30114"/>
                <a:gd name="T10" fmla="*/ 0 h 21600"/>
                <a:gd name="T11" fmla="*/ 30114 w 3011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114" h="21600" fill="none" extrusionOk="0">
                  <a:moveTo>
                    <a:pt x="30113" y="6903"/>
                  </a:moveTo>
                  <a:cubicBezTo>
                    <a:pt x="27151" y="15686"/>
                    <a:pt x="18915" y="21599"/>
                    <a:pt x="9647" y="21600"/>
                  </a:cubicBezTo>
                  <a:cubicBezTo>
                    <a:pt x="6298" y="21600"/>
                    <a:pt x="2995" y="20821"/>
                    <a:pt x="-1" y="19326"/>
                  </a:cubicBezTo>
                </a:path>
                <a:path w="30114" h="21600" stroke="0" extrusionOk="0">
                  <a:moveTo>
                    <a:pt x="30113" y="6903"/>
                  </a:moveTo>
                  <a:cubicBezTo>
                    <a:pt x="27151" y="15686"/>
                    <a:pt x="18915" y="21599"/>
                    <a:pt x="9647" y="21600"/>
                  </a:cubicBezTo>
                  <a:cubicBezTo>
                    <a:pt x="6298" y="21600"/>
                    <a:pt x="2995" y="20821"/>
                    <a:pt x="-1" y="19326"/>
                  </a:cubicBezTo>
                  <a:lnTo>
                    <a:pt x="9647" y="0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Arc 22"/>
            <p:cNvSpPr>
              <a:spLocks/>
            </p:cNvSpPr>
            <p:nvPr/>
          </p:nvSpPr>
          <p:spPr bwMode="auto">
            <a:xfrm flipV="1">
              <a:off x="6705600" y="3582988"/>
              <a:ext cx="406400" cy="231775"/>
            </a:xfrm>
            <a:custGeom>
              <a:avLst/>
              <a:gdLst>
                <a:gd name="T0" fmla="*/ 406400 w 34968"/>
                <a:gd name="T1" fmla="*/ 182029 h 21600"/>
                <a:gd name="T2" fmla="*/ 0 w 34968"/>
                <a:gd name="T3" fmla="*/ 3520 h 21600"/>
                <a:gd name="T4" fmla="*/ 251013 w 34968"/>
                <a:gd name="T5" fmla="*/ 0 h 21600"/>
                <a:gd name="T6" fmla="*/ 0 60000 65536"/>
                <a:gd name="T7" fmla="*/ 0 60000 65536"/>
                <a:gd name="T8" fmla="*/ 0 60000 65536"/>
                <a:gd name="T9" fmla="*/ 0 w 34968"/>
                <a:gd name="T10" fmla="*/ 0 h 21600"/>
                <a:gd name="T11" fmla="*/ 34968 w 3496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968" h="21600" fill="none" extrusionOk="0">
                  <a:moveTo>
                    <a:pt x="34968" y="16964"/>
                  </a:moveTo>
                  <a:cubicBezTo>
                    <a:pt x="31158" y="19967"/>
                    <a:pt x="26448" y="21599"/>
                    <a:pt x="21598" y="21600"/>
                  </a:cubicBezTo>
                  <a:cubicBezTo>
                    <a:pt x="9796" y="21600"/>
                    <a:pt x="179" y="12128"/>
                    <a:pt x="0" y="327"/>
                  </a:cubicBezTo>
                </a:path>
                <a:path w="34968" h="21600" stroke="0" extrusionOk="0">
                  <a:moveTo>
                    <a:pt x="34968" y="16964"/>
                  </a:moveTo>
                  <a:cubicBezTo>
                    <a:pt x="31158" y="19967"/>
                    <a:pt x="26448" y="21599"/>
                    <a:pt x="21598" y="21600"/>
                  </a:cubicBezTo>
                  <a:cubicBezTo>
                    <a:pt x="9796" y="21600"/>
                    <a:pt x="179" y="12128"/>
                    <a:pt x="0" y="327"/>
                  </a:cubicBezTo>
                  <a:lnTo>
                    <a:pt x="21598" y="0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339502"/>
            <a:ext cx="5667316" cy="810090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24.4  Jaké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si řekneme další vlastnosti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? I.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rajchl\Local Settings\Temporary Internet Files\Content.IE5\4AAUP2C3\MC9003463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756" y="2482181"/>
            <a:ext cx="1258309" cy="1008112"/>
          </a:xfrm>
          <a:prstGeom prst="rect">
            <a:avLst/>
          </a:prstGeom>
          <a:noFill/>
        </p:spPr>
      </p:pic>
      <p:grpSp>
        <p:nvGrpSpPr>
          <p:cNvPr id="22" name="Skupina 21"/>
          <p:cNvGrpSpPr/>
          <p:nvPr/>
        </p:nvGrpSpPr>
        <p:grpSpPr>
          <a:xfrm>
            <a:off x="3994553" y="1302544"/>
            <a:ext cx="937810" cy="837158"/>
            <a:chOff x="4624388" y="1593850"/>
            <a:chExt cx="1014412" cy="996950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>
              <a:off x="4624388" y="1593850"/>
              <a:ext cx="990600" cy="99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 flipV="1">
              <a:off x="4648200" y="1600200"/>
              <a:ext cx="990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4648200" y="1600200"/>
              <a:ext cx="990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3976392" y="2469804"/>
            <a:ext cx="811508" cy="696913"/>
            <a:chOff x="4643438" y="2781300"/>
            <a:chExt cx="990600" cy="990600"/>
          </a:xfrm>
        </p:grpSpPr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643438" y="2781300"/>
              <a:ext cx="990600" cy="99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3438" y="2781300"/>
              <a:ext cx="990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4643438" y="2781300"/>
              <a:ext cx="990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Arc 21"/>
            <p:cNvSpPr>
              <a:spLocks/>
            </p:cNvSpPr>
            <p:nvPr/>
          </p:nvSpPr>
          <p:spPr bwMode="auto">
            <a:xfrm flipH="1">
              <a:off x="4787900" y="3084513"/>
              <a:ext cx="215900" cy="393700"/>
            </a:xfrm>
            <a:custGeom>
              <a:avLst/>
              <a:gdLst>
                <a:gd name="T0" fmla="*/ 79673 w 21600"/>
                <a:gd name="T1" fmla="*/ 0 h 39486"/>
                <a:gd name="T2" fmla="*/ 94726 w 21600"/>
                <a:gd name="T3" fmla="*/ 393700 h 39486"/>
                <a:gd name="T4" fmla="*/ 0 w 21600"/>
                <a:gd name="T5" fmla="*/ 200170 h 39486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486"/>
                <a:gd name="T11" fmla="*/ 21600 w 21600"/>
                <a:gd name="T12" fmla="*/ 39486 h 394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486" fill="none" extrusionOk="0">
                  <a:moveTo>
                    <a:pt x="7970" y="0"/>
                  </a:moveTo>
                  <a:cubicBezTo>
                    <a:pt x="16198" y="3267"/>
                    <a:pt x="21600" y="11223"/>
                    <a:pt x="21600" y="20076"/>
                  </a:cubicBezTo>
                  <a:cubicBezTo>
                    <a:pt x="21600" y="28330"/>
                    <a:pt x="16894" y="35864"/>
                    <a:pt x="9476" y="39485"/>
                  </a:cubicBezTo>
                </a:path>
                <a:path w="21600" h="39486" stroke="0" extrusionOk="0">
                  <a:moveTo>
                    <a:pt x="7970" y="0"/>
                  </a:moveTo>
                  <a:cubicBezTo>
                    <a:pt x="16198" y="3267"/>
                    <a:pt x="21600" y="11223"/>
                    <a:pt x="21600" y="20076"/>
                  </a:cubicBezTo>
                  <a:cubicBezTo>
                    <a:pt x="21600" y="28330"/>
                    <a:pt x="16894" y="35864"/>
                    <a:pt x="9476" y="39485"/>
                  </a:cubicBezTo>
                  <a:lnTo>
                    <a:pt x="0" y="20076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 flipH="1">
              <a:off x="4932363" y="3213100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3949552" y="3402495"/>
            <a:ext cx="865187" cy="730121"/>
            <a:chOff x="4643438" y="4005263"/>
            <a:chExt cx="1009650" cy="1008062"/>
          </a:xfrm>
        </p:grpSpPr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4643438" y="4005263"/>
              <a:ext cx="990600" cy="99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rc 29"/>
            <p:cNvSpPr>
              <a:spLocks/>
            </p:cNvSpPr>
            <p:nvPr/>
          </p:nvSpPr>
          <p:spPr bwMode="auto">
            <a:xfrm>
              <a:off x="4643438" y="4724400"/>
              <a:ext cx="288925" cy="288925"/>
            </a:xfrm>
            <a:custGeom>
              <a:avLst/>
              <a:gdLst>
                <a:gd name="T0" fmla="*/ 0 w 21600"/>
                <a:gd name="T1" fmla="*/ 0 h 21600"/>
                <a:gd name="T2" fmla="*/ 288925 w 21600"/>
                <a:gd name="T3" fmla="*/ 288925 h 21600"/>
                <a:gd name="T4" fmla="*/ 0 w 21600"/>
                <a:gd name="T5" fmla="*/ 28892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30"/>
            <p:cNvSpPr>
              <a:spLocks noChangeArrowheads="1"/>
            </p:cNvSpPr>
            <p:nvPr/>
          </p:nvSpPr>
          <p:spPr bwMode="auto">
            <a:xfrm flipH="1">
              <a:off x="4716463" y="4868863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Arc 33"/>
            <p:cNvSpPr>
              <a:spLocks/>
            </p:cNvSpPr>
            <p:nvPr/>
          </p:nvSpPr>
          <p:spPr bwMode="auto">
            <a:xfrm rot="16804836">
              <a:off x="5329238" y="4687888"/>
              <a:ext cx="358775" cy="288925"/>
            </a:xfrm>
            <a:custGeom>
              <a:avLst/>
              <a:gdLst>
                <a:gd name="T0" fmla="*/ 0 w 26913"/>
                <a:gd name="T1" fmla="*/ 9444 h 21600"/>
                <a:gd name="T2" fmla="*/ 358775 w 26913"/>
                <a:gd name="T3" fmla="*/ 253478 h 21600"/>
                <a:gd name="T4" fmla="*/ 73000 w 26913"/>
                <a:gd name="T5" fmla="*/ 288925 h 21600"/>
                <a:gd name="T6" fmla="*/ 0 60000 65536"/>
                <a:gd name="T7" fmla="*/ 0 60000 65536"/>
                <a:gd name="T8" fmla="*/ 0 60000 65536"/>
                <a:gd name="T9" fmla="*/ 0 w 26913"/>
                <a:gd name="T10" fmla="*/ 0 h 21600"/>
                <a:gd name="T11" fmla="*/ 26913 w 269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13" h="21600" fill="none" extrusionOk="0">
                  <a:moveTo>
                    <a:pt x="-1" y="705"/>
                  </a:moveTo>
                  <a:cubicBezTo>
                    <a:pt x="1787" y="237"/>
                    <a:pt x="3627" y="-1"/>
                    <a:pt x="5476" y="0"/>
                  </a:cubicBezTo>
                  <a:cubicBezTo>
                    <a:pt x="16380" y="0"/>
                    <a:pt x="25575" y="8127"/>
                    <a:pt x="26912" y="18950"/>
                  </a:cubicBezTo>
                </a:path>
                <a:path w="26913" h="21600" stroke="0" extrusionOk="0">
                  <a:moveTo>
                    <a:pt x="-1" y="705"/>
                  </a:moveTo>
                  <a:cubicBezTo>
                    <a:pt x="1787" y="237"/>
                    <a:pt x="3627" y="-1"/>
                    <a:pt x="5476" y="0"/>
                  </a:cubicBezTo>
                  <a:cubicBezTo>
                    <a:pt x="16380" y="0"/>
                    <a:pt x="25575" y="8127"/>
                    <a:pt x="26912" y="18950"/>
                  </a:cubicBezTo>
                  <a:lnTo>
                    <a:pt x="5476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Oval 35"/>
            <p:cNvSpPr>
              <a:spLocks noChangeArrowheads="1"/>
            </p:cNvSpPr>
            <p:nvPr/>
          </p:nvSpPr>
          <p:spPr bwMode="auto">
            <a:xfrm flipH="1">
              <a:off x="5508625" y="4868863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Skupina 40"/>
          <p:cNvGrpSpPr/>
          <p:nvPr/>
        </p:nvGrpSpPr>
        <p:grpSpPr>
          <a:xfrm>
            <a:off x="5502049" y="3450467"/>
            <a:ext cx="1484552" cy="719137"/>
            <a:chOff x="6227763" y="4005263"/>
            <a:chExt cx="1801812" cy="1008062"/>
          </a:xfrm>
        </p:grpSpPr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6227763" y="4005263"/>
              <a:ext cx="1752600" cy="99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Arc 31"/>
            <p:cNvSpPr>
              <a:spLocks/>
            </p:cNvSpPr>
            <p:nvPr/>
          </p:nvSpPr>
          <p:spPr bwMode="auto">
            <a:xfrm>
              <a:off x="6227763" y="4724400"/>
              <a:ext cx="285750" cy="288925"/>
            </a:xfrm>
            <a:custGeom>
              <a:avLst/>
              <a:gdLst>
                <a:gd name="T0" fmla="*/ 0 w 21396"/>
                <a:gd name="T1" fmla="*/ 0 h 21600"/>
                <a:gd name="T2" fmla="*/ 285750 w 21396"/>
                <a:gd name="T3" fmla="*/ 249305 h 21600"/>
                <a:gd name="T4" fmla="*/ 0 w 21396"/>
                <a:gd name="T5" fmla="*/ 288925 h 21600"/>
                <a:gd name="T6" fmla="*/ 0 60000 65536"/>
                <a:gd name="T7" fmla="*/ 0 60000 65536"/>
                <a:gd name="T8" fmla="*/ 0 60000 65536"/>
                <a:gd name="T9" fmla="*/ 0 w 21396"/>
                <a:gd name="T10" fmla="*/ 0 h 21600"/>
                <a:gd name="T11" fmla="*/ 21396 w 2139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96" h="21600" fill="none" extrusionOk="0">
                  <a:moveTo>
                    <a:pt x="-1" y="0"/>
                  </a:moveTo>
                  <a:cubicBezTo>
                    <a:pt x="10784" y="0"/>
                    <a:pt x="19917" y="7955"/>
                    <a:pt x="21395" y="18638"/>
                  </a:cubicBezTo>
                </a:path>
                <a:path w="21396" h="21600" stroke="0" extrusionOk="0">
                  <a:moveTo>
                    <a:pt x="-1" y="0"/>
                  </a:moveTo>
                  <a:cubicBezTo>
                    <a:pt x="10784" y="0"/>
                    <a:pt x="19917" y="7955"/>
                    <a:pt x="21395" y="1863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Oval 32"/>
            <p:cNvSpPr>
              <a:spLocks noChangeArrowheads="1"/>
            </p:cNvSpPr>
            <p:nvPr/>
          </p:nvSpPr>
          <p:spPr bwMode="auto">
            <a:xfrm flipH="1">
              <a:off x="6300788" y="4868863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Oval 34"/>
            <p:cNvSpPr>
              <a:spLocks noChangeArrowheads="1"/>
            </p:cNvSpPr>
            <p:nvPr/>
          </p:nvSpPr>
          <p:spPr bwMode="auto">
            <a:xfrm flipH="1">
              <a:off x="7812088" y="4868863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Arc 36"/>
            <p:cNvSpPr>
              <a:spLocks/>
            </p:cNvSpPr>
            <p:nvPr/>
          </p:nvSpPr>
          <p:spPr bwMode="auto">
            <a:xfrm rot="16804836">
              <a:off x="7710488" y="4683125"/>
              <a:ext cx="349250" cy="288925"/>
            </a:xfrm>
            <a:custGeom>
              <a:avLst/>
              <a:gdLst>
                <a:gd name="T0" fmla="*/ 0 w 26174"/>
                <a:gd name="T1" fmla="*/ 9444 h 21600"/>
                <a:gd name="T2" fmla="*/ 349250 w 26174"/>
                <a:gd name="T3" fmla="*/ 206327 h 21600"/>
                <a:gd name="T4" fmla="*/ 73068 w 26174"/>
                <a:gd name="T5" fmla="*/ 288925 h 21600"/>
                <a:gd name="T6" fmla="*/ 0 60000 65536"/>
                <a:gd name="T7" fmla="*/ 0 60000 65536"/>
                <a:gd name="T8" fmla="*/ 0 60000 65536"/>
                <a:gd name="T9" fmla="*/ 0 w 26174"/>
                <a:gd name="T10" fmla="*/ 0 h 21600"/>
                <a:gd name="T11" fmla="*/ 26174 w 2617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174" h="21600" fill="none" extrusionOk="0">
                  <a:moveTo>
                    <a:pt x="-1" y="705"/>
                  </a:moveTo>
                  <a:cubicBezTo>
                    <a:pt x="1787" y="237"/>
                    <a:pt x="3627" y="-1"/>
                    <a:pt x="5476" y="0"/>
                  </a:cubicBezTo>
                  <a:cubicBezTo>
                    <a:pt x="15026" y="0"/>
                    <a:pt x="23444" y="6272"/>
                    <a:pt x="26174" y="15424"/>
                  </a:cubicBezTo>
                </a:path>
                <a:path w="26174" h="21600" stroke="0" extrusionOk="0">
                  <a:moveTo>
                    <a:pt x="-1" y="705"/>
                  </a:moveTo>
                  <a:cubicBezTo>
                    <a:pt x="1787" y="237"/>
                    <a:pt x="3627" y="-1"/>
                    <a:pt x="5476" y="0"/>
                  </a:cubicBezTo>
                  <a:cubicBezTo>
                    <a:pt x="15026" y="0"/>
                    <a:pt x="23444" y="6272"/>
                    <a:pt x="26174" y="15424"/>
                  </a:cubicBezTo>
                  <a:lnTo>
                    <a:pt x="5476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5592299" y="2318026"/>
            <a:ext cx="1310481" cy="857910"/>
            <a:chOff x="6300788" y="2708275"/>
            <a:chExt cx="1439862" cy="1084263"/>
          </a:xfrm>
        </p:grpSpPr>
        <p:sp>
          <p:nvSpPr>
            <p:cNvPr id="49" name="AutoShape 11"/>
            <p:cNvSpPr>
              <a:spLocks noChangeArrowheads="1"/>
            </p:cNvSpPr>
            <p:nvPr/>
          </p:nvSpPr>
          <p:spPr bwMode="auto">
            <a:xfrm>
              <a:off x="6300788" y="2708275"/>
              <a:ext cx="1439862" cy="1084263"/>
            </a:xfrm>
            <a:prstGeom prst="parallelogram">
              <a:avLst>
                <a:gd name="adj" fmla="val 3319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V="1">
              <a:off x="6300788" y="2708275"/>
              <a:ext cx="1439862" cy="1063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6659563" y="2708275"/>
              <a:ext cx="703262" cy="106362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Arc 25"/>
            <p:cNvSpPr>
              <a:spLocks/>
            </p:cNvSpPr>
            <p:nvPr/>
          </p:nvSpPr>
          <p:spPr bwMode="auto">
            <a:xfrm rot="20077575">
              <a:off x="6918325" y="2936875"/>
              <a:ext cx="366713" cy="287338"/>
            </a:xfrm>
            <a:custGeom>
              <a:avLst/>
              <a:gdLst>
                <a:gd name="T0" fmla="*/ 0 w 21972"/>
                <a:gd name="T1" fmla="*/ 1224 h 21600"/>
                <a:gd name="T2" fmla="*/ 366713 w 21972"/>
                <a:gd name="T3" fmla="*/ 178336 h 21600"/>
                <a:gd name="T4" fmla="*/ 33163 w 21972"/>
                <a:gd name="T5" fmla="*/ 287338 h 21600"/>
                <a:gd name="T6" fmla="*/ 0 60000 65536"/>
                <a:gd name="T7" fmla="*/ 0 60000 65536"/>
                <a:gd name="T8" fmla="*/ 0 60000 65536"/>
                <a:gd name="T9" fmla="*/ 0 w 21972"/>
                <a:gd name="T10" fmla="*/ 0 h 21600"/>
                <a:gd name="T11" fmla="*/ 21972 w 2197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72" h="21600" fill="none" extrusionOk="0">
                  <a:moveTo>
                    <a:pt x="-1" y="91"/>
                  </a:moveTo>
                  <a:cubicBezTo>
                    <a:pt x="660" y="30"/>
                    <a:pt x="1323" y="-1"/>
                    <a:pt x="1987" y="0"/>
                  </a:cubicBezTo>
                  <a:cubicBezTo>
                    <a:pt x="10751" y="0"/>
                    <a:pt x="18647" y="5296"/>
                    <a:pt x="21972" y="13405"/>
                  </a:cubicBezTo>
                </a:path>
                <a:path w="21972" h="21600" stroke="0" extrusionOk="0">
                  <a:moveTo>
                    <a:pt x="-1" y="91"/>
                  </a:moveTo>
                  <a:cubicBezTo>
                    <a:pt x="660" y="30"/>
                    <a:pt x="1323" y="-1"/>
                    <a:pt x="1987" y="0"/>
                  </a:cubicBezTo>
                  <a:cubicBezTo>
                    <a:pt x="10751" y="0"/>
                    <a:pt x="18647" y="5296"/>
                    <a:pt x="21972" y="13405"/>
                  </a:cubicBezTo>
                  <a:lnTo>
                    <a:pt x="1987" y="2160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Oval 26"/>
            <p:cNvSpPr>
              <a:spLocks noChangeArrowheads="1"/>
            </p:cNvSpPr>
            <p:nvPr/>
          </p:nvSpPr>
          <p:spPr bwMode="auto">
            <a:xfrm flipH="1">
              <a:off x="7019925" y="3068638"/>
              <a:ext cx="73025" cy="730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5682257" y="1302544"/>
            <a:ext cx="1421806" cy="786606"/>
            <a:chOff x="6248400" y="1600200"/>
            <a:chExt cx="1752600" cy="990600"/>
          </a:xfrm>
        </p:grpSpPr>
        <p:sp>
          <p:nvSpPr>
            <p:cNvPr id="55" name="Rectangle 5"/>
            <p:cNvSpPr>
              <a:spLocks noChangeArrowheads="1"/>
            </p:cNvSpPr>
            <p:nvPr/>
          </p:nvSpPr>
          <p:spPr bwMode="auto">
            <a:xfrm>
              <a:off x="6248400" y="1600200"/>
              <a:ext cx="1752600" cy="99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 flipV="1">
              <a:off x="6248400" y="1600200"/>
              <a:ext cx="1752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>
              <a:off x="6248400" y="1600200"/>
              <a:ext cx="1752600" cy="9906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994553" y="4323772"/>
            <a:ext cx="2165808" cy="753832"/>
            <a:chOff x="4859338" y="5300663"/>
            <a:chExt cx="3097212" cy="1084262"/>
          </a:xfrm>
        </p:grpSpPr>
        <p:sp>
          <p:nvSpPr>
            <p:cNvPr id="59" name="AutoShape 38"/>
            <p:cNvSpPr>
              <a:spLocks noChangeArrowheads="1"/>
            </p:cNvSpPr>
            <p:nvPr/>
          </p:nvSpPr>
          <p:spPr bwMode="auto">
            <a:xfrm>
              <a:off x="4859338" y="5300663"/>
              <a:ext cx="3097212" cy="1084262"/>
            </a:xfrm>
            <a:prstGeom prst="parallelogram">
              <a:avLst>
                <a:gd name="adj" fmla="val 71413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0" name="Line 39"/>
            <p:cNvSpPr>
              <a:spLocks noChangeShapeType="1"/>
            </p:cNvSpPr>
            <p:nvPr/>
          </p:nvSpPr>
          <p:spPr bwMode="auto">
            <a:xfrm>
              <a:off x="5651500" y="5300663"/>
              <a:ext cx="1512888" cy="10810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40"/>
            <p:cNvSpPr>
              <a:spLocks noChangeShapeType="1"/>
            </p:cNvSpPr>
            <p:nvPr/>
          </p:nvSpPr>
          <p:spPr bwMode="auto">
            <a:xfrm flipV="1">
              <a:off x="4859338" y="5300663"/>
              <a:ext cx="3097212" cy="10636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2" name="Text Box 41"/>
            <p:cNvSpPr txBox="1">
              <a:spLocks noChangeArrowheads="1"/>
            </p:cNvSpPr>
            <p:nvPr/>
          </p:nvSpPr>
          <p:spPr bwMode="auto">
            <a:xfrm>
              <a:off x="6227763" y="5445125"/>
              <a:ext cx="431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b="1">
                  <a:solidFill>
                    <a:srgbClr val="FF0000"/>
                  </a:solidFill>
                </a:rPr>
                <a:t>S</a:t>
              </a:r>
            </a:p>
          </p:txBody>
        </p:sp>
      </p:grpSp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189309" y="1512888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obdélník mají úhlopříčky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shodné.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Rectangle 23"/>
          <p:cNvSpPr>
            <a:spLocks noChangeArrowheads="1"/>
          </p:cNvSpPr>
          <p:nvPr/>
        </p:nvSpPr>
        <p:spPr bwMode="auto">
          <a:xfrm>
            <a:off x="196435" y="2469804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kosočtverec mají úhlopříčky navzájem kolmé.</a:t>
            </a:r>
          </a:p>
        </p:txBody>
      </p:sp>
      <p:sp>
        <p:nvSpPr>
          <p:cNvPr id="66" name="Rectangle 23"/>
          <p:cNvSpPr>
            <a:spLocks noChangeArrowheads="1"/>
          </p:cNvSpPr>
          <p:nvPr/>
        </p:nvSpPr>
        <p:spPr bwMode="auto">
          <a:xfrm>
            <a:off x="172366" y="3319757"/>
            <a:ext cx="2808114" cy="5762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Čtverec i obdélník mají všechny vnitřní úhly pravé.</a:t>
            </a:r>
          </a:p>
        </p:txBody>
      </p:sp>
      <p:sp>
        <p:nvSpPr>
          <p:cNvPr id="67" name="Rectangle 23"/>
          <p:cNvSpPr>
            <a:spLocks noChangeArrowheads="1"/>
          </p:cNvSpPr>
          <p:nvPr/>
        </p:nvSpPr>
        <p:spPr bwMode="auto">
          <a:xfrm>
            <a:off x="189309" y="4132616"/>
            <a:ext cx="2808114" cy="80999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Rovnoběžník je středově souměrný podle průsečíku svých úhlopříček.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4" grpId="0" animBg="1"/>
      <p:bldP spid="65" grpId="0" animBg="1"/>
      <p:bldP spid="66" grpId="0" animBg="1"/>
      <p:bldP spid="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83518"/>
            <a:ext cx="7344816" cy="738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24.5  Jaké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si řekneme další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vlastnosti ? II. -VÝŠKA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</a:t>
            </a:r>
            <a:r>
              <a:rPr lang="cs-CZ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8316416" y="1923678"/>
            <a:ext cx="306089" cy="23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400" b="1" baseline="-25000" dirty="0">
              <a:solidFill>
                <a:srgbClr val="00CC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27" name="Rectangle 46"/>
          <p:cNvSpPr>
            <a:spLocks noChangeArrowheads="1"/>
          </p:cNvSpPr>
          <p:nvPr/>
        </p:nvSpPr>
        <p:spPr bwMode="auto">
          <a:xfrm>
            <a:off x="8244408" y="2283718"/>
            <a:ext cx="504056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b="1" baseline="-25000" dirty="0">
              <a:solidFill>
                <a:srgbClr val="FF0000"/>
              </a:solidFill>
              <a:latin typeface="Trebuchet MS" pitchFamily="34" charset="0"/>
              <a:sym typeface="Symbol" pitchFamily="18" charset="2"/>
            </a:endParaRPr>
          </a:p>
        </p:txBody>
      </p:sp>
      <p:sp>
        <p:nvSpPr>
          <p:cNvPr id="42" name="Rectangle 73"/>
          <p:cNvSpPr>
            <a:spLocks noChangeArrowheads="1"/>
          </p:cNvSpPr>
          <p:nvPr/>
        </p:nvSpPr>
        <p:spPr bwMode="auto">
          <a:xfrm>
            <a:off x="8183459" y="4327508"/>
            <a:ext cx="159559" cy="16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1200" b="1" dirty="0">
              <a:solidFill>
                <a:srgbClr val="284C6A"/>
              </a:solidFill>
              <a:latin typeface="Trebuchet MS" pitchFamily="34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2672015" y="2541579"/>
            <a:ext cx="4176712" cy="2390216"/>
            <a:chOff x="2672015" y="2541579"/>
            <a:chExt cx="4176712" cy="2390216"/>
          </a:xfrm>
        </p:grpSpPr>
        <p:sp>
          <p:nvSpPr>
            <p:cNvPr id="38" name="Rectangle 68"/>
            <p:cNvSpPr>
              <a:spLocks noChangeArrowheads="1"/>
            </p:cNvSpPr>
            <p:nvPr/>
          </p:nvSpPr>
          <p:spPr bwMode="auto">
            <a:xfrm>
              <a:off x="6444208" y="2931790"/>
              <a:ext cx="159560" cy="16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72"/>
            <p:cNvSpPr>
              <a:spLocks noChangeArrowheads="1"/>
            </p:cNvSpPr>
            <p:nvPr/>
          </p:nvSpPr>
          <p:spPr bwMode="auto">
            <a:xfrm>
              <a:off x="6163183" y="4321761"/>
              <a:ext cx="159559" cy="167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cs-CZ" sz="1200" b="1" dirty="0">
                <a:solidFill>
                  <a:srgbClr val="284C6A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 Box 37"/>
            <p:cNvSpPr txBox="1">
              <a:spLocks noChangeArrowheads="1"/>
            </p:cNvSpPr>
            <p:nvPr/>
          </p:nvSpPr>
          <p:spPr bwMode="auto">
            <a:xfrm>
              <a:off x="2672015" y="3976177"/>
              <a:ext cx="4643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1" name="AutoShape 4"/>
            <p:cNvSpPr>
              <a:spLocks noChangeArrowheads="1"/>
            </p:cNvSpPr>
            <p:nvPr/>
          </p:nvSpPr>
          <p:spPr bwMode="auto">
            <a:xfrm>
              <a:off x="3079451" y="2860118"/>
              <a:ext cx="3364396" cy="1116059"/>
            </a:xfrm>
            <a:prstGeom prst="parallelogram">
              <a:avLst>
                <a:gd name="adj" fmla="val 4553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Line 16"/>
            <p:cNvSpPr>
              <a:spLocks noChangeShapeType="1"/>
            </p:cNvSpPr>
            <p:nvPr/>
          </p:nvSpPr>
          <p:spPr bwMode="auto">
            <a:xfrm>
              <a:off x="3659586" y="2887054"/>
              <a:ext cx="2321817" cy="9567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Line 17"/>
            <p:cNvSpPr>
              <a:spLocks noChangeShapeType="1"/>
            </p:cNvSpPr>
            <p:nvPr/>
          </p:nvSpPr>
          <p:spPr bwMode="auto">
            <a:xfrm flipH="1">
              <a:off x="5433101" y="2860118"/>
              <a:ext cx="1043858" cy="20716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>
              <a:off x="3112563" y="3976177"/>
              <a:ext cx="2320538" cy="9556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Arc 20"/>
            <p:cNvSpPr>
              <a:spLocks/>
            </p:cNvSpPr>
            <p:nvPr/>
          </p:nvSpPr>
          <p:spPr bwMode="auto">
            <a:xfrm rot="11223756" flipV="1">
              <a:off x="5048839" y="4559385"/>
              <a:ext cx="454130" cy="264669"/>
            </a:xfrm>
            <a:custGeom>
              <a:avLst/>
              <a:gdLst>
                <a:gd name="T0" fmla="*/ 0 w 24500"/>
                <a:gd name="T1" fmla="*/ 3243 h 21681"/>
                <a:gd name="T2" fmla="*/ 563563 w 24500"/>
                <a:gd name="T3" fmla="*/ 358775 h 21681"/>
                <a:gd name="T4" fmla="*/ 66707 w 24500"/>
                <a:gd name="T5" fmla="*/ 357435 h 21681"/>
                <a:gd name="T6" fmla="*/ 0 60000 65536"/>
                <a:gd name="T7" fmla="*/ 0 60000 65536"/>
                <a:gd name="T8" fmla="*/ 0 60000 65536"/>
                <a:gd name="T9" fmla="*/ 0 w 24500"/>
                <a:gd name="T10" fmla="*/ 0 h 21681"/>
                <a:gd name="T11" fmla="*/ 24500 w 24500"/>
                <a:gd name="T12" fmla="*/ 21681 h 216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500" h="21681" fill="none" extrusionOk="0">
                  <a:moveTo>
                    <a:pt x="-1" y="195"/>
                  </a:moveTo>
                  <a:cubicBezTo>
                    <a:pt x="961" y="65"/>
                    <a:pt x="1930" y="-1"/>
                    <a:pt x="2900" y="0"/>
                  </a:cubicBezTo>
                  <a:cubicBezTo>
                    <a:pt x="14829" y="0"/>
                    <a:pt x="24500" y="9670"/>
                    <a:pt x="24500" y="21600"/>
                  </a:cubicBezTo>
                  <a:cubicBezTo>
                    <a:pt x="24500" y="21626"/>
                    <a:pt x="24499" y="21653"/>
                    <a:pt x="24499" y="21680"/>
                  </a:cubicBezTo>
                </a:path>
                <a:path w="24500" h="21681" stroke="0" extrusionOk="0">
                  <a:moveTo>
                    <a:pt x="-1" y="195"/>
                  </a:moveTo>
                  <a:cubicBezTo>
                    <a:pt x="961" y="65"/>
                    <a:pt x="1930" y="-1"/>
                    <a:pt x="2900" y="0"/>
                  </a:cubicBezTo>
                  <a:cubicBezTo>
                    <a:pt x="14829" y="0"/>
                    <a:pt x="24500" y="9670"/>
                    <a:pt x="24500" y="21600"/>
                  </a:cubicBezTo>
                  <a:cubicBezTo>
                    <a:pt x="24500" y="21626"/>
                    <a:pt x="24499" y="21653"/>
                    <a:pt x="24499" y="21680"/>
                  </a:cubicBezTo>
                  <a:lnTo>
                    <a:pt x="29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Oval 21"/>
            <p:cNvSpPr>
              <a:spLocks noChangeArrowheads="1"/>
            </p:cNvSpPr>
            <p:nvPr/>
          </p:nvSpPr>
          <p:spPr bwMode="auto">
            <a:xfrm>
              <a:off x="5225374" y="4719825"/>
              <a:ext cx="58845" cy="538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Arc 22"/>
            <p:cNvSpPr>
              <a:spLocks/>
            </p:cNvSpPr>
            <p:nvPr/>
          </p:nvSpPr>
          <p:spPr bwMode="auto">
            <a:xfrm rot="11223756" flipV="1">
              <a:off x="5577164" y="3446840"/>
              <a:ext cx="466921" cy="263497"/>
            </a:xfrm>
            <a:custGeom>
              <a:avLst/>
              <a:gdLst>
                <a:gd name="T0" fmla="*/ 0 w 25198"/>
                <a:gd name="T1" fmla="*/ 5457 h 21600"/>
                <a:gd name="T2" fmla="*/ 579437 w 25198"/>
                <a:gd name="T3" fmla="*/ 312952 h 21600"/>
                <a:gd name="T4" fmla="*/ 86555 w 25198"/>
                <a:gd name="T5" fmla="*/ 357187 h 21600"/>
                <a:gd name="T6" fmla="*/ 0 60000 65536"/>
                <a:gd name="T7" fmla="*/ 0 60000 65536"/>
                <a:gd name="T8" fmla="*/ 0 60000 65536"/>
                <a:gd name="T9" fmla="*/ 0 w 25198"/>
                <a:gd name="T10" fmla="*/ 0 h 21600"/>
                <a:gd name="T11" fmla="*/ 25198 w 2519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198" h="21600" fill="none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4658" y="0"/>
                    <a:pt x="23848" y="8113"/>
                    <a:pt x="25197" y="18925"/>
                  </a:cubicBezTo>
                </a:path>
                <a:path w="25198" h="21600" stroke="0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4658" y="0"/>
                    <a:pt x="23848" y="8113"/>
                    <a:pt x="25197" y="18925"/>
                  </a:cubicBezTo>
                  <a:lnTo>
                    <a:pt x="376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Oval 23"/>
            <p:cNvSpPr>
              <a:spLocks noChangeArrowheads="1"/>
            </p:cNvSpPr>
            <p:nvPr/>
          </p:nvSpPr>
          <p:spPr bwMode="auto">
            <a:xfrm>
              <a:off x="5806148" y="3603767"/>
              <a:ext cx="58845" cy="538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>
              <a:off x="5806148" y="3976177"/>
              <a:ext cx="579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Line 26"/>
            <p:cNvSpPr>
              <a:spLocks noChangeShapeType="1"/>
            </p:cNvSpPr>
            <p:nvPr/>
          </p:nvSpPr>
          <p:spPr bwMode="auto">
            <a:xfrm>
              <a:off x="6461802" y="2872865"/>
              <a:ext cx="0" cy="1116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Arc 27"/>
            <p:cNvSpPr>
              <a:spLocks/>
            </p:cNvSpPr>
            <p:nvPr/>
          </p:nvSpPr>
          <p:spPr bwMode="auto">
            <a:xfrm rot="9687344" flipV="1">
              <a:off x="6038330" y="3710338"/>
              <a:ext cx="461805" cy="263498"/>
            </a:xfrm>
            <a:custGeom>
              <a:avLst/>
              <a:gdLst>
                <a:gd name="T0" fmla="*/ 0 w 24892"/>
                <a:gd name="T1" fmla="*/ 5457 h 21600"/>
                <a:gd name="T2" fmla="*/ 573088 w 24892"/>
                <a:gd name="T3" fmla="*/ 282906 h 21600"/>
                <a:gd name="T4" fmla="*/ 86658 w 24892"/>
                <a:gd name="T5" fmla="*/ 357188 h 21600"/>
                <a:gd name="T6" fmla="*/ 0 60000 65536"/>
                <a:gd name="T7" fmla="*/ 0 60000 65536"/>
                <a:gd name="T8" fmla="*/ 0 60000 65536"/>
                <a:gd name="T9" fmla="*/ 0 w 24892"/>
                <a:gd name="T10" fmla="*/ 0 h 21600"/>
                <a:gd name="T11" fmla="*/ 24892 w 2489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892" h="21600" fill="none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3962" y="0"/>
                    <a:pt x="22770" y="7132"/>
                    <a:pt x="24891" y="17108"/>
                  </a:cubicBezTo>
                </a:path>
                <a:path w="24892" h="21600" stroke="0" extrusionOk="0">
                  <a:moveTo>
                    <a:pt x="0" y="330"/>
                  </a:moveTo>
                  <a:cubicBezTo>
                    <a:pt x="1242" y="110"/>
                    <a:pt x="2502" y="-1"/>
                    <a:pt x="3764" y="0"/>
                  </a:cubicBezTo>
                  <a:cubicBezTo>
                    <a:pt x="13962" y="0"/>
                    <a:pt x="22770" y="7132"/>
                    <a:pt x="24891" y="17108"/>
                  </a:cubicBezTo>
                  <a:lnTo>
                    <a:pt x="3764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Oval 28"/>
            <p:cNvSpPr>
              <a:spLocks noChangeArrowheads="1"/>
            </p:cNvSpPr>
            <p:nvPr/>
          </p:nvSpPr>
          <p:spPr bwMode="auto">
            <a:xfrm>
              <a:off x="6211666" y="3869607"/>
              <a:ext cx="58845" cy="538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Line 30"/>
            <p:cNvSpPr>
              <a:spLocks noChangeShapeType="1"/>
            </p:cNvSpPr>
            <p:nvPr/>
          </p:nvSpPr>
          <p:spPr bwMode="auto">
            <a:xfrm>
              <a:off x="3600741" y="2860118"/>
              <a:ext cx="0" cy="1116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Arc 31"/>
            <p:cNvSpPr>
              <a:spLocks/>
            </p:cNvSpPr>
            <p:nvPr/>
          </p:nvSpPr>
          <p:spPr bwMode="auto">
            <a:xfrm>
              <a:off x="3600741" y="3656466"/>
              <a:ext cx="347953" cy="319711"/>
            </a:xfrm>
            <a:custGeom>
              <a:avLst/>
              <a:gdLst>
                <a:gd name="T0" fmla="*/ 0 w 21600"/>
                <a:gd name="T1" fmla="*/ 0 h 21600"/>
                <a:gd name="T2" fmla="*/ 431800 w 21600"/>
                <a:gd name="T3" fmla="*/ 433388 h 21600"/>
                <a:gd name="T4" fmla="*/ 0 w 21600"/>
                <a:gd name="T5" fmla="*/ 4333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Oval 32"/>
            <p:cNvSpPr>
              <a:spLocks noChangeArrowheads="1"/>
            </p:cNvSpPr>
            <p:nvPr/>
          </p:nvSpPr>
          <p:spPr bwMode="auto">
            <a:xfrm>
              <a:off x="3717152" y="3816908"/>
              <a:ext cx="58845" cy="5387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 Box 33"/>
            <p:cNvSpPr txBox="1">
              <a:spLocks noChangeArrowheads="1"/>
            </p:cNvSpPr>
            <p:nvPr/>
          </p:nvSpPr>
          <p:spPr bwMode="auto">
            <a:xfrm>
              <a:off x="3543176" y="3178658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2400" baseline="-25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 Box 34"/>
            <p:cNvSpPr txBox="1">
              <a:spLocks noChangeArrowheads="1"/>
            </p:cNvSpPr>
            <p:nvPr/>
          </p:nvSpPr>
          <p:spPr bwMode="auto">
            <a:xfrm>
              <a:off x="4703445" y="3019388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2400" baseline="-25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Text Box 35"/>
            <p:cNvSpPr txBox="1">
              <a:spLocks noChangeArrowheads="1"/>
            </p:cNvSpPr>
            <p:nvPr/>
          </p:nvSpPr>
          <p:spPr bwMode="auto">
            <a:xfrm>
              <a:off x="4181515" y="4188146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2400" baseline="-25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Text Box 36"/>
            <p:cNvSpPr txBox="1">
              <a:spLocks noChangeArrowheads="1"/>
            </p:cNvSpPr>
            <p:nvPr/>
          </p:nvSpPr>
          <p:spPr bwMode="auto">
            <a:xfrm>
              <a:off x="6385643" y="3285228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cs-CZ" sz="2400" baseline="-250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4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Text Box 38"/>
            <p:cNvSpPr txBox="1">
              <a:spLocks noChangeArrowheads="1"/>
            </p:cNvSpPr>
            <p:nvPr/>
          </p:nvSpPr>
          <p:spPr bwMode="auto">
            <a:xfrm>
              <a:off x="3195223" y="2541579"/>
              <a:ext cx="464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01" name="Text Box 39"/>
            <p:cNvSpPr txBox="1">
              <a:spLocks noChangeArrowheads="1"/>
            </p:cNvSpPr>
            <p:nvPr/>
          </p:nvSpPr>
          <p:spPr bwMode="auto">
            <a:xfrm>
              <a:off x="6211666" y="2541579"/>
              <a:ext cx="464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102" name="Text Box 40"/>
            <p:cNvSpPr txBox="1">
              <a:spLocks noChangeArrowheads="1"/>
            </p:cNvSpPr>
            <p:nvPr/>
          </p:nvSpPr>
          <p:spPr bwMode="auto">
            <a:xfrm>
              <a:off x="5689737" y="3976177"/>
              <a:ext cx="4643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03" name="Text Box 41"/>
            <p:cNvSpPr txBox="1">
              <a:spLocks noChangeArrowheads="1"/>
            </p:cNvSpPr>
            <p:nvPr/>
          </p:nvSpPr>
          <p:spPr bwMode="auto">
            <a:xfrm>
              <a:off x="4355492" y="3976177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Text Box 44"/>
            <p:cNvSpPr txBox="1">
              <a:spLocks noChangeArrowheads="1"/>
            </p:cNvSpPr>
            <p:nvPr/>
          </p:nvSpPr>
          <p:spPr bwMode="auto">
            <a:xfrm>
              <a:off x="5806148" y="3019388"/>
              <a:ext cx="4630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sz="2400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5" name="Rectangle 23"/>
          <p:cNvSpPr>
            <a:spLocks noChangeArrowheads="1"/>
          </p:cNvSpPr>
          <p:nvPr/>
        </p:nvSpPr>
        <p:spPr bwMode="auto">
          <a:xfrm>
            <a:off x="223494" y="1415316"/>
            <a:ext cx="3916457" cy="8684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/>
          <a:lstStyle/>
          <a:p>
            <a:pPr algn="ctr"/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Výška rovnoběžníku je úsečka kolmá </a:t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na dvě protější strany,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jejichž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krajní body </a:t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na těchto stranách leží.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95486"/>
            <a:ext cx="4284984" cy="1152128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24.6 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7585" y="1347614"/>
            <a:ext cx="3096344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5000"/>
              </a:lnSpc>
            </a:pPr>
            <a:r>
              <a:rPr lang="cs-CZ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Najdi všechny rovnoběžníky: 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83568" y="2067694"/>
            <a:ext cx="6048846" cy="2952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1026" name="Picture 2" descr="C:\Documents and Settings\rajchl\Local Settings\Temporary Internet Files\Content.IE5\8NLV609L\MM90028886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643758"/>
            <a:ext cx="918102" cy="1224136"/>
          </a:xfrm>
          <a:prstGeom prst="rect">
            <a:avLst/>
          </a:prstGeom>
          <a:noFill/>
        </p:spPr>
      </p:pic>
      <p:sp>
        <p:nvSpPr>
          <p:cNvPr id="3" name="Kosoúhelník 2"/>
          <p:cNvSpPr/>
          <p:nvPr/>
        </p:nvSpPr>
        <p:spPr>
          <a:xfrm>
            <a:off x="899592" y="2206193"/>
            <a:ext cx="576064" cy="58709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771756" y="2472053"/>
            <a:ext cx="504143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923929" y="2409107"/>
            <a:ext cx="432048" cy="545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ovnoramenný trojúhelník 13"/>
          <p:cNvSpPr/>
          <p:nvPr/>
        </p:nvSpPr>
        <p:spPr>
          <a:xfrm>
            <a:off x="4649969" y="2842609"/>
            <a:ext cx="432048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seč 14"/>
          <p:cNvSpPr/>
          <p:nvPr/>
        </p:nvSpPr>
        <p:spPr>
          <a:xfrm>
            <a:off x="1187624" y="3237824"/>
            <a:ext cx="648072" cy="612068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Obdélník s odříznutým příčným rohem 16"/>
          <p:cNvSpPr/>
          <p:nvPr/>
        </p:nvSpPr>
        <p:spPr>
          <a:xfrm>
            <a:off x="3800981" y="3103180"/>
            <a:ext cx="360040" cy="61206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Lichoběžník 17"/>
          <p:cNvSpPr/>
          <p:nvPr/>
        </p:nvSpPr>
        <p:spPr>
          <a:xfrm>
            <a:off x="5724128" y="3103180"/>
            <a:ext cx="576064" cy="61206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Kosočtverec 18"/>
          <p:cNvSpPr/>
          <p:nvPr/>
        </p:nvSpPr>
        <p:spPr>
          <a:xfrm>
            <a:off x="5158555" y="2206193"/>
            <a:ext cx="720080" cy="48329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estiúhelník 19"/>
          <p:cNvSpPr/>
          <p:nvPr/>
        </p:nvSpPr>
        <p:spPr>
          <a:xfrm>
            <a:off x="2375757" y="4155926"/>
            <a:ext cx="648071" cy="57606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Kosoúhelník 20"/>
          <p:cNvSpPr/>
          <p:nvPr/>
        </p:nvSpPr>
        <p:spPr>
          <a:xfrm>
            <a:off x="899592" y="4119922"/>
            <a:ext cx="792088" cy="576064"/>
          </a:xfrm>
          <a:prstGeom prst="parallelogram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děrná páska 21"/>
          <p:cNvSpPr/>
          <p:nvPr/>
        </p:nvSpPr>
        <p:spPr>
          <a:xfrm>
            <a:off x="3569936" y="4083918"/>
            <a:ext cx="1080033" cy="648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var L 22"/>
          <p:cNvSpPr/>
          <p:nvPr/>
        </p:nvSpPr>
        <p:spPr>
          <a:xfrm>
            <a:off x="1968253" y="2463738"/>
            <a:ext cx="468051" cy="792088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Kříž 23"/>
          <p:cNvSpPr/>
          <p:nvPr/>
        </p:nvSpPr>
        <p:spPr>
          <a:xfrm>
            <a:off x="4881014" y="3549103"/>
            <a:ext cx="555082" cy="637581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Krychle 24"/>
          <p:cNvSpPr/>
          <p:nvPr/>
        </p:nvSpPr>
        <p:spPr>
          <a:xfrm>
            <a:off x="5616116" y="4155926"/>
            <a:ext cx="792088" cy="56557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2362251" y="3442460"/>
            <a:ext cx="973261" cy="545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  <p:bldP spid="3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3275856" y="1847023"/>
            <a:ext cx="2304256" cy="2712681"/>
            <a:chOff x="3275856" y="1847023"/>
            <a:chExt cx="2304256" cy="2712681"/>
          </a:xfrm>
        </p:grpSpPr>
        <p:grpSp>
          <p:nvGrpSpPr>
            <p:cNvPr id="30" name="Skupina 29"/>
            <p:cNvGrpSpPr/>
            <p:nvPr/>
          </p:nvGrpSpPr>
          <p:grpSpPr>
            <a:xfrm>
              <a:off x="3347262" y="1847023"/>
              <a:ext cx="2091901" cy="2712681"/>
              <a:chOff x="395288" y="1628775"/>
              <a:chExt cx="3313112" cy="4078694"/>
            </a:xfrm>
          </p:grpSpPr>
          <p:sp>
            <p:nvSpPr>
              <p:cNvPr id="36" name="Text Box 9"/>
              <p:cNvSpPr txBox="1">
                <a:spLocks noChangeArrowheads="1"/>
              </p:cNvSpPr>
              <p:nvPr/>
            </p:nvSpPr>
            <p:spPr bwMode="auto">
              <a:xfrm>
                <a:off x="2484439" y="5013325"/>
                <a:ext cx="576262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900113" y="1700212"/>
                <a:ext cx="576262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38" name="AutoShape 7"/>
              <p:cNvSpPr>
                <a:spLocks noChangeArrowheads="1"/>
              </p:cNvSpPr>
              <p:nvPr/>
            </p:nvSpPr>
            <p:spPr bwMode="auto">
              <a:xfrm>
                <a:off x="611188" y="2133600"/>
                <a:ext cx="2881312" cy="2951163"/>
              </a:xfrm>
              <a:prstGeom prst="parallelogram">
                <a:avLst>
                  <a:gd name="adj" fmla="val 25000"/>
                </a:avLst>
              </a:prstGeom>
              <a:solidFill>
                <a:srgbClr val="FF9900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V="1">
                <a:off x="611188" y="2133600"/>
                <a:ext cx="2881312" cy="29511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Line 13"/>
              <p:cNvSpPr>
                <a:spLocks noChangeShapeType="1"/>
              </p:cNvSpPr>
              <p:nvPr/>
            </p:nvSpPr>
            <p:spPr bwMode="auto">
              <a:xfrm>
                <a:off x="1331913" y="2133600"/>
                <a:ext cx="1439862" cy="29511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Arc 15"/>
              <p:cNvSpPr>
                <a:spLocks/>
              </p:cNvSpPr>
              <p:nvPr/>
            </p:nvSpPr>
            <p:spPr bwMode="auto">
              <a:xfrm>
                <a:off x="714375" y="4652963"/>
                <a:ext cx="403225" cy="431800"/>
              </a:xfrm>
              <a:custGeom>
                <a:avLst/>
                <a:gdLst>
                  <a:gd name="T0" fmla="*/ 0 w 24151"/>
                  <a:gd name="T1" fmla="*/ 3019 h 21600"/>
                  <a:gd name="T2" fmla="*/ 403225 w 24151"/>
                  <a:gd name="T3" fmla="*/ 431800 h 21600"/>
                  <a:gd name="T4" fmla="*/ 42591 w 2415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4151"/>
                  <a:gd name="T10" fmla="*/ 0 h 21600"/>
                  <a:gd name="T11" fmla="*/ 24151 w 2415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51" h="21600" fill="none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</a:path>
                  <a:path w="24151" h="21600" stroke="0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  <a:lnTo>
                      <a:pt x="255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Arc 16"/>
              <p:cNvSpPr>
                <a:spLocks/>
              </p:cNvSpPr>
              <p:nvPr/>
            </p:nvSpPr>
            <p:spPr bwMode="auto">
              <a:xfrm rot="10608092">
                <a:off x="2916238" y="2132013"/>
                <a:ext cx="454025" cy="431800"/>
              </a:xfrm>
              <a:custGeom>
                <a:avLst/>
                <a:gdLst>
                  <a:gd name="T0" fmla="*/ 0 w 27241"/>
                  <a:gd name="T1" fmla="*/ 14993 h 21600"/>
                  <a:gd name="T2" fmla="*/ 454025 w 27241"/>
                  <a:gd name="T3" fmla="*/ 431800 h 21600"/>
                  <a:gd name="T4" fmla="*/ 94018 w 2724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7241"/>
                  <a:gd name="T10" fmla="*/ 0 h 21600"/>
                  <a:gd name="T11" fmla="*/ 27241 w 272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41" h="21600" fill="none" extrusionOk="0">
                    <a:moveTo>
                      <a:pt x="-1" y="749"/>
                    </a:moveTo>
                    <a:cubicBezTo>
                      <a:pt x="1838" y="252"/>
                      <a:pt x="3735" y="-1"/>
                      <a:pt x="5641" y="0"/>
                    </a:cubicBezTo>
                    <a:cubicBezTo>
                      <a:pt x="17570" y="0"/>
                      <a:pt x="27241" y="9670"/>
                      <a:pt x="27241" y="21600"/>
                    </a:cubicBezTo>
                  </a:path>
                  <a:path w="27241" h="21600" stroke="0" extrusionOk="0">
                    <a:moveTo>
                      <a:pt x="-1" y="749"/>
                    </a:moveTo>
                    <a:cubicBezTo>
                      <a:pt x="1838" y="252"/>
                      <a:pt x="3735" y="-1"/>
                      <a:pt x="5641" y="0"/>
                    </a:cubicBezTo>
                    <a:cubicBezTo>
                      <a:pt x="17570" y="0"/>
                      <a:pt x="27241" y="9670"/>
                      <a:pt x="27241" y="21600"/>
                    </a:cubicBezTo>
                    <a:lnTo>
                      <a:pt x="564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Arc 17"/>
              <p:cNvSpPr>
                <a:spLocks/>
              </p:cNvSpPr>
              <p:nvPr/>
            </p:nvSpPr>
            <p:spPr bwMode="auto">
              <a:xfrm rot="5654183">
                <a:off x="1273175" y="2119313"/>
                <a:ext cx="403225" cy="431800"/>
              </a:xfrm>
              <a:custGeom>
                <a:avLst/>
                <a:gdLst>
                  <a:gd name="T0" fmla="*/ 0 w 24151"/>
                  <a:gd name="T1" fmla="*/ 3019 h 21600"/>
                  <a:gd name="T2" fmla="*/ 403225 w 24151"/>
                  <a:gd name="T3" fmla="*/ 431800 h 21600"/>
                  <a:gd name="T4" fmla="*/ 42591 w 24151"/>
                  <a:gd name="T5" fmla="*/ 431800 h 21600"/>
                  <a:gd name="T6" fmla="*/ 0 60000 65536"/>
                  <a:gd name="T7" fmla="*/ 0 60000 65536"/>
                  <a:gd name="T8" fmla="*/ 0 60000 65536"/>
                  <a:gd name="T9" fmla="*/ 0 w 24151"/>
                  <a:gd name="T10" fmla="*/ 0 h 21600"/>
                  <a:gd name="T11" fmla="*/ 24151 w 2415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151" h="21600" fill="none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</a:path>
                  <a:path w="24151" h="21600" stroke="0" extrusionOk="0">
                    <a:moveTo>
                      <a:pt x="0" y="151"/>
                    </a:moveTo>
                    <a:cubicBezTo>
                      <a:pt x="846" y="50"/>
                      <a:pt x="1698" y="-1"/>
                      <a:pt x="2551" y="0"/>
                    </a:cubicBezTo>
                    <a:cubicBezTo>
                      <a:pt x="14480" y="0"/>
                      <a:pt x="24151" y="9670"/>
                      <a:pt x="24151" y="21600"/>
                    </a:cubicBezTo>
                    <a:lnTo>
                      <a:pt x="2551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Arc 18"/>
              <p:cNvSpPr>
                <a:spLocks/>
              </p:cNvSpPr>
              <p:nvPr/>
            </p:nvSpPr>
            <p:spPr bwMode="auto">
              <a:xfrm rot="17091021">
                <a:off x="2300288" y="4638675"/>
                <a:ext cx="568325" cy="454025"/>
              </a:xfrm>
              <a:custGeom>
                <a:avLst/>
                <a:gdLst>
                  <a:gd name="T0" fmla="*/ 0 w 28608"/>
                  <a:gd name="T1" fmla="*/ 23394 h 22668"/>
                  <a:gd name="T2" fmla="*/ 567808 w 28608"/>
                  <a:gd name="T3" fmla="*/ 454025 h 22668"/>
                  <a:gd name="T4" fmla="*/ 139221 w 28608"/>
                  <a:gd name="T5" fmla="*/ 432634 h 22668"/>
                  <a:gd name="T6" fmla="*/ 0 60000 65536"/>
                  <a:gd name="T7" fmla="*/ 0 60000 65536"/>
                  <a:gd name="T8" fmla="*/ 0 60000 65536"/>
                  <a:gd name="T9" fmla="*/ 0 w 28608"/>
                  <a:gd name="T10" fmla="*/ 0 h 22668"/>
                  <a:gd name="T11" fmla="*/ 28608 w 28608"/>
                  <a:gd name="T12" fmla="*/ 22668 h 226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608" h="22668" fill="none" extrusionOk="0">
                    <a:moveTo>
                      <a:pt x="0" y="1168"/>
                    </a:moveTo>
                    <a:cubicBezTo>
                      <a:pt x="2255" y="394"/>
                      <a:pt x="4623" y="-1"/>
                      <a:pt x="7008" y="0"/>
                    </a:cubicBezTo>
                    <a:cubicBezTo>
                      <a:pt x="18937" y="0"/>
                      <a:pt x="28608" y="9670"/>
                      <a:pt x="28608" y="21600"/>
                    </a:cubicBezTo>
                    <a:cubicBezTo>
                      <a:pt x="28608" y="21956"/>
                      <a:pt x="28599" y="22312"/>
                      <a:pt x="28581" y="22667"/>
                    </a:cubicBezTo>
                  </a:path>
                  <a:path w="28608" h="22668" stroke="0" extrusionOk="0">
                    <a:moveTo>
                      <a:pt x="0" y="1168"/>
                    </a:moveTo>
                    <a:cubicBezTo>
                      <a:pt x="2255" y="394"/>
                      <a:pt x="4623" y="-1"/>
                      <a:pt x="7008" y="0"/>
                    </a:cubicBezTo>
                    <a:cubicBezTo>
                      <a:pt x="18937" y="0"/>
                      <a:pt x="28608" y="9670"/>
                      <a:pt x="28608" y="21600"/>
                    </a:cubicBezTo>
                    <a:cubicBezTo>
                      <a:pt x="28608" y="21956"/>
                      <a:pt x="28599" y="22312"/>
                      <a:pt x="28581" y="22667"/>
                    </a:cubicBezTo>
                    <a:lnTo>
                      <a:pt x="7008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cs-CZ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 Box 21"/>
              <p:cNvSpPr txBox="1">
                <a:spLocks noChangeArrowheads="1"/>
              </p:cNvSpPr>
              <p:nvPr/>
            </p:nvSpPr>
            <p:spPr bwMode="auto">
              <a:xfrm>
                <a:off x="2987675" y="2060575"/>
                <a:ext cx="360362" cy="555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γ</a:t>
                </a:r>
              </a:p>
            </p:txBody>
          </p:sp>
          <p:sp>
            <p:nvSpPr>
              <p:cNvPr id="46" name="Text Box 19"/>
              <p:cNvSpPr txBox="1">
                <a:spLocks noChangeArrowheads="1"/>
              </p:cNvSpPr>
              <p:nvPr/>
            </p:nvSpPr>
            <p:spPr bwMode="auto">
              <a:xfrm>
                <a:off x="755650" y="4724400"/>
                <a:ext cx="360362" cy="555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α</a:t>
                </a:r>
              </a:p>
            </p:txBody>
          </p:sp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1331914" y="2060575"/>
                <a:ext cx="360362" cy="555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δ</a:t>
                </a:r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39976" y="4724400"/>
                <a:ext cx="360362" cy="5553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l-GR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β</a:t>
                </a:r>
              </a:p>
            </p:txBody>
          </p:sp>
          <p:sp>
            <p:nvSpPr>
              <p:cNvPr id="49" name="Text Box 25"/>
              <p:cNvSpPr txBox="1">
                <a:spLocks noChangeArrowheads="1"/>
              </p:cNvSpPr>
              <p:nvPr/>
            </p:nvSpPr>
            <p:spPr bwMode="auto">
              <a:xfrm>
                <a:off x="1403350" y="5013325"/>
                <a:ext cx="504825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50" name="Text Box 26"/>
              <p:cNvSpPr txBox="1">
                <a:spLocks noChangeArrowheads="1"/>
              </p:cNvSpPr>
              <p:nvPr/>
            </p:nvSpPr>
            <p:spPr bwMode="auto">
              <a:xfrm>
                <a:off x="3203575" y="3429000"/>
                <a:ext cx="504825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51" name="Text Box 27"/>
              <p:cNvSpPr txBox="1">
                <a:spLocks noChangeArrowheads="1"/>
              </p:cNvSpPr>
              <p:nvPr/>
            </p:nvSpPr>
            <p:spPr bwMode="auto">
              <a:xfrm>
                <a:off x="2195513" y="1628775"/>
                <a:ext cx="504825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52" name="Text Box 28"/>
              <p:cNvSpPr txBox="1">
                <a:spLocks noChangeArrowheads="1"/>
              </p:cNvSpPr>
              <p:nvPr/>
            </p:nvSpPr>
            <p:spPr bwMode="auto">
              <a:xfrm>
                <a:off x="395288" y="3141663"/>
                <a:ext cx="504825" cy="6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cs-CZ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3275856" y="4083918"/>
              <a:ext cx="3638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5216260" y="1923678"/>
              <a:ext cx="3638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sz="2400" b="1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5881728" cy="792088"/>
          </a:xfrm>
        </p:spPr>
        <p:txBody>
          <a:bodyPr>
            <a:normAutofit fontScale="90000"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24.7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parallelograms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  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	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Maths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051719" y="1535111"/>
            <a:ext cx="839043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angle</a:t>
            </a:r>
            <a:endParaRPr lang="cs-CZ" sz="9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1187624" y="4329559"/>
            <a:ext cx="2841234" cy="25841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11560" y="4515966"/>
            <a:ext cx="576064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side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79512" y="3359467"/>
            <a:ext cx="100811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diagonal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5030204" y="4011909"/>
            <a:ext cx="2062073" cy="245641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7164288" y="3795886"/>
            <a:ext cx="64807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vertex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2915816" y="1707654"/>
            <a:ext cx="1113042" cy="670449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V="1">
            <a:off x="1187624" y="3542984"/>
            <a:ext cx="2751024" cy="3687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11510"/>
            <a:ext cx="2916832" cy="806971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76592"/>
              </p:ext>
            </p:extLst>
          </p:nvPr>
        </p:nvGraphicFramePr>
        <p:xfrm>
          <a:off x="755576" y="1419622"/>
          <a:ext cx="6096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Čtverec a kosočtverec mají:</a:t>
                      </a:r>
                    </a:p>
                    <a:p>
                      <a:pPr marL="0" indent="0" algn="l">
                        <a:buNone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a).    úhlopříčky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vždy různé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b).    úhlopříčky vždy shodné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c).    úhlopříčky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navzájem kolmé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d).    strany shodné a úhlopříčky různé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Strany se jmenují  dle:</a:t>
                      </a:r>
                    </a:p>
                    <a:p>
                      <a:pPr marL="0" indent="0" algn="l">
                        <a:buNone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a).    úhlů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b).    úhlopříček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c).    dle</a:t>
                      </a: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protilehlých  vrcholů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d).    dle přilehlých  vrcholů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>
                        <a:buAutoNum type="arabicPeriod" startAt="3"/>
                      </a:pP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je to výška?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lang="cs-CZ" sz="12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vzdálenost mezi úhlopříčkami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kolmá vzdálenost protějších stran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šikmá vzdálenost mezi stranami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vzdálenost mezi vrcholy</a:t>
                      </a:r>
                      <a:endParaRPr lang="cs-CZ" sz="12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cs-C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 Kolik má rovnoběžník</a:t>
                      </a:r>
                      <a:r>
                        <a:rPr lang="cs-CZ" sz="14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výšek?</a:t>
                      </a:r>
                    </a:p>
                    <a:p>
                      <a:endParaRPr lang="cs-CZ" sz="12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a).    právě 1</a:t>
                      </a:r>
                    </a:p>
                    <a:p>
                      <a:r>
                        <a:rPr lang="cs-C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b).    více než 2 a méně než 4</a:t>
                      </a:r>
                    </a:p>
                    <a:p>
                      <a:r>
                        <a:rPr lang="cs-C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c).    více než 3</a:t>
                      </a:r>
                    </a:p>
                    <a:p>
                      <a:r>
                        <a:rPr lang="cs-CZ" sz="12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d).    záleží na typu rovnoběžníku</a:t>
                      </a:r>
                      <a:endParaRPr lang="cs-CZ" sz="12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936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21854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Karel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Rajchl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Rovnoběžník, čtverec, obdélník, kosočtverec, kosodélník, úhlopříčky, vnitřní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úhly, výška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druhy a vlastnosti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rovnoběžníků a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konstrukci výšky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24.9 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3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663</Words>
  <Application>Microsoft Office PowerPoint</Application>
  <PresentationFormat>Předvádění na obrazovce (16:9)</PresentationFormat>
  <Paragraphs>136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24.1  Druhy a vlastnosti rovnoběžníků I.</vt:lpstr>
      <vt:lpstr>24.2  Co již víme o rovnoběžnících?</vt:lpstr>
      <vt:lpstr>24.3  Jaké si řekneme další vlastnosti?</vt:lpstr>
      <vt:lpstr>24.4  Jaké si řekneme další vlastnosti? I.</vt:lpstr>
      <vt:lpstr>24.5  Jaké si řekneme další vlastnosti ? II. -VÝŠKA</vt:lpstr>
      <vt:lpstr>24.6  Příklady</vt:lpstr>
      <vt:lpstr>24.7  Types and properties of parallelograms</vt:lpstr>
      <vt:lpstr>24.8  Test znalostí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166</cp:revision>
  <dcterms:created xsi:type="dcterms:W3CDTF">2010-10-18T18:21:56Z</dcterms:created>
  <dcterms:modified xsi:type="dcterms:W3CDTF">2012-01-01T12:44:01Z</dcterms:modified>
</cp:coreProperties>
</file>