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4068A9E-0E89-4163-AEEC-8344885CBAB7}">
          <p14:sldIdLst>
            <p14:sldId id="257"/>
            <p14:sldId id="258"/>
            <p14:sldId id="264"/>
            <p14:sldId id="259"/>
            <p14:sldId id="260"/>
            <p14:sldId id="261"/>
            <p14:sldId id="262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97F"/>
    <a:srgbClr val="C9E589"/>
    <a:srgbClr val="EBB171"/>
    <a:srgbClr val="FFFF99"/>
    <a:srgbClr val="70ECA8"/>
    <a:srgbClr val="FFFF00"/>
    <a:srgbClr val="0099CC"/>
    <a:srgbClr val="D2EA42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1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73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File:Everest_kalapatthar_crop.jpg" TargetMode="External"/><Relationship Id="rId9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verest_kalapatthar_crop.jpg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ihned.cz/attachment.php/680/28308680/aiv34CDEFGHJMOjk6PQbdfhpxy0Sw2mn/101026_26_4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urs.cz/new/servis/obr/amazonka.jpg" TargetMode="External"/><Relationship Id="rId5" Type="http://schemas.openxmlformats.org/officeDocument/2006/relationships/hyperlink" Target="http://www.kompas.estranky.cz/img/picture/1327/Milford-Sound.jpg" TargetMode="External"/><Relationship Id="rId4" Type="http://schemas.openxmlformats.org/officeDocument/2006/relationships/hyperlink" Target="http://upload.wikimedia.org/wikipedia/commons/thumb/4/4b/Everest_kalapatthar_crop.jpg/280px-Everest_kalapatthar_cro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90" y="505944"/>
            <a:ext cx="573394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68.1 Obor přirozených čísel do 1 000 000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90" y="4542683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Krenková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6847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verest kalapatthar cro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0" y="1563638"/>
            <a:ext cx="1919693" cy="128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26857" y="2939981"/>
            <a:ext cx="126014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ejvyšší hora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Everest) 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8 848 m</a:t>
            </a:r>
          </a:p>
        </p:txBody>
      </p:sp>
      <p:pic>
        <p:nvPicPr>
          <p:cNvPr id="3" name="Picture 2" descr="http://img.ihned.cz/attachment.php/680/28308680/aiv34CDEFGHJMOjk6PQbdfhpxy0Sw2mn/101026_26_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61" y="1699850"/>
            <a:ext cx="1701664" cy="127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453812" y="3078033"/>
            <a:ext cx="198396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ejvětší hloubka moře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(Tichý oceán) 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10 924 m</a:t>
            </a:r>
          </a:p>
        </p:txBody>
      </p:sp>
      <p:pic>
        <p:nvPicPr>
          <p:cNvPr id="8" name="Picture 2" descr="http://www.kompas.estranky.cz/archiv/iobrazek/13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22" y="1229617"/>
            <a:ext cx="1685486" cy="126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881385" y="2592941"/>
            <a:ext cx="144016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ejvětší jezero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(Kaspické moře)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371 000 km</a:t>
            </a:r>
            <a:r>
              <a:rPr lang="cs-CZ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tours.cz/new/servis/obr/amazonk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06570"/>
            <a:ext cx="1685487" cy="126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7244805" y="3078033"/>
            <a:ext cx="1236419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ejdelší řeka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(Amazonka) 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7 025 000 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65270" y="1034603"/>
            <a:ext cx="198331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Zkus přečíst čísla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krenkova\AppData\Local\Microsoft\Windows\Temporary Internet Files\Content.IE5\N323HCUD\MC90023376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119" y="492443"/>
            <a:ext cx="910209" cy="95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4000"/>
            <a:ext cx="20905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44630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Krenková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Obor přirozených čísel do 1 000 000 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postup při poznávání čísel v oboru  1 – 1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000 000.      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748" y="504000"/>
            <a:ext cx="280397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68.2 Co už umíme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6421" y="980670"/>
            <a:ext cx="8208913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Zopakuj si pravidla pro zaokrouhlování přirozených čísel. Zaokrouhli daná čísla: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7901" y="1470422"/>
            <a:ext cx="820891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tisíce          9 863, 33 162, 284 521, 870 762, 3 346 299, 47 000 833</a:t>
            </a:r>
          </a:p>
          <a:p>
            <a:pPr marL="342900" indent="-342900"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statisíce     727 455, 384 100, 9 733 640, 72 442 358, 6 557 273</a:t>
            </a:r>
          </a:p>
          <a:p>
            <a:pPr marL="342900" indent="-342900">
              <a:buAutoNum type="alphaLcParenR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miliony      6 834 532, 1 384 380, 35 428 853, 99 762 541, 894 385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87267" y="3003798"/>
            <a:ext cx="820891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banky přivezli 8 000 000 Kč v tisícikorunových bankovkách.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Kolik to bylo bankovek?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Kolik by jich bylo, kdyby to byly bankovky pětitisícové?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083918"/>
            <a:ext cx="820891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obchodě zlevnili předloňské zboží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 čtvrtinu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ceny a loňské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 čtvrtinu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ceny.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Vypočítej nové ceny: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Předloňské 560 Kč, 820 Kč, 1 000 Kč.   Loňské 128 Kč, 760 Kč, 2 800 Kč.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6421" y="2499742"/>
            <a:ext cx="1206875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Vypočítej:</a:t>
            </a:r>
          </a:p>
        </p:txBody>
      </p:sp>
      <p:pic>
        <p:nvPicPr>
          <p:cNvPr id="1027" name="Picture 3" descr="C:\Documents and Settings\Jan Krenk\Local Settings\Temporary Internet Files\Content.IE5\42WPBANM\MC90044038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18929"/>
            <a:ext cx="1797728" cy="179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92607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68.3 Co si řekneme nového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 rot="16200000">
            <a:off x="2412671" y="-499984"/>
            <a:ext cx="1891212" cy="4968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iliardy</a:t>
            </a:r>
          </a:p>
          <a:p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tamiliony</a:t>
            </a:r>
          </a:p>
          <a:p>
            <a:r>
              <a:rPr lang="cs-CZ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esetimiliony</a:t>
            </a:r>
            <a:endParaRPr lang="cs-C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iliony</a:t>
            </a:r>
          </a:p>
          <a:p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tatisíce</a:t>
            </a:r>
          </a:p>
          <a:p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esetitisíce</a:t>
            </a:r>
          </a:p>
          <a:p>
            <a:r>
              <a:rPr lang="cs-C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isíce</a:t>
            </a:r>
          </a:p>
          <a:p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stovky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desítky 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jednotky</a:t>
            </a:r>
            <a:endParaRPr lang="cs-CZ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74001" y="3096894"/>
            <a:ext cx="5014969" cy="15696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0   0  0  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0   0  0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1  0  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0   0  0  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0   0  0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1    0  0  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0   0  0  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0   0  0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0    0  0   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0   0  0   </a:t>
            </a:r>
            <a:r>
              <a:rPr lang="cs-C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0   0  0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999342" y="3104819"/>
            <a:ext cx="2975982" cy="1569660"/>
          </a:xfrm>
          <a:prstGeom prst="rect">
            <a:avLst/>
          </a:prstGeom>
          <a:gradFill flip="none" rotWithShape="1">
            <a:gsLst>
              <a:gs pos="0">
                <a:srgbClr val="DDC97F">
                  <a:tint val="66000"/>
                  <a:satMod val="160000"/>
                </a:srgbClr>
              </a:gs>
              <a:gs pos="50000">
                <a:srgbClr val="DDC97F">
                  <a:tint val="44500"/>
                  <a:satMod val="160000"/>
                </a:srgbClr>
              </a:gs>
              <a:gs pos="100000">
                <a:srgbClr val="DDC97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eden milion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eset milionů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to milionů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miliarda</a:t>
            </a:r>
          </a:p>
        </p:txBody>
      </p:sp>
      <p:pic>
        <p:nvPicPr>
          <p:cNvPr id="2050" name="Picture 2" descr="C:\Documents and Settings\Jan Krenk\Local Settings\Temporary Internet Files\Content.IE5\41RUH0KZ\MP90042367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69" y="699542"/>
            <a:ext cx="1288484" cy="193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24" y="504000"/>
            <a:ext cx="389080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68.4 Nové termíny a názvy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6118" y="999416"/>
            <a:ext cx="2204635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Přečti správně čísla: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16118" y="1522092"/>
            <a:ext cx="753123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88 206                           300 940 700                         1 234 567 890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456 321                          468 500 100                            222 444 666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7 359 645                       4 216 386 000                              36 912 158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33 546 311                     12 800 320 000                                7 020 303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33873" y="2887402"/>
            <a:ext cx="1389856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Zapiš čísla:</a:t>
            </a:r>
          </a:p>
        </p:txBody>
      </p:sp>
      <p:pic>
        <p:nvPicPr>
          <p:cNvPr id="3074" name="Picture 2" descr="C:\Documents and Settings\Jan Krenk\Local Settings\Temporary Internet Files\Content.IE5\B6FR33GO\MC9004379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511" y="771550"/>
            <a:ext cx="1138869" cy="108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Jan Krenk\Local Settings\Temporary Internet Files\Content.IE5\41RUH0KZ\MC9004404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978" y="2122256"/>
            <a:ext cx="1214263" cy="127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33873" y="3435846"/>
            <a:ext cx="753123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est milionů dvacet jeden tisíc čtyřicet ________________________________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vacet osm milionů pět set tisíc tři sta ________________________________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evět miliard šedesát sedm tisíc osm set _______________________________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vě stě pět milionů osm set třináct 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181" y="504000"/>
            <a:ext cx="234455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68.5 Procvičení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999416"/>
            <a:ext cx="3384376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Urči, kolikaciferná jsou tato čísla.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91630"/>
            <a:ext cx="76328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6 832 288, 967 310 805, 77 876 452, 987 678, 98 344, 7 000 510, 12 564,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56 899 007, 345 678 900.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2283718"/>
            <a:ext cx="4320480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Seřaď tato čísla od nejmenšího k největšímu.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2787774"/>
            <a:ext cx="76328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3579862"/>
            <a:ext cx="4032448" cy="369332"/>
          </a:xfrm>
          <a:prstGeom prst="rect">
            <a:avLst/>
          </a:prstGeom>
          <a:solidFill>
            <a:srgbClr val="DDC97F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Čísla porovnej a doplň znaménka &lt;,&gt;,=.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83568" y="4155926"/>
            <a:ext cx="78488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6 832 288 ___  967 310 805          98 344 ___ 7 000 510         45 890 ___   45 980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56 899 007 ___  345 678 900          45 567 ___      45 567       654 321 ___ 123 456</a:t>
            </a:r>
          </a:p>
        </p:txBody>
      </p:sp>
      <p:pic>
        <p:nvPicPr>
          <p:cNvPr id="1026" name="Picture 2" descr="C:\Documents and Settings\uzivatel\Local Settings\Temporary Internet Files\Content.IE5\4202LSZ3\MC9004404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699542"/>
            <a:ext cx="1115616" cy="1490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4424" y="524022"/>
            <a:ext cx="4062972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68.6 Něco navíc pro šikovné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51520" y="3651870"/>
            <a:ext cx="62281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Přečti správně všechna čísla v tabulce.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Seřaď světadíly podle jejich rozlohy.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světadíly jsou větší než Evropa a o kolik km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Seřaď světadíly podle počtu obyvatelstva. 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19" t="39865" r="6116" b="25791"/>
          <a:stretch/>
        </p:blipFill>
        <p:spPr>
          <a:xfrm>
            <a:off x="6744224" y="627534"/>
            <a:ext cx="2292273" cy="1188068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4314"/>
              </p:ext>
            </p:extLst>
          </p:nvPr>
        </p:nvGraphicFramePr>
        <p:xfrm>
          <a:off x="107504" y="987574"/>
          <a:ext cx="652855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/>
                <a:gridCol w="1800200"/>
                <a:gridCol w="864096"/>
                <a:gridCol w="1656184"/>
                <a:gridCol w="864096"/>
              </a:tblGrid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světadíl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rozloha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pořadí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počet obyvatel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pořadí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Evropa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10 382 000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 700 000 000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Asie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44 410 000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3 600 000 000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Afrika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30 329 000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 750 000 000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Amerika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42 203 000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 770 000 000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Austrálie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8 910 000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    32 000 000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41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Antarktida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13 280 000 km</a:t>
                      </a:r>
                      <a:r>
                        <a:rPr lang="cs-CZ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6763402" y="1903933"/>
            <a:ext cx="2292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cs-CZ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= kilometrů čtverečních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4860032" y="3363838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verest kalapatthar cro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0" y="1948472"/>
            <a:ext cx="1919693" cy="128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2" y="3508920"/>
            <a:ext cx="194421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mountain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Everest)  </a:t>
            </a: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8 848 m</a:t>
            </a:r>
          </a:p>
        </p:txBody>
      </p:sp>
      <p:pic>
        <p:nvPicPr>
          <p:cNvPr id="6" name="Picture 2" descr="http://img.ihned.cz/attachment.php/680/28308680/aiv34CDEFGHJMOjk6PQbdfhpxy0Sw2mn/101026_26_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61" y="1435780"/>
            <a:ext cx="1701664" cy="127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483768" y="2970685"/>
            <a:ext cx="198396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deepest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ocean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Pacific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10 924 m</a:t>
            </a:r>
          </a:p>
        </p:txBody>
      </p:sp>
      <p:pic>
        <p:nvPicPr>
          <p:cNvPr id="8" name="Picture 2" descr="http://www.kompas.estranky.cz/archiv/iobrazek/132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22" y="1655288"/>
            <a:ext cx="1685486" cy="126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820053" y="3513454"/>
            <a:ext cx="1562823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largest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lake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Caspian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371 000 km</a:t>
            </a:r>
            <a:r>
              <a:rPr lang="cs-CZ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://www.tours.cz/new/servis/obr/amazonk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16414"/>
            <a:ext cx="1685487" cy="126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7003173" y="2919403"/>
            <a:ext cx="1575667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longest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river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Amazon)  </a:t>
            </a: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7 025 000 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65270" y="1034603"/>
            <a:ext cx="210247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numbers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240" y="504000"/>
            <a:ext cx="25122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69901"/>
              </p:ext>
            </p:extLst>
          </p:nvPr>
        </p:nvGraphicFramePr>
        <p:xfrm>
          <a:off x="179511" y="987574"/>
          <a:ext cx="7185180" cy="38404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58417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čísla jsou seřazena správně za sebou?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479 322, 479 333, 479 321,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9 789 000, 9 789 020, 9 789 001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12 345, 12 346, 12 347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999 888, 999 666,  999 777        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správně?</a:t>
                      </a:r>
                    </a:p>
                    <a:p>
                      <a:pPr marL="342900" indent="-342900" algn="l">
                        <a:buAutoNum type="arabicPeriod" startAt="3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65 908 &gt; 65 809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44 345 &lt;  4 345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234 567 890 = 234 567 980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35 765 &lt; 35 665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88896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je to číslo?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sto devadesát dva milionů tři sta osmdesát čtyři tisíce pět 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192 384 500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192 384 005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192 384 050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192 384 000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Toto číslo 123 404 065 je: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sedmiciferné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devíticiferné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osmiciferné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šesticiferné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7359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Kolektiv autorů. Matematika pro 5. ročník základních škol, 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díl. Praha: Alter, 2010.</a:t>
            </a: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img.ihned.cz/attachment.php/680/28308680/aiv34CDEFGHJMOjk6PQbdfhpxy0Sw2mn/101026_26_4.jpg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upload.wikimedia.org/wikipedia/commons/thumb/4/4b/Everest_kalapatthar_crop.jpg/280px-Everest_kalapatthar_crop.jpg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www.kompas.estranky.cz/img/picture/1327/Milford-Sound.jpg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www.tours.cz/new/servis/obr/amazonka.jpg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8883" y="1491284"/>
            <a:ext cx="8272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0468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1151</Words>
  <Application>Microsoft Office PowerPoint</Application>
  <PresentationFormat>Předvádění na obrazovce (16:9)</PresentationFormat>
  <Paragraphs>196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68.1 Obor přirozených čísel do 1 000 000</vt:lpstr>
      <vt:lpstr>68.2 Co už umíme  </vt:lpstr>
      <vt:lpstr>68.3 Co si řekneme nového </vt:lpstr>
      <vt:lpstr>68.4 Nové termíny a názvy </vt:lpstr>
      <vt:lpstr>68.5 Procvičení </vt:lpstr>
      <vt:lpstr>68.6 Něco navíc pro šikovné </vt:lpstr>
      <vt:lpstr>68.7 CLIL</vt:lpstr>
      <vt:lpstr>68.8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645</cp:revision>
  <dcterms:created xsi:type="dcterms:W3CDTF">2010-10-18T18:21:56Z</dcterms:created>
  <dcterms:modified xsi:type="dcterms:W3CDTF">2013-01-13T20:51:27Z</dcterms:modified>
</cp:coreProperties>
</file>