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4068A9E-0E89-4163-AEEC-8344885CBAB7}">
          <p14:sldIdLst>
            <p14:sldId id="257"/>
            <p14:sldId id="258"/>
            <p14:sldId id="264"/>
            <p14:sldId id="259"/>
            <p14:sldId id="260"/>
          </p14:sldIdLst>
        </p14:section>
        <p14:section name="Oddíl bez názvu" id="{62559B69-FB0F-4FFC-88AB-5CB64B36386E}">
          <p14:sldIdLst>
            <p14:sldId id="261"/>
            <p14:sldId id="262"/>
            <p14:sldId id="263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A42"/>
    <a:srgbClr val="E775CF"/>
    <a:srgbClr val="DDC97F"/>
    <a:srgbClr val="C9E589"/>
    <a:srgbClr val="EBB171"/>
    <a:srgbClr val="FFFF99"/>
    <a:srgbClr val="70ECA8"/>
    <a:srgbClr val="FFFF00"/>
    <a:srgbClr val="0099CC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 varScale="1">
        <p:scale>
          <a:sx n="92" d="100"/>
          <a:sy n="92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73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14.5.2013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microsoft.com/office/2007/relationships/hdphoto" Target="../media/hdphoto5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90" y="505944"/>
            <a:ext cx="197522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59.1 Zlomky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90" y="4542683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Dana Krenková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456847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ovéPole 17"/>
          <p:cNvSpPr txBox="1"/>
          <p:nvPr/>
        </p:nvSpPr>
        <p:spPr>
          <a:xfrm>
            <a:off x="755576" y="994985"/>
            <a:ext cx="7560840" cy="1754326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Maminka rozdělila bochník chleba na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dvě stejné části.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Každá část se nazývá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jedna polovina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bochníku.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Jedna polovina bochníku se zapisuje takto:     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bochníku.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4810439" y="2024057"/>
                <a:ext cx="288032" cy="491160"/>
              </a:xfrm>
              <a:prstGeom prst="rect">
                <a:avLst/>
              </a:prstGeom>
              <a:solidFill>
                <a:srgbClr val="D2EA42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439" y="2024057"/>
                <a:ext cx="288032" cy="491160"/>
              </a:xfrm>
              <a:prstGeom prst="rect">
                <a:avLst/>
              </a:prstGeom>
              <a:blipFill rotWithShape="1">
                <a:blip r:embed="rId4"/>
                <a:stretch>
                  <a:fillRect r="-10638"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755576" y="3003798"/>
            <a:ext cx="7560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 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polovinu.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688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renkova\AppData\Local\Microsoft\Windows\Temporary Internet Files\Content.IE5\Z1E6M6V0\MC900441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09" y="3527949"/>
            <a:ext cx="948279" cy="9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renkova\AppData\Local\Microsoft\Windows\Temporary Internet Files\Content.IE5\BSKLLFX9\MC90024618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82" y="2807805"/>
            <a:ext cx="1615714" cy="16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renkova\AppData\Local\Microsoft\Windows\Temporary Internet Files\Content.IE5\Z1E6M6V0\MC90011242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60" y="3051565"/>
            <a:ext cx="1779965" cy="1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42" b="24091" l="8316" r="49684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1" t="7790" r="50913" b="76030"/>
          <a:stretch/>
        </p:blipFill>
        <p:spPr>
          <a:xfrm>
            <a:off x="6372200" y="1061180"/>
            <a:ext cx="1872208" cy="96287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42" b="24091" l="8316" r="49684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7790" r="50913" b="76030"/>
          <a:stretch/>
        </p:blipFill>
        <p:spPr>
          <a:xfrm>
            <a:off x="7478086" y="1390709"/>
            <a:ext cx="1411216" cy="962877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42" b="24091" l="8316" r="49684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1" t="7790" r="81069" b="76030"/>
          <a:stretch/>
        </p:blipFill>
        <p:spPr>
          <a:xfrm>
            <a:off x="6827594" y="1556746"/>
            <a:ext cx="494362" cy="962877"/>
          </a:xfrm>
          <a:prstGeom prst="rect">
            <a:avLst/>
          </a:prstGeom>
        </p:spPr>
      </p:pic>
      <p:pic>
        <p:nvPicPr>
          <p:cNvPr id="1032" name="Picture 8" descr="C:\Users\krenkova\AppData\Local\Microsoft\Windows\Temporary Internet Files\Content.IE5\BSKLLFX9\MC90029004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25" y="1148529"/>
            <a:ext cx="644305" cy="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4000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98354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Dana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Krenková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Zlomky, zlomková čára, čitatel, jmenovatel  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postup při seznámení se zlomky </a:t>
                      </a:r>
                    </a:p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 oboru  racionálních čísel.    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748" y="504000"/>
            <a:ext cx="280397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59.2 Co už umíme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27584" y="915566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 kruh na 2 stejné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části.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78713" y="3003798"/>
            <a:ext cx="3509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 kruh na 8 stejných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částí.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7584" y="3003798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 kruh na 4 stejné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části.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911057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 kruh na 3 stejné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části.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601549" y="1419622"/>
            <a:ext cx="1512168" cy="14904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5796136" y="3507854"/>
            <a:ext cx="1512168" cy="1490464"/>
          </a:xfrm>
          <a:prstGeom prst="ellipse">
            <a:avLst/>
          </a:prstGeom>
          <a:solidFill>
            <a:srgbClr val="E775C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1601549" y="3507854"/>
            <a:ext cx="1512168" cy="14904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5724128" y="1419622"/>
            <a:ext cx="1512168" cy="14904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1" name="Picture 3" descr="C:\Users\krenkova\AppData\Local\Microsoft\Windows\Temporary Internet Files\Content.IE5\Z1E6M6V0\MC9004417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6313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92607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59.3 Co si řekneme nového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2631" y="987573"/>
            <a:ext cx="7501777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Kruh jsme postupně rozdělili na 2, 4 a 8 stejných částí. Pozoruj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0961" r="64149" b="55256"/>
          <a:stretch/>
        </p:blipFill>
        <p:spPr>
          <a:xfrm>
            <a:off x="1081682" y="1458522"/>
            <a:ext cx="1311269" cy="138827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11560" y="2946312"/>
            <a:ext cx="2426038" cy="1754326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Počet stejných částí: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 část je</a:t>
            </a: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 polovina kruhu.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apisujeme:    čteme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</a:t>
            </a:r>
          </a:p>
          <a:p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polovina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018881" y="4035447"/>
                <a:ext cx="288032" cy="491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81" y="4035447"/>
                <a:ext cx="288032" cy="491160"/>
              </a:xfrm>
              <a:prstGeom prst="rect">
                <a:avLst/>
              </a:prstGeom>
              <a:blipFill rotWithShape="1">
                <a:blip r:embed="rId5"/>
                <a:stretch>
                  <a:fillRect r="-10638"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3317023" y="2945035"/>
            <a:ext cx="2426038" cy="1754326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Počet stejných částí: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 část je</a:t>
            </a: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 čtvrtina kruhu.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apisujeme:    čteme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</a:t>
            </a:r>
          </a:p>
          <a:p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čtvrtina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25368" y="2938869"/>
            <a:ext cx="2426038" cy="1754326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Počet stejných částí: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 část je</a:t>
            </a: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 osmina kruhu.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apisujeme:    čteme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jedna</a:t>
            </a:r>
          </a:p>
          <a:p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osmina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2" t="30961" r="6816" b="55256"/>
          <a:stretch/>
        </p:blipFill>
        <p:spPr>
          <a:xfrm>
            <a:off x="6557358" y="1458522"/>
            <a:ext cx="1335641" cy="13882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95" t="30961" r="36201" b="55256"/>
          <a:stretch/>
        </p:blipFill>
        <p:spPr>
          <a:xfrm>
            <a:off x="3767766" y="1474595"/>
            <a:ext cx="1369092" cy="1388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413342" y="4071130"/>
                <a:ext cx="288032" cy="491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42" y="4071130"/>
                <a:ext cx="288032" cy="491160"/>
              </a:xfrm>
              <a:prstGeom prst="rect">
                <a:avLst/>
              </a:prstGeom>
              <a:blipFill rotWithShape="1">
                <a:blip r:embed="rId6"/>
                <a:stretch>
                  <a:fillRect r="-1063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718978" y="4071130"/>
                <a:ext cx="288032" cy="491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8" y="4071130"/>
                <a:ext cx="288032" cy="491160"/>
              </a:xfrm>
              <a:prstGeom prst="rect">
                <a:avLst/>
              </a:prstGeom>
              <a:blipFill rotWithShape="1">
                <a:blip r:embed="rId7"/>
                <a:stretch>
                  <a:fillRect r="-1063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890809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59.4 Nové termíny a názvy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742631" y="987573"/>
            <a:ext cx="7501777" cy="2585323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Kruh je rozdělen na tři stejné části.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Jedna část je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jedna třetina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kruhu/           kruhu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Dvě části jsou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dvě třetiny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kruhu/        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kruhu.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Tři části (celý kruh) jsou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ři třetiny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kruhu/                                      kruhu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4057048" y="2859782"/>
                <a:ext cx="288032" cy="5086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048" y="2859782"/>
                <a:ext cx="288032" cy="508601"/>
              </a:xfrm>
              <a:prstGeom prst="rect">
                <a:avLst/>
              </a:prstGeom>
              <a:blipFill rotWithShape="1">
                <a:blip r:embed="rId3"/>
                <a:stretch>
                  <a:fillRect r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4057048" y="2067694"/>
                <a:ext cx="288032" cy="5086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048" y="2067694"/>
                <a:ext cx="288032" cy="508601"/>
              </a:xfrm>
              <a:prstGeom prst="rect">
                <a:avLst/>
              </a:prstGeom>
              <a:blipFill rotWithShape="1">
                <a:blip r:embed="rId4"/>
                <a:stretch>
                  <a:fillRect r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4057048" y="1521420"/>
                <a:ext cx="288032" cy="491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048" y="1521420"/>
                <a:ext cx="288032" cy="491160"/>
              </a:xfrm>
              <a:prstGeom prst="rect">
                <a:avLst/>
              </a:prstGeom>
              <a:blipFill rotWithShape="1">
                <a:blip r:embed="rId5"/>
                <a:stretch>
                  <a:fillRect r="-8511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" t="3754" r="66027" b="77428"/>
          <a:stretch/>
        </p:blipFill>
        <p:spPr>
          <a:xfrm>
            <a:off x="5364088" y="1064001"/>
            <a:ext cx="2788658" cy="243246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79512" y="3723878"/>
            <a:ext cx="8784976" cy="923330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čitatel 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ZLOMEK                                          zlomková čára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jmenovatel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45677" y="3867894"/>
                <a:ext cx="288032" cy="714683"/>
              </a:xfrm>
              <a:prstGeom prst="rect">
                <a:avLst/>
              </a:prstGeom>
              <a:solidFill>
                <a:srgbClr val="D2EA42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677" y="3867894"/>
                <a:ext cx="288032" cy="714683"/>
              </a:xfrm>
              <a:prstGeom prst="rect">
                <a:avLst/>
              </a:prstGeom>
              <a:blipFill rotWithShape="1">
                <a:blip r:embed="rId8"/>
                <a:stretch>
                  <a:fillRect r="-45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 flipH="1">
            <a:off x="4345080" y="3911612"/>
            <a:ext cx="1163024" cy="139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453091" y="4225235"/>
            <a:ext cx="658969" cy="21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4345080" y="4425308"/>
            <a:ext cx="874992" cy="372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181" y="504000"/>
            <a:ext cx="234455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59.5 Procvičení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814592" y="1827750"/>
            <a:ext cx="56458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jedna pětina         sedm devítin            dvě třetiny          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pět osmin             tři čtvrtiny                čtyři sedminy                 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129186" y="1891862"/>
            <a:ext cx="300050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683568" y="1057238"/>
            <a:ext cx="16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Přečti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zlomky. 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791624" y="929118"/>
            <a:ext cx="56688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bdélník 73"/>
              <p:cNvSpPr/>
              <p:nvPr/>
            </p:nvSpPr>
            <p:spPr>
              <a:xfrm>
                <a:off x="7671538" y="1019079"/>
                <a:ext cx="453457" cy="527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74" name="Obdélní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538" y="1019079"/>
                <a:ext cx="453457" cy="527965"/>
              </a:xfrm>
              <a:prstGeom prst="rect">
                <a:avLst/>
              </a:prstGeom>
              <a:blipFill rotWithShape="1"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délník 74"/>
              <p:cNvSpPr/>
              <p:nvPr/>
            </p:nvSpPr>
            <p:spPr>
              <a:xfrm>
                <a:off x="7153252" y="989914"/>
                <a:ext cx="509563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 ,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75" name="Obdélní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52" y="989914"/>
                <a:ext cx="509563" cy="533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délník 75"/>
              <p:cNvSpPr/>
              <p:nvPr/>
            </p:nvSpPr>
            <p:spPr>
              <a:xfrm>
                <a:off x="6651907" y="1001164"/>
                <a:ext cx="509563" cy="527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 ,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76" name="Obdélník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907" y="1001164"/>
                <a:ext cx="509563" cy="527580"/>
              </a:xfrm>
              <a:prstGeom prst="rect">
                <a:avLst/>
              </a:prstGeom>
              <a:blipFill rotWithShape="1">
                <a:blip r:embed="rId5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bdélník 76"/>
              <p:cNvSpPr/>
              <p:nvPr/>
            </p:nvSpPr>
            <p:spPr>
              <a:xfrm>
                <a:off x="6145140" y="1000331"/>
                <a:ext cx="453457" cy="527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77" name="Obdélník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140" y="1000331"/>
                <a:ext cx="453457" cy="527388"/>
              </a:xfrm>
              <a:prstGeom prst="rect">
                <a:avLst/>
              </a:prstGeom>
              <a:blipFill rotWithShape="1"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bdélník 77"/>
              <p:cNvSpPr/>
              <p:nvPr/>
            </p:nvSpPr>
            <p:spPr>
              <a:xfrm>
                <a:off x="5591002" y="999433"/>
                <a:ext cx="453457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78" name="Obdélník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002" y="999433"/>
                <a:ext cx="453457" cy="528863"/>
              </a:xfrm>
              <a:prstGeom prst="rect">
                <a:avLst/>
              </a:prstGeom>
              <a:blipFill rotWithShape="1">
                <a:blip r:embed="rId7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délník 78"/>
              <p:cNvSpPr/>
              <p:nvPr/>
            </p:nvSpPr>
            <p:spPr>
              <a:xfrm>
                <a:off x="5038957" y="999433"/>
                <a:ext cx="453457" cy="52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79" name="Obdélník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957" y="999433"/>
                <a:ext cx="453457" cy="528606"/>
              </a:xfrm>
              <a:prstGeom prst="rect">
                <a:avLst/>
              </a:prstGeom>
              <a:blipFill rotWithShape="1"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délník 79"/>
              <p:cNvSpPr/>
              <p:nvPr/>
            </p:nvSpPr>
            <p:spPr>
              <a:xfrm>
                <a:off x="4539793" y="999433"/>
                <a:ext cx="479618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000" dirty="0" smtClean="0"/>
                  <a:t> ,</a:t>
                </a:r>
                <a:endParaRPr lang="cs-CZ" sz="2000" dirty="0"/>
              </a:p>
            </p:txBody>
          </p:sp>
        </mc:Choice>
        <mc:Fallback xmlns="">
          <p:sp>
            <p:nvSpPr>
              <p:cNvPr id="80" name="Obdélník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793" y="999433"/>
                <a:ext cx="479618" cy="528863"/>
              </a:xfrm>
              <a:prstGeom prst="rect">
                <a:avLst/>
              </a:prstGeom>
              <a:blipFill rotWithShape="1">
                <a:blip r:embed="rId9"/>
                <a:stretch>
                  <a:fillRect r="-12821" b="-80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délník 80"/>
              <p:cNvSpPr/>
              <p:nvPr/>
            </p:nvSpPr>
            <p:spPr>
              <a:xfrm>
                <a:off x="3984900" y="999433"/>
                <a:ext cx="588623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000" dirty="0" smtClean="0"/>
                  <a:t> ,</a:t>
                </a:r>
                <a:endParaRPr lang="cs-CZ" sz="2000" dirty="0"/>
              </a:p>
            </p:txBody>
          </p:sp>
        </mc:Choice>
        <mc:Fallback xmlns="">
          <p:sp>
            <p:nvSpPr>
              <p:cNvPr id="81" name="Obdélník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900" y="999433"/>
                <a:ext cx="588623" cy="529504"/>
              </a:xfrm>
              <a:prstGeom prst="rect">
                <a:avLst/>
              </a:prstGeom>
              <a:blipFill rotWithShape="1">
                <a:blip r:embed="rId10"/>
                <a:stretch>
                  <a:fillRect r="-9375" b="-80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bdélník 81"/>
              <p:cNvSpPr/>
              <p:nvPr/>
            </p:nvSpPr>
            <p:spPr>
              <a:xfrm>
                <a:off x="3480844" y="1000010"/>
                <a:ext cx="479618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000" dirty="0" smtClean="0"/>
                  <a:t> ,</a:t>
                </a:r>
                <a:endParaRPr lang="cs-CZ" sz="2000" dirty="0"/>
              </a:p>
            </p:txBody>
          </p:sp>
        </mc:Choice>
        <mc:Fallback xmlns="">
          <p:sp>
            <p:nvSpPr>
              <p:cNvPr id="82" name="Obdélník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844" y="1000010"/>
                <a:ext cx="479618" cy="526939"/>
              </a:xfrm>
              <a:prstGeom prst="rect">
                <a:avLst/>
              </a:prstGeom>
              <a:blipFill rotWithShape="1">
                <a:blip r:embed="rId11"/>
                <a:stretch>
                  <a:fillRect r="-12658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bdélník 82"/>
              <p:cNvSpPr/>
              <p:nvPr/>
            </p:nvSpPr>
            <p:spPr>
              <a:xfrm>
                <a:off x="3021816" y="1000011"/>
                <a:ext cx="415498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000" dirty="0" smtClean="0"/>
                  <a:t> ,</a:t>
                </a:r>
                <a:endParaRPr lang="cs-CZ" sz="2000" dirty="0"/>
              </a:p>
            </p:txBody>
          </p:sp>
        </mc:Choice>
        <mc:Fallback xmlns="">
          <p:sp>
            <p:nvSpPr>
              <p:cNvPr id="83" name="Obdélník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16" y="1000011"/>
                <a:ext cx="415498" cy="526939"/>
              </a:xfrm>
              <a:prstGeom prst="rect">
                <a:avLst/>
              </a:prstGeom>
              <a:blipFill rotWithShape="1">
                <a:blip r:embed="rId12"/>
                <a:stretch>
                  <a:fillRect r="-13235" b="-9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ovéPole 83"/>
          <p:cNvSpPr txBox="1"/>
          <p:nvPr/>
        </p:nvSpPr>
        <p:spPr>
          <a:xfrm>
            <a:off x="683568" y="1827750"/>
            <a:ext cx="16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Zapiš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zlomky. 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4133474" y="2323190"/>
            <a:ext cx="300050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5817730" y="1891862"/>
            <a:ext cx="300050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5817730" y="2323190"/>
            <a:ext cx="300050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7748241" y="2323190"/>
            <a:ext cx="300050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ovéPole 88"/>
          <p:cNvSpPr txBox="1"/>
          <p:nvPr/>
        </p:nvSpPr>
        <p:spPr>
          <a:xfrm>
            <a:off x="7748241" y="1889399"/>
            <a:ext cx="300050" cy="369332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699906" y="2899690"/>
            <a:ext cx="7776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Vypočítej jednu čtvrtinu, jednu polovinu, jednu osminu daného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čísla. 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4934"/>
              </p:ext>
            </p:extLst>
          </p:nvPr>
        </p:nvGraphicFramePr>
        <p:xfrm>
          <a:off x="691155" y="3363838"/>
          <a:ext cx="778561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3"/>
                <a:gridCol w="864096"/>
                <a:gridCol w="792088"/>
                <a:gridCol w="792088"/>
                <a:gridCol w="792088"/>
                <a:gridCol w="792088"/>
                <a:gridCol w="792088"/>
                <a:gridCol w="80842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dané 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číslo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daného čísla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daného čísla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</a:tr>
              <a:tr h="471656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daného čísla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EA42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bdélník 90"/>
              <p:cNvSpPr/>
              <p:nvPr/>
            </p:nvSpPr>
            <p:spPr>
              <a:xfrm>
                <a:off x="899592" y="3667222"/>
                <a:ext cx="34015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000" dirty="0" smtClean="0"/>
                  <a:t> </a:t>
                </a:r>
                <a:endParaRPr lang="cs-CZ" sz="2000" dirty="0"/>
              </a:p>
            </p:txBody>
          </p:sp>
        </mc:Choice>
        <mc:Fallback xmlns="">
          <p:sp>
            <p:nvSpPr>
              <p:cNvPr id="91" name="Obdélník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667222"/>
                <a:ext cx="340158" cy="483466"/>
              </a:xfrm>
              <a:prstGeom prst="rect">
                <a:avLst/>
              </a:prstGeom>
              <a:blipFill rotWithShape="1">
                <a:blip r:embed="rId13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délník 91"/>
              <p:cNvSpPr/>
              <p:nvPr/>
            </p:nvSpPr>
            <p:spPr>
              <a:xfrm>
                <a:off x="881913" y="4443958"/>
                <a:ext cx="340158" cy="485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cs-CZ" sz="2000" dirty="0" smtClean="0"/>
                  <a:t> </a:t>
                </a:r>
                <a:endParaRPr lang="cs-CZ" sz="2000" dirty="0"/>
              </a:p>
            </p:txBody>
          </p:sp>
        </mc:Choice>
        <mc:Fallback xmlns="">
          <p:sp>
            <p:nvSpPr>
              <p:cNvPr id="92" name="Obdélník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13" y="4443958"/>
                <a:ext cx="340158" cy="485326"/>
              </a:xfrm>
              <a:prstGeom prst="rect">
                <a:avLst/>
              </a:prstGeom>
              <a:blipFill rotWithShape="1">
                <a:blip r:embed="rId1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délník 92"/>
              <p:cNvSpPr/>
              <p:nvPr/>
            </p:nvSpPr>
            <p:spPr>
              <a:xfrm>
                <a:off x="899592" y="4040445"/>
                <a:ext cx="34015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000" dirty="0" smtClean="0"/>
                  <a:t> </a:t>
                </a:r>
                <a:endParaRPr lang="cs-CZ" sz="2000" dirty="0"/>
              </a:p>
            </p:txBody>
          </p:sp>
        </mc:Choice>
        <mc:Fallback xmlns="">
          <p:sp>
            <p:nvSpPr>
              <p:cNvPr id="93" name="Obdélník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40445"/>
                <a:ext cx="340158" cy="483466"/>
              </a:xfrm>
              <a:prstGeom prst="rect">
                <a:avLst/>
              </a:prstGeom>
              <a:blipFill rotWithShape="1">
                <a:blip r:embed="rId1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4424" y="524022"/>
            <a:ext cx="406297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59.6 Něco navíc pro šikovné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5516" y="987574"/>
            <a:ext cx="8712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Maminka koupila 8 jablek a děti jich ke svačině tři čtvrtiny snědly. Kolik jablek děti snědly?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15516" y="1411062"/>
            <a:ext cx="8712968" cy="2031325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Jak vypočítáme     z 8?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a) Vypočítáme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jednu čtvrtinu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 8: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8 : 4 = 2            z 8 = 2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b) Vypočítáme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tři čtvrtiny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 8: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3 . 2 = 6            z 8 = 6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Děti snědly 6 jablek.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2034108" y="1491630"/>
                <a:ext cx="34015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08" y="1491630"/>
                <a:ext cx="340158" cy="483466"/>
              </a:xfrm>
              <a:prstGeom prst="rect">
                <a:avLst/>
              </a:prstGeom>
              <a:blipFill rotWithShape="1">
                <a:blip r:embed="rId3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1323495" y="1491630"/>
                <a:ext cx="34015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95" y="1491630"/>
                <a:ext cx="340158" cy="483466"/>
              </a:xfrm>
              <a:prstGeom prst="rect">
                <a:avLst/>
              </a:prstGeom>
              <a:blipFill rotWithShape="1"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631526" y="1491630"/>
                <a:ext cx="34015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26" y="1491630"/>
                <a:ext cx="340158" cy="483466"/>
              </a:xfrm>
              <a:prstGeom prst="rect">
                <a:avLst/>
              </a:prstGeom>
              <a:blipFill rotWithShape="1">
                <a:blip r:embed="rId3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2771800" y="1492784"/>
                <a:ext cx="34015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492784"/>
                <a:ext cx="340158" cy="483466"/>
              </a:xfrm>
              <a:prstGeom prst="rect">
                <a:avLst/>
              </a:prstGeom>
              <a:blipFill rotWithShape="1">
                <a:blip r:embed="rId3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0" y="2035216"/>
            <a:ext cx="404021" cy="4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2" y="2017606"/>
            <a:ext cx="404021" cy="4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7" y="2035215"/>
            <a:ext cx="404021" cy="4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7607"/>
            <a:ext cx="404021" cy="4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96" y="2030079"/>
            <a:ext cx="404021" cy="4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55" y="2028366"/>
            <a:ext cx="404021" cy="4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47" y="2017607"/>
            <a:ext cx="404021" cy="4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krenkova\AppData\Local\Microsoft\Windows\Temporary Internet Files\Content.IE5\Q3RRO026\MC9004417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68" y="2035216"/>
            <a:ext cx="404021" cy="4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 rot="5400000">
            <a:off x="1400658" y="1832190"/>
            <a:ext cx="276416" cy="14802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1353484" y="2671427"/>
                <a:ext cx="340158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84" y="2671427"/>
                <a:ext cx="340158" cy="484043"/>
              </a:xfrm>
              <a:prstGeom prst="rect">
                <a:avLst/>
              </a:prstGeom>
              <a:blipFill rotWithShape="1"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5484485" y="1370145"/>
                <a:ext cx="340158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85" y="1370145"/>
                <a:ext cx="340158" cy="484043"/>
              </a:xfrm>
              <a:prstGeom prst="rect">
                <a:avLst/>
              </a:prstGeom>
              <a:blipFill rotWithShape="1">
                <a:blip r:embed="rId7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5502209" y="2241096"/>
                <a:ext cx="34015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209" y="2241096"/>
                <a:ext cx="340158" cy="483466"/>
              </a:xfrm>
              <a:prstGeom prst="rect">
                <a:avLst/>
              </a:prstGeom>
              <a:blipFill rotWithShape="1">
                <a:blip r:embed="rId3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5526535" y="3003798"/>
                <a:ext cx="340158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535" y="3003798"/>
                <a:ext cx="340158" cy="484043"/>
              </a:xfrm>
              <a:prstGeom prst="rect">
                <a:avLst/>
              </a:prstGeom>
              <a:blipFill rotWithShape="1">
                <a:blip r:embed="rId7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/>
          <p:cNvSpPr txBox="1"/>
          <p:nvPr/>
        </p:nvSpPr>
        <p:spPr>
          <a:xfrm>
            <a:off x="215516" y="3509169"/>
            <a:ext cx="8712968" cy="646331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Pamatuj: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Tři čtvrtiny z daného čísla vypočítáme tak, že nejprve vypočítáme jednu čtvrtinu                              tohoto čísla a výsledek vynásobíme třemi.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ovéPole 35"/>
              <p:cNvSpPr txBox="1"/>
              <p:nvPr/>
            </p:nvSpPr>
            <p:spPr>
              <a:xfrm>
                <a:off x="220794" y="4227934"/>
                <a:ext cx="8707689" cy="7872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Vypočítej.</a:t>
                </a:r>
                <a:endParaRPr lang="cs-CZ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z 12 = ___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z 60 = ___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 z 60 = ___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 z 24 = ___</a:t>
                </a:r>
              </a:p>
            </p:txBody>
          </p:sp>
        </mc:Choice>
        <mc:Fallback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94" y="4227934"/>
                <a:ext cx="8707689" cy="787267"/>
              </a:xfrm>
              <a:prstGeom prst="rect">
                <a:avLst/>
              </a:prstGeom>
              <a:blipFill rotWithShape="1">
                <a:blip r:embed="rId8"/>
                <a:stretch>
                  <a:fillRect l="-560" t="-3876" b="-7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160813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34003" y="2587278"/>
            <a:ext cx="20236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sixths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674023" y="1161207"/>
            <a:ext cx="1792351" cy="461665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ři šestiny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152413" y="699542"/>
            <a:ext cx="1286105" cy="461665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Match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267744" y="3883087"/>
            <a:ext cx="771100" cy="830997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3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57443" y="2501217"/>
            <a:ext cx="597498" cy="830997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2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414361" y="1419622"/>
            <a:ext cx="24028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(one) half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732240" y="2501217"/>
            <a:ext cx="1373578" cy="461665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polovina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326167" y="3891189"/>
            <a:ext cx="1231264" cy="461665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čtvrtina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779912" y="3836921"/>
            <a:ext cx="2663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(one) fourth, quarter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923717" y="1234955"/>
            <a:ext cx="524045" cy="830997"/>
          </a:xfrm>
          <a:prstGeom prst="rect">
            <a:avLst/>
          </a:prstGeom>
          <a:solidFill>
            <a:srgbClr val="D2EA4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2560691" y="2894820"/>
            <a:ext cx="553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2302816" y="4298585"/>
            <a:ext cx="553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1955165" y="1673313"/>
            <a:ext cx="461147" cy="14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3" t="29420" r="79702" b="57470"/>
          <a:stretch/>
        </p:blipFill>
        <p:spPr>
          <a:xfrm>
            <a:off x="406216" y="3836921"/>
            <a:ext cx="1005030" cy="1031867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3" t="9392" r="80889" b="78618"/>
          <a:stretch/>
        </p:blipFill>
        <p:spPr>
          <a:xfrm>
            <a:off x="400387" y="1233745"/>
            <a:ext cx="916464" cy="922571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17" t="8239" r="33817" b="79022"/>
          <a:stretch/>
        </p:blipFill>
        <p:spPr>
          <a:xfrm>
            <a:off x="633798" y="2501217"/>
            <a:ext cx="927253" cy="945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91794"/>
              </p:ext>
            </p:extLst>
          </p:nvPr>
        </p:nvGraphicFramePr>
        <p:xfrm>
          <a:off x="186795" y="1163246"/>
          <a:ext cx="7185180" cy="31386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58417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zlomek je osm sedmin?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b)           c)            d)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 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   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   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   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88896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obrázku je (jsou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)?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b)     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d)      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Měli jsme 6 jablek a třetinu jsme již snědli. Kolik jsme snědli jablek?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   2    b)   1    c)   3    d)  4   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40815" y="3233294"/>
                <a:ext cx="401072" cy="490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cs-CZ" b="1" i="1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15" y="3233294"/>
                <a:ext cx="401072" cy="490584"/>
              </a:xfrm>
              <a:prstGeom prst="rect">
                <a:avLst/>
              </a:prstGeom>
              <a:blipFill rotWithShape="1"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540815" y="3735491"/>
                <a:ext cx="4010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15" y="3735491"/>
                <a:ext cx="401072" cy="492443"/>
              </a:xfrm>
              <a:prstGeom prst="rect">
                <a:avLst/>
              </a:prstGeom>
              <a:blipFill rotWithShape="1"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1887476" y="3232782"/>
                <a:ext cx="401072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476" y="3232782"/>
                <a:ext cx="401072" cy="491096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1889823" y="3735491"/>
                <a:ext cx="4010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823" y="3735491"/>
                <a:ext cx="401072" cy="492443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délník 29"/>
              <p:cNvSpPr/>
              <p:nvPr/>
            </p:nvSpPr>
            <p:spPr>
              <a:xfrm>
                <a:off x="4080020" y="1111938"/>
                <a:ext cx="1755994" cy="4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b="1" dirty="0" smtClean="0">
                    <a:latin typeface="Times New Roman" pitchFamily="18" charset="0"/>
                    <a:cs typeface="Times New Roman" pitchFamily="18" charset="0"/>
                  </a:rPr>
                  <a:t>Vypočítej </a:t>
                </a:r>
                <a:r>
                  <a:rPr lang="cs-CZ" sz="1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1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16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1600" b="1" dirty="0" smtClean="0">
                    <a:latin typeface="Times New Roman" pitchFamily="18" charset="0"/>
                    <a:cs typeface="Times New Roman" pitchFamily="18" charset="0"/>
                  </a:rPr>
                  <a:t> z 16.  </a:t>
                </a:r>
                <a:endParaRPr lang="cs-CZ" sz="1600" b="1" dirty="0"/>
              </a:p>
            </p:txBody>
          </p:sp>
        </mc:Choice>
        <mc:Fallback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020" y="1111938"/>
                <a:ext cx="1755994" cy="446789"/>
              </a:xfrm>
              <a:prstGeom prst="rect">
                <a:avLst/>
              </a:prstGeom>
              <a:blipFill rotWithShape="1">
                <a:blip r:embed="rId7"/>
                <a:stretch>
                  <a:fillRect l="-1736" r="-1389" b="-40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471379" y="1647195"/>
                <a:ext cx="401072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9" y="1647195"/>
                <a:ext cx="401072" cy="492507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2676665" y="1648477"/>
                <a:ext cx="401072" cy="49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665" y="1648477"/>
                <a:ext cx="401072" cy="491225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1887476" y="1647964"/>
                <a:ext cx="502061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476" y="1647964"/>
                <a:ext cx="502061" cy="491738"/>
              </a:xfrm>
              <a:prstGeom prst="rect">
                <a:avLst/>
              </a:prstGeom>
              <a:blipFill rotWithShape="1"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1224015" y="1648414"/>
                <a:ext cx="401072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cs-CZ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15" y="1648414"/>
                <a:ext cx="401072" cy="491288"/>
              </a:xfrm>
              <a:prstGeom prst="rect">
                <a:avLst/>
              </a:prstGeom>
              <a:blipFill rotWithShape="1"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3" t="29420" r="79702" b="57470"/>
          <a:stretch/>
        </p:blipFill>
        <p:spPr>
          <a:xfrm>
            <a:off x="3097433" y="2781417"/>
            <a:ext cx="502515" cy="51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Kolektiv autorů. Matematika pro 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ročník základních škol, 3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díl. Praha: Alter, 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2009.</a:t>
            </a:r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(</a:t>
            </a:r>
            <a:r>
              <a:rPr lang="cs-CZ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1,6)</a:t>
            </a: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/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/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8883" y="1491284"/>
            <a:ext cx="8272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0468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1118</Words>
  <Application>Microsoft Office PowerPoint</Application>
  <PresentationFormat>Předvádění na obrazovce (16:9)</PresentationFormat>
  <Paragraphs>221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59.1 Zlomky </vt:lpstr>
      <vt:lpstr>59.2 Co už umíme  </vt:lpstr>
      <vt:lpstr>59.3 Co si řekneme nového </vt:lpstr>
      <vt:lpstr>59.4 Nové termíny a názvy </vt:lpstr>
      <vt:lpstr>59.5 Procvičení </vt:lpstr>
      <vt:lpstr>59.6 Něco navíc pro šikovné </vt:lpstr>
      <vt:lpstr>59.7 CLIL</vt:lpstr>
      <vt:lpstr>59.8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717</cp:revision>
  <dcterms:created xsi:type="dcterms:W3CDTF">2010-10-18T18:21:56Z</dcterms:created>
  <dcterms:modified xsi:type="dcterms:W3CDTF">2013-05-14T17:20:06Z</dcterms:modified>
</cp:coreProperties>
</file>