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64" r:id="rId4"/>
    <p:sldId id="259" r:id="rId5"/>
    <p:sldId id="260" r:id="rId6"/>
    <p:sldId id="261" r:id="rId7"/>
    <p:sldId id="267" r:id="rId8"/>
    <p:sldId id="263" r:id="rId9"/>
    <p:sldId id="268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4068A9E-0E89-4163-AEEC-8344885CBAB7}">
          <p14:sldIdLst>
            <p14:sldId id="257"/>
            <p14:sldId id="258"/>
            <p14:sldId id="264"/>
            <p14:sldId id="259"/>
            <p14:sldId id="260"/>
          </p14:sldIdLst>
        </p14:section>
        <p14:section name="Oddíl bez názvu" id="{62559B69-FB0F-4FFC-88AB-5CB64B36386E}">
          <p14:sldIdLst>
            <p14:sldId id="261"/>
            <p14:sldId id="267"/>
            <p14:sldId id="263"/>
            <p14:sldId id="268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A42"/>
    <a:srgbClr val="0099CC"/>
    <a:srgbClr val="FFFF00"/>
    <a:srgbClr val="E775CF"/>
    <a:srgbClr val="DDC97F"/>
    <a:srgbClr val="C9E589"/>
    <a:srgbClr val="EBB171"/>
    <a:srgbClr val="FFFF99"/>
    <a:srgbClr val="70ECA8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2362" autoAdjust="0"/>
  </p:normalViewPr>
  <p:slideViewPr>
    <p:cSldViewPr>
      <p:cViewPr>
        <p:scale>
          <a:sx n="80" d="100"/>
          <a:sy n="80" d="100"/>
        </p:scale>
        <p:origin x="-1128" y="-2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17.6.2013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17.6.2013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734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2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17.6.2013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17.6.2013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17.6.2013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17.6.2013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17.6.2013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17.6.2013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17.6.2013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17.6.2013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17.6.2013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17.6.2013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17.6.2013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17.6.2013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6506909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57.1 Písemné násobení dvojciferným činitelem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7590" y="-2053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90" y="4542683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Mgr. Monika Mrkusová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81" y="4568474"/>
            <a:ext cx="3029719" cy="55399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ovéPole 17"/>
          <p:cNvSpPr txBox="1"/>
          <p:nvPr/>
        </p:nvSpPr>
        <p:spPr>
          <a:xfrm>
            <a:off x="899592" y="1338322"/>
            <a:ext cx="7662226" cy="369332"/>
          </a:xfrm>
          <a:prstGeom prst="rect">
            <a:avLst/>
          </a:prstGeom>
          <a:solidFill>
            <a:srgbClr val="D2EA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Vypočítej: 234 . 20		Odhad: 234      200		200 . 20 = 4 000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44221" y="3016572"/>
            <a:ext cx="5670737" cy="923330"/>
          </a:xfrm>
          <a:prstGeom prst="rect">
            <a:avLst/>
          </a:prstGeom>
          <a:solidFill>
            <a:srgbClr val="D2EA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 písemném násobení využijeme toho, že platí: 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234 . 20 = 234 . (2 . 10) = (234 . 2) . 10 = 468 . 10 = 4 680</a:t>
            </a:r>
          </a:p>
          <a:p>
            <a:pPr algn="ctr"/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11238" y="2069435"/>
            <a:ext cx="6336704" cy="646331"/>
          </a:xfrm>
          <a:prstGeom prst="rect">
            <a:avLst/>
          </a:prstGeom>
          <a:solidFill>
            <a:srgbClr val="D2EA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Součin bude (větší – menší) než odhad, protože jsme při odhadu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zaokrouhlovali (nahoru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– dolů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upload.wikimedia.org/math/3/6/9/369641106b3dba4f8516ce11747c7b3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5" t="-10717" r="9982" b="20367"/>
          <a:stretch/>
        </p:blipFill>
        <p:spPr bwMode="auto">
          <a:xfrm>
            <a:off x="5148064" y="1419622"/>
            <a:ext cx="146970" cy="18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19902"/>
            <a:ext cx="209057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00062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Monika Mrkusová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Činitel, součin, obor čísel 1 – 10 000, přirozené číslo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postup při písemném násobení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dvojciferným činitelem.</a:t>
                      </a:r>
                      <a:endParaRPr lang="cs-CZ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8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80397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57.2 Co už umíme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44831" y="1181602"/>
            <a:ext cx="166692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Násob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písemně.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894788" y="1824639"/>
            <a:ext cx="729687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7 573</a:t>
            </a:r>
          </a:p>
          <a:p>
            <a:r>
              <a:rPr lang="cs-CZ" u="sng" dirty="0"/>
              <a:t> </a:t>
            </a:r>
            <a:r>
              <a:rPr lang="cs-CZ" u="sng" dirty="0" smtClean="0"/>
              <a:t>    . 3 </a:t>
            </a:r>
          </a:p>
          <a:p>
            <a:endParaRPr lang="cs-CZ" u="sng" dirty="0" smtClean="0"/>
          </a:p>
        </p:txBody>
      </p:sp>
      <p:sp>
        <p:nvSpPr>
          <p:cNvPr id="38" name="Obdélník 37"/>
          <p:cNvSpPr/>
          <p:nvPr/>
        </p:nvSpPr>
        <p:spPr>
          <a:xfrm>
            <a:off x="2060848" y="2745378"/>
            <a:ext cx="70182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 smtClean="0"/>
              <a:t>8 355</a:t>
            </a:r>
            <a:endParaRPr lang="cs-CZ" dirty="0"/>
          </a:p>
          <a:p>
            <a:r>
              <a:rPr lang="cs-CZ" u="sng" dirty="0"/>
              <a:t>     . </a:t>
            </a:r>
            <a:r>
              <a:rPr lang="cs-CZ" u="sng" dirty="0" smtClean="0"/>
              <a:t>6</a:t>
            </a:r>
          </a:p>
          <a:p>
            <a:r>
              <a:rPr lang="cs-CZ" u="sng" dirty="0" smtClean="0"/>
              <a:t> </a:t>
            </a:r>
            <a:endParaRPr lang="cs-CZ" u="sng" dirty="0"/>
          </a:p>
        </p:txBody>
      </p:sp>
      <p:sp>
        <p:nvSpPr>
          <p:cNvPr id="47" name="Obdélník 46"/>
          <p:cNvSpPr/>
          <p:nvPr/>
        </p:nvSpPr>
        <p:spPr>
          <a:xfrm>
            <a:off x="3202831" y="1847103"/>
            <a:ext cx="70182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 smtClean="0"/>
              <a:t>6 799</a:t>
            </a:r>
            <a:endParaRPr lang="cs-CZ" dirty="0"/>
          </a:p>
          <a:p>
            <a:r>
              <a:rPr lang="cs-CZ" u="sng" dirty="0"/>
              <a:t>     . </a:t>
            </a:r>
            <a:r>
              <a:rPr lang="cs-CZ" u="sng" dirty="0" smtClean="0"/>
              <a:t>5</a:t>
            </a:r>
          </a:p>
          <a:p>
            <a:r>
              <a:rPr lang="cs-CZ" u="sng" dirty="0" smtClean="0"/>
              <a:t> </a:t>
            </a:r>
            <a:endParaRPr lang="cs-CZ" u="sng" dirty="0"/>
          </a:p>
        </p:txBody>
      </p:sp>
      <p:sp>
        <p:nvSpPr>
          <p:cNvPr id="48" name="Obdélník 47"/>
          <p:cNvSpPr/>
          <p:nvPr/>
        </p:nvSpPr>
        <p:spPr>
          <a:xfrm>
            <a:off x="4283968" y="2770433"/>
            <a:ext cx="70182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 smtClean="0"/>
              <a:t>3 599</a:t>
            </a:r>
            <a:endParaRPr lang="cs-CZ" dirty="0"/>
          </a:p>
          <a:p>
            <a:r>
              <a:rPr lang="cs-CZ" u="sng" dirty="0"/>
              <a:t>     . </a:t>
            </a:r>
            <a:r>
              <a:rPr lang="cs-CZ" u="sng" dirty="0" smtClean="0"/>
              <a:t>7</a:t>
            </a:r>
          </a:p>
          <a:p>
            <a:r>
              <a:rPr lang="cs-CZ" u="sng" dirty="0" smtClean="0"/>
              <a:t> </a:t>
            </a:r>
            <a:endParaRPr lang="cs-CZ" u="sng" dirty="0"/>
          </a:p>
        </p:txBody>
      </p:sp>
      <p:sp>
        <p:nvSpPr>
          <p:cNvPr id="49" name="Obdélník 48"/>
          <p:cNvSpPr/>
          <p:nvPr/>
        </p:nvSpPr>
        <p:spPr>
          <a:xfrm>
            <a:off x="5364088" y="1847103"/>
            <a:ext cx="70182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 smtClean="0"/>
              <a:t>9 651</a:t>
            </a:r>
            <a:endParaRPr lang="cs-CZ" dirty="0"/>
          </a:p>
          <a:p>
            <a:r>
              <a:rPr lang="cs-CZ" u="sng" dirty="0"/>
              <a:t>     . </a:t>
            </a:r>
            <a:r>
              <a:rPr lang="cs-CZ" u="sng" dirty="0" smtClean="0"/>
              <a:t>8</a:t>
            </a:r>
          </a:p>
          <a:p>
            <a:r>
              <a:rPr lang="cs-CZ" u="sng" dirty="0" smtClean="0"/>
              <a:t> </a:t>
            </a:r>
            <a:endParaRPr lang="cs-CZ" u="sng" dirty="0"/>
          </a:p>
        </p:txBody>
      </p:sp>
      <p:sp>
        <p:nvSpPr>
          <p:cNvPr id="39" name="Obdélník 38"/>
          <p:cNvSpPr/>
          <p:nvPr/>
        </p:nvSpPr>
        <p:spPr>
          <a:xfrm>
            <a:off x="6539949" y="2770433"/>
            <a:ext cx="70182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 smtClean="0"/>
              <a:t>4 123</a:t>
            </a:r>
            <a:endParaRPr lang="cs-CZ" dirty="0"/>
          </a:p>
          <a:p>
            <a:r>
              <a:rPr lang="cs-CZ" u="sng" dirty="0"/>
              <a:t>     </a:t>
            </a:r>
            <a:r>
              <a:rPr lang="cs-CZ" u="sng" dirty="0" smtClean="0"/>
              <a:t>. 2</a:t>
            </a:r>
            <a:endParaRPr lang="cs-CZ" u="sng" dirty="0"/>
          </a:p>
          <a:p>
            <a:endParaRPr lang="cs-CZ" u="sng" dirty="0"/>
          </a:p>
        </p:txBody>
      </p:sp>
      <p:pic>
        <p:nvPicPr>
          <p:cNvPr id="1026" name="Picture 2" descr="C:\Users\mrkusova\AppData\Local\Microsoft\Windows\Temporary Internet Files\Content.IE5\AHDPQUS7\MC9000565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364189"/>
            <a:ext cx="1226210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92607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57.3 Co si řekneme nového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27584" y="1178324"/>
            <a:ext cx="2016224" cy="1384995"/>
          </a:xfrm>
          <a:prstGeom prst="rect">
            <a:avLst/>
          </a:prstGeom>
          <a:solidFill>
            <a:srgbClr val="D2EA42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Výpočet: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	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. 2</a:t>
            </a:r>
            <a:r>
              <a:rPr lang="cs-CZ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cs-CZ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 flipH="1" flipV="1">
            <a:off x="1835696" y="1491630"/>
            <a:ext cx="144016" cy="321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1979712" y="1491630"/>
            <a:ext cx="9669" cy="321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1975647" y="1491630"/>
            <a:ext cx="144016" cy="321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563888" y="1453785"/>
            <a:ext cx="3534071" cy="923330"/>
          </a:xfrm>
          <a:prstGeom prst="rect">
            <a:avLst/>
          </a:prstGeom>
          <a:solidFill>
            <a:srgbClr val="D2EA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Číslo 234 násobíme dvěma a deseti, to znamená, že v součinu bude na místě jednotek nula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25249" y="2931790"/>
            <a:ext cx="5766319" cy="923330"/>
          </a:xfrm>
          <a:prstGeom prst="rect">
            <a:avLst/>
          </a:prstGeom>
          <a:solidFill>
            <a:srgbClr val="D2EA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místo jednotek zapíšeme nulu a potom dané číslo násobíme dvěma. Zkoušku správnosti provedeme pomocí kalkulačky.</a:t>
            </a:r>
          </a:p>
        </p:txBody>
      </p:sp>
      <p:pic>
        <p:nvPicPr>
          <p:cNvPr id="1026" name="Picture 2" descr="C:\Users\mrkusova\AppData\Local\Microsoft\Windows\Temporary Internet Files\Content.IE5\90D0NZHR\MC9003896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706" y="2133976"/>
            <a:ext cx="1811426" cy="159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890809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57.4 Nové termíny a názvy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-1"/>
            <a:ext cx="91805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1105748"/>
            <a:ext cx="1672225" cy="369332"/>
          </a:xfrm>
          <a:prstGeom prst="rect">
            <a:avLst/>
          </a:prstGeom>
          <a:solidFill>
            <a:srgbClr val="D2EA42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Násob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písemně.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81128" y="1059582"/>
            <a:ext cx="3995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419689" y="1855015"/>
            <a:ext cx="720080" cy="923330"/>
          </a:xfrm>
          <a:prstGeom prst="rect">
            <a:avLst/>
          </a:prstGeom>
          <a:solidFill>
            <a:srgbClr val="D2EA42"/>
          </a:solidFill>
        </p:spPr>
        <p:txBody>
          <a:bodyPr wrap="square">
            <a:spAutoFit/>
          </a:bodyPr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7 134</a:t>
            </a:r>
          </a:p>
          <a:p>
            <a:pPr algn="ctr"/>
            <a:r>
              <a:rPr lang="cs-CZ" u="sng" dirty="0">
                <a:latin typeface="Times New Roman" pitchFamily="18" charset="0"/>
                <a:cs typeface="Times New Roman" pitchFamily="18" charset="0"/>
              </a:rPr>
              <a:t>   .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endParaRPr lang="cs-CZ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843808" y="1881841"/>
            <a:ext cx="704039" cy="923330"/>
          </a:xfrm>
          <a:prstGeom prst="rect">
            <a:avLst/>
          </a:prstGeom>
          <a:solidFill>
            <a:srgbClr val="D2EA42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5 172</a:t>
            </a:r>
          </a:p>
          <a:p>
            <a:pPr algn="ctr"/>
            <a:r>
              <a:rPr lang="cs-CZ" u="sng" dirty="0">
                <a:latin typeface="Times New Roman" pitchFamily="18" charset="0"/>
                <a:cs typeface="Times New Roman" pitchFamily="18" charset="0"/>
              </a:rPr>
              <a:t>   .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cs-CZ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210151" y="1881841"/>
            <a:ext cx="704039" cy="923330"/>
          </a:xfrm>
          <a:prstGeom prst="rect">
            <a:avLst/>
          </a:prstGeom>
          <a:solidFill>
            <a:srgbClr val="D2EA42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2 342</a:t>
            </a:r>
          </a:p>
          <a:p>
            <a:pPr algn="ctr"/>
            <a:r>
              <a:rPr lang="cs-CZ" u="sng" dirty="0">
                <a:latin typeface="Times New Roman" pitchFamily="18" charset="0"/>
                <a:cs typeface="Times New Roman" pitchFamily="18" charset="0"/>
              </a:rPr>
              <a:t>   .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680332" y="1881841"/>
            <a:ext cx="704039" cy="923330"/>
          </a:xfrm>
          <a:prstGeom prst="rect">
            <a:avLst/>
          </a:prstGeom>
          <a:solidFill>
            <a:srgbClr val="D2EA42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4 231</a:t>
            </a:r>
          </a:p>
          <a:p>
            <a:pPr algn="ctr"/>
            <a:r>
              <a:rPr lang="cs-CZ" u="sng" dirty="0">
                <a:latin typeface="Times New Roman" pitchFamily="18" charset="0"/>
                <a:cs typeface="Times New Roman" pitchFamily="18" charset="0"/>
              </a:rPr>
              <a:t>   .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092280" y="1881841"/>
            <a:ext cx="704039" cy="923330"/>
          </a:xfrm>
          <a:prstGeom prst="rect">
            <a:avLst/>
          </a:prstGeom>
          <a:solidFill>
            <a:srgbClr val="D2EA42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8 185</a:t>
            </a:r>
          </a:p>
          <a:p>
            <a:pPr algn="ctr"/>
            <a:r>
              <a:rPr lang="cs-CZ" u="sng" dirty="0">
                <a:latin typeface="Times New Roman" pitchFamily="18" charset="0"/>
                <a:cs typeface="Times New Roman" pitchFamily="18" charset="0"/>
              </a:rPr>
              <a:t>   .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cs-CZ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mrkusova\AppData\Local\Microsoft\Windows\Temporary Internet Files\Content.IE5\8ZVH9K93\MP90038768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70" y="3224021"/>
            <a:ext cx="1828800" cy="130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rkusova\AppData\Local\Microsoft\Windows\Temporary Internet Files\Content.IE5\90D0NZHR\MC90034001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2750"/>
            <a:ext cx="886968" cy="90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rkusova\AppData\Local\Microsoft\Windows\Temporary Internet Files\Content.IE5\90D0NZHR\MC90034001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422751"/>
            <a:ext cx="886968" cy="90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4181" y="504000"/>
            <a:ext cx="234455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57.5 Procvičení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611559" y="1093066"/>
            <a:ext cx="654169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27 145		38 273		12 321		9 616</a:t>
            </a:r>
          </a:p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    .  12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  .   23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   .  44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 .  52</a:t>
            </a:r>
          </a:p>
          <a:p>
            <a:pPr algn="ctr"/>
            <a:endParaRPr lang="cs-CZ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Obdélník 74"/>
          <p:cNvSpPr/>
          <p:nvPr/>
        </p:nvSpPr>
        <p:spPr>
          <a:xfrm>
            <a:off x="7153252" y="989914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sz="2000" dirty="0"/>
          </a:p>
        </p:txBody>
      </p:sp>
      <p:sp>
        <p:nvSpPr>
          <p:cNvPr id="76" name="Obdélník 75"/>
          <p:cNvSpPr/>
          <p:nvPr/>
        </p:nvSpPr>
        <p:spPr>
          <a:xfrm>
            <a:off x="6651907" y="1001164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sz="2000" dirty="0"/>
          </a:p>
        </p:txBody>
      </p:sp>
      <p:sp>
        <p:nvSpPr>
          <p:cNvPr id="78" name="Obdélník 77"/>
          <p:cNvSpPr/>
          <p:nvPr/>
        </p:nvSpPr>
        <p:spPr>
          <a:xfrm>
            <a:off x="5591002" y="999433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sz="2000" dirty="0"/>
          </a:p>
        </p:txBody>
      </p:sp>
      <p:sp>
        <p:nvSpPr>
          <p:cNvPr id="80" name="Obdélník 79"/>
          <p:cNvSpPr/>
          <p:nvPr/>
        </p:nvSpPr>
        <p:spPr>
          <a:xfrm>
            <a:off x="4539793" y="999433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sz="2000" dirty="0"/>
          </a:p>
        </p:txBody>
      </p:sp>
      <p:sp>
        <p:nvSpPr>
          <p:cNvPr id="81" name="Obdélník 80"/>
          <p:cNvSpPr/>
          <p:nvPr/>
        </p:nvSpPr>
        <p:spPr>
          <a:xfrm>
            <a:off x="3984900" y="999433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sz="2000" dirty="0"/>
          </a:p>
        </p:txBody>
      </p:sp>
      <p:sp>
        <p:nvSpPr>
          <p:cNvPr id="93" name="Obdélník 92"/>
          <p:cNvSpPr/>
          <p:nvPr/>
        </p:nvSpPr>
        <p:spPr>
          <a:xfrm>
            <a:off x="899592" y="4040445"/>
            <a:ext cx="242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59632" y="4061050"/>
            <a:ext cx="381642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Vypočítej, kolik hodin má jeden rok.</a:t>
            </a:r>
          </a:p>
        </p:txBody>
      </p:sp>
      <p:pic>
        <p:nvPicPr>
          <p:cNvPr id="3074" name="Picture 2" descr="C:\Users\mrkusova\AppData\Local\Microsoft\Windows\Temporary Internet Files\Content.IE5\0OKDNXPW\MP90034143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034" y="3184328"/>
            <a:ext cx="2434475" cy="173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11558" y="2114595"/>
            <a:ext cx="654169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23 475		26 732		14 909		39 009</a:t>
            </a:r>
          </a:p>
          <a:p>
            <a:pPr algn="ctr"/>
            <a:r>
              <a:rPr lang="cs-CZ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  .  36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   .  31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   .  40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   .  25</a:t>
            </a:r>
          </a:p>
          <a:p>
            <a:pPr algn="ctr"/>
            <a:endParaRPr lang="cs-CZ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rkusova\AppData\Local\Microsoft\Windows\Temporary Internet Files\Content.IE5\AHDPQUS7\MP90040320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14" y="3412066"/>
            <a:ext cx="560604" cy="84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24022"/>
            <a:ext cx="4062972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57.6 Něco navíc pro šikovné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1235708"/>
            <a:ext cx="4112939" cy="1477328"/>
          </a:xfrm>
          <a:prstGeom prst="rect">
            <a:avLst/>
          </a:prstGeom>
          <a:solidFill>
            <a:srgbClr val="D2EA42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Tatínek si udělal půlroční součet telefonních poplatků. Vyznač v jeho záznamu, ve kterém měsíci zaplatil nejvíce a ve kterém nejméně. Kolik zaplatil za celý půlrok?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034108" y="1491630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2771800" y="14927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1353484" y="2671427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5526535" y="3003798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/>
          </a:p>
        </p:txBody>
      </p:sp>
      <p:pic>
        <p:nvPicPr>
          <p:cNvPr id="1030" name="Picture 6" descr="C:\Users\mrkusova\AppData\Local\Microsoft\Windows\Temporary Internet Files\Content.IE5\0OKDNXPW\MC9002821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2814" y="2226875"/>
            <a:ext cx="513893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242353"/>
              </p:ext>
            </p:extLst>
          </p:nvPr>
        </p:nvGraphicFramePr>
        <p:xfrm>
          <a:off x="5076056" y="946715"/>
          <a:ext cx="1823864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932"/>
                <a:gridCol w="911932"/>
              </a:tblGrid>
              <a:tr h="365760">
                <a:tc>
                  <a:txBody>
                    <a:bodyPr/>
                    <a:lstStyle/>
                    <a:p>
                      <a:r>
                        <a:rPr lang="cs-CZ" dirty="0" smtClean="0"/>
                        <a:t>leden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113,-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cs-CZ" dirty="0" smtClean="0"/>
                        <a:t>únor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182,-</a:t>
                      </a:r>
                      <a:endParaRPr lang="cs-CZ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cs-CZ" dirty="0" smtClean="0"/>
                        <a:t>březen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187,- </a:t>
                      </a:r>
                      <a:endParaRPr lang="cs-CZ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cs-CZ" dirty="0" smtClean="0"/>
                        <a:t>duben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172,-</a:t>
                      </a:r>
                      <a:endParaRPr lang="cs-CZ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cs-CZ" dirty="0" smtClean="0"/>
                        <a:t>květen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136,-</a:t>
                      </a:r>
                      <a:endParaRPr lang="cs-CZ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cs-CZ" dirty="0" smtClean="0"/>
                        <a:t>červen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119,-</a:t>
                      </a:r>
                      <a:endParaRPr lang="cs-CZ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celkem</a:t>
                      </a:r>
                      <a:endParaRPr lang="cs-CZ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2051" name="Picture 3" descr="C:\Users\mrkusova\AppData\Local\Microsoft\Windows\Temporary Internet Files\Content.IE5\90D0NZHR\MC90029004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429482"/>
            <a:ext cx="1871050" cy="151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mrkusova\AppData\Local\Microsoft\Windows\Temporary Internet Files\Content.IE5\AHDPQUS7\MP90043372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429" y="3024646"/>
            <a:ext cx="1599878" cy="119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160813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3568" y="1017411"/>
            <a:ext cx="5861248" cy="1200329"/>
          </a:xfrm>
          <a:prstGeom prst="rect">
            <a:avLst/>
          </a:prstGeom>
          <a:solidFill>
            <a:srgbClr val="D2EA42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Dressmaker bought 40 m of textile for coats. 1 m of textile is 324 crowns. How many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crowns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pay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for it?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For fasteners and buttons he payed 2 300 crowns. 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whole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shopping is …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976965" y="2414703"/>
            <a:ext cx="59503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coat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607151" y="3024779"/>
            <a:ext cx="133466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dressmaker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784602" y="4223895"/>
            <a:ext cx="97975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fastener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855135" y="3642018"/>
            <a:ext cx="8386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button</a:t>
            </a:r>
          </a:p>
        </p:txBody>
      </p:sp>
      <p:pic>
        <p:nvPicPr>
          <p:cNvPr id="1026" name="Picture 2" descr="C:\Users\mrkusova\AppData\Local\Microsoft\Windows\Temporary Internet Files\Content.IE5\UVF848RO\MC9004078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94689"/>
            <a:ext cx="1059860" cy="128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rkusova\AppData\Local\Microsoft\Windows\Temporary Internet Files\Content.IE5\UVF848RO\MC90035736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229" y="2217740"/>
            <a:ext cx="1201800" cy="117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rkusova\AppData\Local\Microsoft\Windows\Temporary Internet Files\Content.IE5\XAS743P0\MC90029421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789" y="3663184"/>
            <a:ext cx="372680" cy="93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rkusova\AppData\Local\Microsoft\Windows\Temporary Internet Files\Content.IE5\UVF848RO\MC90019925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836" y="3642018"/>
            <a:ext cx="771388" cy="108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se šipkou 5"/>
          <p:cNvCxnSpPr>
            <a:stCxn id="5" idx="3"/>
            <a:endCxn id="1028" idx="1"/>
          </p:cNvCxnSpPr>
          <p:nvPr/>
        </p:nvCxnSpPr>
        <p:spPr>
          <a:xfrm flipV="1">
            <a:off x="4941812" y="2805926"/>
            <a:ext cx="1960417" cy="4035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9" idx="3"/>
          </p:cNvCxnSpPr>
          <p:nvPr/>
        </p:nvCxnSpPr>
        <p:spPr>
          <a:xfrm>
            <a:off x="4693826" y="3826684"/>
            <a:ext cx="2622963" cy="112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7" idx="1"/>
          </p:cNvCxnSpPr>
          <p:nvPr/>
        </p:nvCxnSpPr>
        <p:spPr>
          <a:xfrm flipH="1" flipV="1">
            <a:off x="1691680" y="4299942"/>
            <a:ext cx="2092922" cy="1086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3" idx="1"/>
            <a:endCxn id="1026" idx="3"/>
          </p:cNvCxnSpPr>
          <p:nvPr/>
        </p:nvCxnSpPr>
        <p:spPr>
          <a:xfrm flipH="1">
            <a:off x="2031460" y="2599369"/>
            <a:ext cx="1945505" cy="3354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24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240" y="504000"/>
            <a:ext cx="251229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187308"/>
              </p:ext>
            </p:extLst>
          </p:nvPr>
        </p:nvGraphicFramePr>
        <p:xfrm>
          <a:off x="186795" y="1235254"/>
          <a:ext cx="7185180" cy="33527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6922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Urči součin čísel 6 147 a 42.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258 147                 b) 285 147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   285 174                d) 258 174  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Doplň číslo tak, aby byl zápis pravdivý. 148 . 2_ = 3 404</a:t>
                      </a:r>
                    </a:p>
                    <a:p>
                      <a:pPr marL="0" indent="0" algn="l">
                        <a:buNone/>
                      </a:pP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a) 5                             b) 3</a:t>
                      </a:r>
                    </a:p>
                    <a:p>
                      <a:pPr marL="0" indent="0" algn="l">
                        <a:buNone/>
                      </a:pP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2                             d) 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660499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Vypočítej 17 360 . 32 .</a:t>
                      </a:r>
                    </a:p>
                    <a:p>
                      <a:pPr marL="0" indent="0" algn="l">
                        <a:buNone/>
                      </a:pPr>
                      <a:endParaRPr lang="cs-CZ" sz="16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6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555 520                   b) 550 520</a:t>
                      </a:r>
                    </a:p>
                    <a:p>
                      <a:pPr marL="342900" indent="-342900" algn="l">
                        <a:buAutoNum type="alphaLcParenR" startAt="3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555 250                    d) 555 525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farmě sklidili 256 pytlů pšenice. V každém pytli bylo 50 kg. Kolik kg pšenice sklidili?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18 200                  b) 12 280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  12 800                   d) 18 280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27439" y="304890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/>
          </a:p>
        </p:txBody>
      </p:sp>
      <p:sp>
        <p:nvSpPr>
          <p:cNvPr id="27" name="Obdélník 26"/>
          <p:cNvSpPr/>
          <p:nvPr/>
        </p:nvSpPr>
        <p:spPr>
          <a:xfrm>
            <a:off x="540815" y="3525158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/>
          </a:p>
        </p:txBody>
      </p:sp>
      <p:sp>
        <p:nvSpPr>
          <p:cNvPr id="28" name="Obdélník 27"/>
          <p:cNvSpPr/>
          <p:nvPr/>
        </p:nvSpPr>
        <p:spPr>
          <a:xfrm>
            <a:off x="1887476" y="30393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/>
          </a:p>
        </p:txBody>
      </p:sp>
      <p:sp>
        <p:nvSpPr>
          <p:cNvPr id="32" name="Obdélník 31"/>
          <p:cNvSpPr/>
          <p:nvPr/>
        </p:nvSpPr>
        <p:spPr>
          <a:xfrm>
            <a:off x="471379" y="144613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b="1" dirty="0"/>
          </a:p>
        </p:txBody>
      </p:sp>
      <p:sp>
        <p:nvSpPr>
          <p:cNvPr id="33" name="Obdélník 32"/>
          <p:cNvSpPr/>
          <p:nvPr/>
        </p:nvSpPr>
        <p:spPr>
          <a:xfrm>
            <a:off x="2676665" y="145379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b="1" dirty="0"/>
          </a:p>
        </p:txBody>
      </p:sp>
      <p:sp>
        <p:nvSpPr>
          <p:cNvPr id="34" name="Obdélník 33"/>
          <p:cNvSpPr/>
          <p:nvPr/>
        </p:nvSpPr>
        <p:spPr>
          <a:xfrm>
            <a:off x="1887476" y="1453791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07326"/>
            <a:ext cx="373595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09422" y="1275606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Kolektiv autorů. Matematika pro 4. ročník základních škol, 1. díl. Praha: Alter, 2009.</a:t>
            </a:r>
          </a:p>
          <a:p>
            <a:pPr marL="342900" indent="-342900">
              <a:buFontTx/>
              <a:buAutoNum type="arabicPeriod"/>
            </a:pP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Kolektiv autorů. Matematika pro 4. ročník základních škol, 2. díl. Praha: Alter, 1996.</a:t>
            </a:r>
          </a:p>
          <a:p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    Obrázky z databáze klipart.</a:t>
            </a:r>
          </a:p>
          <a:p>
            <a:pPr marL="342900" indent="-342900">
              <a:buAutoNum type="arabicPeriod" startAt="4"/>
            </a:pP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Josef Molnár, Hana Mikulenková. Matematika pro 4. ročník, pracovní sešit, 2. díl. Olomouc: </a:t>
            </a:r>
            <a:r>
              <a:rPr lang="cs-CZ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Prodos</a:t>
            </a: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1996</a:t>
            </a:r>
          </a:p>
          <a:p>
            <a:pPr marL="342900" indent="-342900">
              <a:buFontTx/>
              <a:buAutoNum type="arabicPeriod" startAt="4"/>
            </a:pP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Josef Molnár, Hana Mikulenková. Matematika pro 4. ročník, pracovní sešit, 3. díl. Olomouc: </a:t>
            </a:r>
            <a:r>
              <a:rPr lang="cs-CZ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Prodos</a:t>
            </a: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1996</a:t>
            </a:r>
          </a:p>
          <a:p>
            <a:endParaRPr lang="cs-CZ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629816" y="3363838"/>
            <a:ext cx="7884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73545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907</Words>
  <Application>Microsoft Office PowerPoint</Application>
  <PresentationFormat>Předvádění na obrazovce (16:9)</PresentationFormat>
  <Paragraphs>165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57.1 Písemné násobení dvojciferným činitelem</vt:lpstr>
      <vt:lpstr>57.2 Co už umíme  </vt:lpstr>
      <vt:lpstr>57.3 Co si řekneme nového </vt:lpstr>
      <vt:lpstr>57.4 Nové termíny a názvy </vt:lpstr>
      <vt:lpstr>57.5 Procvičení </vt:lpstr>
      <vt:lpstr>57.6 Něco navíc pro šikovné </vt:lpstr>
      <vt:lpstr>57.7 CLIL</vt:lpstr>
      <vt:lpstr>57.8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879</cp:revision>
  <dcterms:created xsi:type="dcterms:W3CDTF">2010-10-18T18:21:56Z</dcterms:created>
  <dcterms:modified xsi:type="dcterms:W3CDTF">2013-06-17T19:45:23Z</dcterms:modified>
</cp:coreProperties>
</file>