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4068A9E-0E89-4163-AEEC-8344885CBAB7}">
          <p14:sldIdLst>
            <p14:sldId id="257"/>
            <p14:sldId id="258"/>
            <p14:sldId id="264"/>
            <p14:sldId id="259"/>
            <p14:sldId id="260"/>
          </p14:sldIdLst>
        </p14:section>
        <p14:section name="Oddíl bez názvu" id="{62559B69-FB0F-4FFC-88AB-5CB64B36386E}">
          <p14:sldIdLst>
            <p14:sldId id="261"/>
            <p14:sldId id="262"/>
            <p14:sldId id="263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A42"/>
    <a:srgbClr val="0099CC"/>
    <a:srgbClr val="E775CF"/>
    <a:srgbClr val="DDC97F"/>
    <a:srgbClr val="C9E589"/>
    <a:srgbClr val="EBB171"/>
    <a:srgbClr val="FFFF99"/>
    <a:srgbClr val="70ECA8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89520" autoAdjust="0"/>
  </p:normalViewPr>
  <p:slideViewPr>
    <p:cSldViewPr>
      <p:cViewPr>
        <p:scale>
          <a:sx n="96" d="100"/>
          <a:sy n="96" d="100"/>
        </p:scale>
        <p:origin x="-678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73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26.5.2013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24000"/>
            <a:ext cx="8886407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50.1 Pamětné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sčít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odčít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 přirozených čísel  v oboru  do 10 000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590" y="-19192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90" y="4542683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Mgr. Monika Mrkusová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81" y="4568474"/>
            <a:ext cx="302971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ovéPole 17"/>
          <p:cNvSpPr txBox="1"/>
          <p:nvPr/>
        </p:nvSpPr>
        <p:spPr>
          <a:xfrm>
            <a:off x="691391" y="1195404"/>
            <a:ext cx="2304256" cy="36933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Sčítej a odčítej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tisíce.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0320" y="1635646"/>
            <a:ext cx="15134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3 000 + 5 000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1 000 + 4 000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8 000 + 2 000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7 000 + 3 000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2771800" y="1635645"/>
            <a:ext cx="15134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6 000 + 2 000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3 000 + 3 000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5 000 + 4 000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2 000 + 7 000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79590" y="1635645"/>
            <a:ext cx="15134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9 000 – 1 000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6 000 – 4 000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8 000 – 2 000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4 000 – 3 000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72200" y="1635646"/>
            <a:ext cx="158417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5 000 – 3 000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7 000 – 5 000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10 000 – 4 000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8 000 – 6 000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91391" y="3147814"/>
            <a:ext cx="6986056" cy="646331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Maminka si koupila za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3 000 Kč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zimní kabát a za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1 000 Kč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kozačky. Kolik korun zaplatila celkem?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C:\Users\mrkusova\AppData\Local\Microsoft\Windows\Temporary Internet Files\Content.IE5\AHDPQUS7\MC900352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94" y="3470979"/>
            <a:ext cx="1039519" cy="10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rkusova\AppData\Local\Microsoft\Windows\Temporary Internet Files\Content.IE5\0OKDNXPW\MC90036017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03798"/>
            <a:ext cx="1134258" cy="133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19902"/>
            <a:ext cx="20905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14009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Monika Mrkusová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Sčítání, odčítání, obor čísel 1 – 10 000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popisující postup při sčítání a odčítání přirozených čísel v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oboru  1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000.</a:t>
                      </a:r>
                      <a:endParaRPr lang="cs-C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8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748" y="504000"/>
            <a:ext cx="280397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50.2 Co už umíme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63347" y="1064792"/>
            <a:ext cx="1692188" cy="36933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Doplň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výpočty</a:t>
            </a:r>
            <a:r>
              <a:rPr lang="cs-CZ" dirty="0">
                <a:latin typeface="Times New Roman"/>
                <a:cs typeface="Times New Roman"/>
              </a:rPr>
              <a:t>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783141" y="1733005"/>
            <a:ext cx="27087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200 +              = 1000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1000 -               =   400</a:t>
            </a:r>
          </a:p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700 +              = 1000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454677" y="1749155"/>
            <a:ext cx="27087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400 +                 	= 1000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1 000 -                	=   500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1 000 -                 	=   200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807463" y="1836220"/>
            <a:ext cx="648072" cy="21240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1813475" y="2108952"/>
            <a:ext cx="648072" cy="21240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813475" y="2384114"/>
            <a:ext cx="648072" cy="21240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5438257" y="1822464"/>
            <a:ext cx="648072" cy="21240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438257" y="2093407"/>
            <a:ext cx="648072" cy="21240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5438257" y="2391287"/>
            <a:ext cx="648072" cy="21240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t="62727" r="24990" b="26310"/>
          <a:stretch/>
        </p:blipFill>
        <p:spPr>
          <a:xfrm>
            <a:off x="1907704" y="3342157"/>
            <a:ext cx="5620753" cy="132751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63347" y="2838307"/>
            <a:ext cx="4782078" cy="369332"/>
          </a:xfrm>
          <a:prstGeom prst="rect">
            <a:avLst/>
          </a:prstGeom>
          <a:solidFill>
            <a:srgbClr val="D2EA42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Přečti a zapiš čísla vyznačená na číselných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osác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rkusova\AppData\Local\Microsoft\Windows\Temporary Internet Files\Content.IE5\8ZVH9K93\MC900433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70472"/>
            <a:ext cx="1270883" cy="127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92607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50.3 Co si řekneme nového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626309" y="944964"/>
            <a:ext cx="176893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1 000 + 400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3 000 + 700</a:t>
            </a:r>
          </a:p>
          <a:p>
            <a:pPr marL="179388"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600 + 400</a:t>
            </a:r>
          </a:p>
          <a:p>
            <a:pPr marL="179388" algn="ctr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179388"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800 + 500</a:t>
            </a:r>
          </a:p>
          <a:p>
            <a:pPr marL="179388"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300 + 900</a:t>
            </a:r>
          </a:p>
          <a:p>
            <a:pPr marL="179388"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600 + 700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131590"/>
            <a:ext cx="3096344" cy="646331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Sčítej a odčítej.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Kontroluj si správnost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výpočt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ů.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796136" y="944963"/>
            <a:ext cx="176893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6 000 – 200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7 300 – 300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1 000 – 700</a:t>
            </a:r>
          </a:p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1 400 – 800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3 100 – 500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5 300 - 700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60248" y="3205681"/>
            <a:ext cx="5609110" cy="646331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Pan Horák si odložil na dovolenou 10 000 Kč. Za zájezd do Francie zaplatil 7 000 Kč. Kolik korun mu ještě zbylo?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33247" y="4083918"/>
            <a:ext cx="8331241" cy="646331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letošním roce sklidili rodiče 2 000 kg raných brambor a 3 000 kg pozdních brambor.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Kolik kg brambor to bylo? Kolik je to tun? </a:t>
            </a:r>
            <a:r>
              <a:rPr lang="cs-C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Připomeň </a:t>
            </a:r>
            <a:r>
              <a:rPr lang="cs-C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si!  </a:t>
            </a:r>
            <a:r>
              <a:rPr lang="cs-C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t = 1 000 kg</a:t>
            </a:r>
          </a:p>
        </p:txBody>
      </p:sp>
      <p:pic>
        <p:nvPicPr>
          <p:cNvPr id="2050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7" y="2644812"/>
            <a:ext cx="1111545" cy="112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rkusova\AppData\Local\Microsoft\Windows\Temporary Internet Files\Content.IE5\8ZVH9K93\MC9002149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62774"/>
            <a:ext cx="1107541" cy="188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890809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50.4 Nové termíny a názvy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1419622"/>
            <a:ext cx="5400600" cy="3139321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Pozoruj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výpočty.  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000 +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000 =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000</a:t>
            </a:r>
          </a:p>
          <a:p>
            <a:pPr marL="1700213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000 –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000 =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000</a:t>
            </a:r>
          </a:p>
          <a:p>
            <a:pPr marL="1700213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 +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 =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000 +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 =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</a:t>
            </a:r>
          </a:p>
          <a:p>
            <a:pPr marL="1700213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1431925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000 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</a:t>
            </a:r>
          </a:p>
          <a:p>
            <a:pPr marL="1700213" indent="-358775"/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 –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 =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000 +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 =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</a:t>
            </a:r>
          </a:p>
          <a:p>
            <a:pPr marL="1700213" indent="-358775"/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41438"/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000  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</a:t>
            </a:r>
          </a:p>
          <a:p>
            <a:pPr marL="1341438" indent="358775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 +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 =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 =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</a:t>
            </a:r>
          </a:p>
          <a:p>
            <a:pPr marL="1341438" indent="358775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1341438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000    </a:t>
            </a:r>
            <a:r>
              <a:rPr lang="cs-CZ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		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Přímá spojnice 28"/>
          <p:cNvCxnSpPr/>
          <p:nvPr/>
        </p:nvCxnSpPr>
        <p:spPr>
          <a:xfrm flipH="1">
            <a:off x="2699792" y="3127782"/>
            <a:ext cx="216024" cy="2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2915816" y="3127782"/>
            <a:ext cx="256794" cy="2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2699792" y="2283718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2915816" y="2283718"/>
            <a:ext cx="25679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2699792" y="3939902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2915816" y="3939902"/>
            <a:ext cx="25679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rkusova\AppData\Local\Microsoft\Windows\Temporary Internet Files\Content.IE5\8ZVH9K93\MC9000555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48203"/>
            <a:ext cx="1901825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4181" y="504000"/>
            <a:ext cx="234455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50.5 Procvičení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683568" y="1057238"/>
            <a:ext cx="2664296" cy="36933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Doplň čísla do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tabulky.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bdélník 74"/>
          <p:cNvSpPr/>
          <p:nvPr/>
        </p:nvSpPr>
        <p:spPr>
          <a:xfrm>
            <a:off x="7153252" y="98991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000" dirty="0"/>
          </a:p>
        </p:txBody>
      </p:sp>
      <p:sp>
        <p:nvSpPr>
          <p:cNvPr id="76" name="Obdélník 75"/>
          <p:cNvSpPr/>
          <p:nvPr/>
        </p:nvSpPr>
        <p:spPr>
          <a:xfrm>
            <a:off x="6651907" y="100116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000" dirty="0"/>
          </a:p>
        </p:txBody>
      </p:sp>
      <p:sp>
        <p:nvSpPr>
          <p:cNvPr id="78" name="Obdélník 77"/>
          <p:cNvSpPr/>
          <p:nvPr/>
        </p:nvSpPr>
        <p:spPr>
          <a:xfrm>
            <a:off x="5591002" y="999433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000" dirty="0"/>
          </a:p>
        </p:txBody>
      </p:sp>
      <p:sp>
        <p:nvSpPr>
          <p:cNvPr id="80" name="Obdélník 79"/>
          <p:cNvSpPr/>
          <p:nvPr/>
        </p:nvSpPr>
        <p:spPr>
          <a:xfrm>
            <a:off x="4539793" y="999433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000" dirty="0"/>
          </a:p>
        </p:txBody>
      </p:sp>
      <p:sp>
        <p:nvSpPr>
          <p:cNvPr id="81" name="Obdélník 80"/>
          <p:cNvSpPr/>
          <p:nvPr/>
        </p:nvSpPr>
        <p:spPr>
          <a:xfrm>
            <a:off x="3984900" y="999433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000" dirty="0"/>
          </a:p>
        </p:txBody>
      </p:sp>
      <p:sp>
        <p:nvSpPr>
          <p:cNvPr id="93" name="Obdélník 92"/>
          <p:cNvSpPr/>
          <p:nvPr/>
        </p:nvSpPr>
        <p:spPr>
          <a:xfrm>
            <a:off x="899592" y="4040445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 </a:t>
            </a:r>
            <a:endParaRPr lang="cs-CZ" sz="2000" dirty="0"/>
          </a:p>
        </p:txBody>
      </p:sp>
      <p:pic>
        <p:nvPicPr>
          <p:cNvPr id="2050" name="Picture 2" descr="C:\Users\mrkusova\Desktop\DUM mat. 4.tř\M-4.r\M I - sken\M I - 37-pam.sčít. a odč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59817" r="33182" b="35306"/>
          <a:stretch/>
        </p:blipFill>
        <p:spPr bwMode="auto">
          <a:xfrm>
            <a:off x="1565028" y="1544421"/>
            <a:ext cx="7040441" cy="7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2782664"/>
            <a:ext cx="7128793" cy="646331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Sčítej 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odčítej. (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Můžeš počítat podle řetězce.)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Správnost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výsledků si ověř zkouškou.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96141" y="4113535"/>
            <a:ext cx="712879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5 800 + 1 200	2 700 + 2 500	3 200 – 1 500	9 100 – 5 300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3 400 + 4 900	6 500 + 1 800	7 400 – 5 900	8 300 – 4 600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8 200 + 1 800	2 900 + 3 400	6 000 – 1 400	5 400 – 2 700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2118" y="3618757"/>
            <a:ext cx="74291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2 700   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207738" y="3625431"/>
            <a:ext cx="74291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8016862" y="3589930"/>
            <a:ext cx="74291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3613445" y="3637167"/>
            <a:ext cx="74291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5219547" y="3598977"/>
            <a:ext cx="74291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3 200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6595073" y="3573261"/>
            <a:ext cx="74291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1613056" y="3672610"/>
            <a:ext cx="489204" cy="278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0" name="Šipka doprava 49"/>
          <p:cNvSpPr/>
          <p:nvPr/>
        </p:nvSpPr>
        <p:spPr>
          <a:xfrm>
            <a:off x="3006835" y="3677816"/>
            <a:ext cx="489204" cy="278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1" name="Šipka doprava 50"/>
          <p:cNvSpPr/>
          <p:nvPr/>
        </p:nvSpPr>
        <p:spPr>
          <a:xfrm>
            <a:off x="6012160" y="3635426"/>
            <a:ext cx="489204" cy="278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>
            <a:off x="7439108" y="3644472"/>
            <a:ext cx="489204" cy="278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3" y="1564000"/>
            <a:ext cx="6889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" y="540000"/>
            <a:ext cx="4062972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50.6 Něco navíc pro šikovné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1343" y="1260797"/>
            <a:ext cx="7943596" cy="1200329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stavbu přivezl nákladní automobil Tatra 10 t písku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nákladní automobil V3S 3 t písku.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 kolik tun méně přivezl  automobil V3S? 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olik je to kilogramů?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2034108" y="149163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2771800" y="14927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/>
          </a:p>
        </p:txBody>
      </p:sp>
      <p:sp>
        <p:nvSpPr>
          <p:cNvPr id="31" name="Obdélník 30"/>
          <p:cNvSpPr/>
          <p:nvPr/>
        </p:nvSpPr>
        <p:spPr>
          <a:xfrm>
            <a:off x="1353484" y="267142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5526535" y="300379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2155295" y="3989933"/>
            <a:ext cx="6012668" cy="646331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Vypočítej a zapiš, ve kterém roce budeš mít patnácté narozeniny. Ve kterém roce ti bude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(30, 50) roků?</a:t>
            </a:r>
          </a:p>
        </p:txBody>
      </p:sp>
      <p:pic>
        <p:nvPicPr>
          <p:cNvPr id="1028" name="Picture 4" descr="C:\Users\mrkusova\AppData\Local\Microsoft\Windows\Temporary Internet Files\Content.IE5\0OKDNXPW\MC9002154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23678"/>
            <a:ext cx="1552093" cy="167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rkusova\AppData\Local\Microsoft\Windows\Temporary Internet Files\Content.IE5\90D0NZHR\MC9002167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77450"/>
            <a:ext cx="1720894" cy="16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rkusova\AppData\Local\Microsoft\Windows\Temporary Internet Files\Content.IE5\0OKDNXPW\MC9002821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14" y="2226875"/>
            <a:ext cx="513893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rkusova\AppData\Local\Microsoft\Windows\Temporary Internet Files\Content.IE5\0OKDNXPW\MC9002821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86" y="4034482"/>
            <a:ext cx="5143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rkusova\AppData\Local\Microsoft\Windows\Temporary Internet Files\Content.IE5\0OKDNXPW\MC9002821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876"/>
            <a:ext cx="513893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rkusova\AppData\Local\Microsoft\Windows\Temporary Internet Files\Content.IE5\8ZVH9K93\MC90023764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77" y="3616458"/>
            <a:ext cx="1355747" cy="13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160813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18125" y="695375"/>
            <a:ext cx="2633995" cy="461665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Add one hundred: 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12886" y="1231235"/>
            <a:ext cx="8496944" cy="923330"/>
          </a:xfrm>
          <a:prstGeom prst="rect">
            <a:avLst/>
          </a:prstGeom>
          <a:solidFill>
            <a:schemeClr val="bg1"/>
          </a:solidFill>
        </p:spPr>
        <p:txBody>
          <a:bodyPr wrap="square" numCol="3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from  6 400 to 7 200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from  9 200 to 8 500</a:t>
            </a:r>
          </a:p>
          <a:p>
            <a:pPr marL="457200" indent="-457200">
              <a:buFont typeface="+mj-lt"/>
              <a:buAutoNum type="alphaLcParenR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from  2 540 to 3 240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from  5 450 to 4 650</a:t>
            </a:r>
          </a:p>
          <a:p>
            <a:pPr marL="457200" indent="-457200">
              <a:buFont typeface="+mj-lt"/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from     551 to 1 551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from  2 325 to 1 725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Obdélník 5"/>
          <p:cNvSpPr/>
          <p:nvPr/>
        </p:nvSpPr>
        <p:spPr>
          <a:xfrm>
            <a:off x="3687348" y="2373118"/>
            <a:ext cx="1295547" cy="461665"/>
          </a:xfrm>
          <a:prstGeom prst="rect">
            <a:avLst/>
          </a:prstGeom>
          <a:solidFill>
            <a:srgbClr val="D2EA42"/>
          </a:solidFill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Match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51720" y="3656113"/>
            <a:ext cx="15121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five hundred</a:t>
            </a:r>
          </a:p>
        </p:txBody>
      </p:sp>
      <p:sp>
        <p:nvSpPr>
          <p:cNvPr id="7" name="Obdélník 6"/>
          <p:cNvSpPr/>
          <p:nvPr/>
        </p:nvSpPr>
        <p:spPr>
          <a:xfrm>
            <a:off x="2051720" y="3132220"/>
            <a:ext cx="15121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 thousand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051720" y="4153757"/>
            <a:ext cx="15121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en thousand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051720" y="4662014"/>
            <a:ext cx="15121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five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thousand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112364" y="3132220"/>
            <a:ext cx="14607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112364" y="3656113"/>
            <a:ext cx="14607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5 000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112364" y="4153757"/>
            <a:ext cx="14607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1 000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112364" y="4662014"/>
            <a:ext cx="14607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1229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32251"/>
              </p:ext>
            </p:extLst>
          </p:nvPr>
        </p:nvGraphicFramePr>
        <p:xfrm>
          <a:off x="186795" y="1163246"/>
          <a:ext cx="7185180" cy="3657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26448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Kolik litrů je 6 hl?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8288" marR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60 l       </a:t>
                      </a:r>
                    </a:p>
                    <a:p>
                      <a:pPr marL="268288" marR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6 000 l     </a:t>
                      </a:r>
                    </a:p>
                    <a:p>
                      <a:pPr marL="268288" marR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600 l    </a:t>
                      </a:r>
                    </a:p>
                    <a:p>
                      <a:pPr marL="268288" marR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100 l       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Kolik Kč ušetřil tatínek za 3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měs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., jestliže uložil v lednu 3 000 Kč,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únoru 2 000 Kč a v březnu 4 000 Kč?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7 000 Kč   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8 000 Kč   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9 000 Kč 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 10 000 Kč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Kolik metrů je 1 km 950 m?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195 m             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950 m                                   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9 500 m                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1 950 m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Ze svého měsíčního platu 9 800 Kč platí pan Suchý  půjčku 3 200 Kč. Kolik korun mu zůstane po zaplacení půjčky?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6 600           b) 5 600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    6 700           d) 6 500    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40815" y="304890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/>
          </a:p>
        </p:txBody>
      </p:sp>
      <p:sp>
        <p:nvSpPr>
          <p:cNvPr id="28" name="Obdélník 27"/>
          <p:cNvSpPr/>
          <p:nvPr/>
        </p:nvSpPr>
        <p:spPr>
          <a:xfrm>
            <a:off x="1887476" y="30393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/>
          </a:p>
        </p:txBody>
      </p:sp>
      <p:sp>
        <p:nvSpPr>
          <p:cNvPr id="29" name="Obdélník 28"/>
          <p:cNvSpPr/>
          <p:nvPr/>
        </p:nvSpPr>
        <p:spPr>
          <a:xfrm>
            <a:off x="1889823" y="352515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/>
          </a:p>
        </p:txBody>
      </p:sp>
      <p:sp>
        <p:nvSpPr>
          <p:cNvPr id="30" name="Obdélník 29"/>
          <p:cNvSpPr/>
          <p:nvPr/>
        </p:nvSpPr>
        <p:spPr>
          <a:xfrm>
            <a:off x="4080020" y="1111938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cs-CZ" sz="1600" b="1" dirty="0"/>
          </a:p>
        </p:txBody>
      </p:sp>
      <p:sp>
        <p:nvSpPr>
          <p:cNvPr id="34" name="Obdélník 33"/>
          <p:cNvSpPr/>
          <p:nvPr/>
        </p:nvSpPr>
        <p:spPr>
          <a:xfrm>
            <a:off x="1887476" y="145379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cs-C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Kolektiv autorů. Matematika pro </a:t>
            </a:r>
            <a:r>
              <a:rPr lang="cs-C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ročník základních škol, </a:t>
            </a:r>
            <a:r>
              <a:rPr lang="cs-C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díl. Praha: Alter, </a:t>
            </a:r>
            <a:r>
              <a:rPr lang="cs-C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2009.</a:t>
            </a:r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  <a:r>
              <a:rPr lang="cs-C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Josef Molnár, Hana Mikulenková. Matematika pro 4. ročník, pracovní sešit, 2. díl. Olomouc: Prodos, 1996</a:t>
            </a: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/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/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8883" y="1491284"/>
            <a:ext cx="8272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0468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1043</Words>
  <Application>Microsoft Office PowerPoint</Application>
  <PresentationFormat>Předvádění na obrazovce (16:9)</PresentationFormat>
  <Paragraphs>204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50.1 Pamětné sčít. a odčít. přirozených čísel  v oboru  do 10 000 </vt:lpstr>
      <vt:lpstr>50.2 Co už umíme  </vt:lpstr>
      <vt:lpstr>50.3 Co si řekneme nového </vt:lpstr>
      <vt:lpstr>50.4 Nové termíny a názvy </vt:lpstr>
      <vt:lpstr>50.5 Procvičení </vt:lpstr>
      <vt:lpstr>50.6 Něco navíc pro šikovné </vt:lpstr>
      <vt:lpstr>50.7 CLIL</vt:lpstr>
      <vt:lpstr>50.8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801</cp:revision>
  <dcterms:created xsi:type="dcterms:W3CDTF">2010-10-18T18:21:56Z</dcterms:created>
  <dcterms:modified xsi:type="dcterms:W3CDTF">2013-05-26T16:03:13Z</dcterms:modified>
</cp:coreProperties>
</file>