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4" r:id="rId4"/>
    <p:sldId id="259" r:id="rId5"/>
    <p:sldId id="261" r:id="rId6"/>
    <p:sldId id="260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4068A9E-0E89-4163-AEEC-8344885CBAB7}">
          <p14:sldIdLst>
            <p14:sldId id="257"/>
            <p14:sldId id="258"/>
            <p14:sldId id="264"/>
            <p14:sldId id="259"/>
            <p14:sldId id="261"/>
            <p14:sldId id="260"/>
            <p14:sldId id="262"/>
            <p14:sldId id="263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9E589"/>
    <a:srgbClr val="0099CC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73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8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6.jpeg"/><Relationship Id="rId4" Type="http://schemas.openxmlformats.org/officeDocument/2006/relationships/image" Target="../media/image7.wmf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4963" y="504000"/>
            <a:ext cx="573554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33.1 Zaokrouhlování trojciferných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čísel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90" y="4542683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Dana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Krenková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36000"/>
            <a:ext cx="3029719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ovéPole 24"/>
          <p:cNvSpPr txBox="1"/>
          <p:nvPr/>
        </p:nvSpPr>
        <p:spPr>
          <a:xfrm>
            <a:off x="1397025" y="1012880"/>
            <a:ext cx="636513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 mateřské školy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nakoupili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hračky. Stavebnice za 230 Kč, panenky za 170 Kč a plyšové hračky za 390 Kč. Stačilo jim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nákup 1000 Kč?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397025" y="1970698"/>
            <a:ext cx="636513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             Počítejte přibližně:         Přesný výpočet: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tavebnice               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200 Kč                           230 Kč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anenky                   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200 Kč                           170 Kč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lyšové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hračky                  400 Kč                           390Kč   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elkem                    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______                          ______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Paní učitelka odhadla nákup tak, že ceny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zaokrouhlila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stokoruny. Tisíc korun jí na nákup stačilo.      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3931518" y="3147814"/>
            <a:ext cx="6480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6121871" y="3140433"/>
            <a:ext cx="6480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krenkova\AppData\Local\Microsoft\Windows\Temporary Internet Files\Content.IE5\19BQJS0G\MC9003557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888" y="872895"/>
            <a:ext cx="682030" cy="120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krenkova\AppData\Local\Microsoft\Windows\Temporary Internet Files\Content.IE5\PMV26VKH\MC90009812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727" y="2380994"/>
            <a:ext cx="576343" cy="90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krenkova\AppData\Local\Microsoft\Windows\Temporary Internet Files\Content.IE5\00CUU906\MC9002321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50" y="3330944"/>
            <a:ext cx="777424" cy="102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krenkova\AppData\Local\Microsoft\Windows\Temporary Internet Files\Content.IE5\AB0IU5PF\MC90023227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00" y="3507457"/>
            <a:ext cx="871311" cy="89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renkova\AppData\Local\Microsoft\Windows\Temporary Internet Files\Content.IE5\19BQJS0G\MP90028970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03" y="1286053"/>
            <a:ext cx="990087" cy="65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renkova\AppData\Local\Microsoft\Windows\Temporary Internet Files\Content.IE5\PMV26VKH\MC90035566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03" y="2225865"/>
            <a:ext cx="1129967" cy="92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4000"/>
            <a:ext cx="209057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890754"/>
              </p:ext>
            </p:extLst>
          </p:nvPr>
        </p:nvGraphicFramePr>
        <p:xfrm>
          <a:off x="1043608" y="1275606"/>
          <a:ext cx="7272808" cy="35242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Krenková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Zaokrouhlování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trojciferných čísel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na desítky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, stovky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obor čísel 1 - 1000 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zaokrouhlování trojciferných čísel na desítky a stovky v oboru 1 - 1000.    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8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88412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33.2 Co už umíme?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55577" y="987574"/>
            <a:ext cx="439248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 zaokrouhlujeme dvojciferná čísla na desítky?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55577" y="1483363"/>
            <a:ext cx="748883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Jestliže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 na místě jednotek některé z čísel 0, 1, 2, 3, 4, pak desítky ponecháme a na místo jednotek napíšeme nulu. (Zaokrouhlování dolů.) Pozoruj na číselné ose nebo na pravítku.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Příklad: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12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10                34    30                  63    60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Symbol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čteme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„ rovná se po zaokrouhlení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“.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764000" y="2499742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3168000" y="2515153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680000" y="2520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547664" y="2787774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ovéPole 35"/>
          <p:cNvSpPr txBox="1"/>
          <p:nvPr/>
        </p:nvSpPr>
        <p:spPr>
          <a:xfrm>
            <a:off x="755577" y="3219822"/>
            <a:ext cx="748883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b)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Jestliže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 na místě jednotek některé z čísel 5,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pak počet desítek zvětšíme o jednu a na místo jednotek napíšeme nulu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(Zaokrouhlování nahoru.) Pozoruj na číselné ose nebo na pravítku.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Příklad: 17    20                48    50                  96    100</a:t>
            </a:r>
          </a:p>
        </p:txBody>
      </p:sp>
      <p:pic>
        <p:nvPicPr>
          <p:cNvPr id="11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3206783" y="4248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778979" y="4248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 flipH="1">
            <a:off x="4714108" y="4212000"/>
            <a:ext cx="174440" cy="21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Jan Krenk\Local Settings\Temporary Internet Files\Content.IE5\D0AOQQGV\MC9002371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967" y="631722"/>
            <a:ext cx="704362" cy="85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84592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33.3 Co si řekneme nového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756000" y="1584000"/>
            <a:ext cx="4752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 zaokrouhlujeme trojciferné číslo na stovky?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55577" y="2160000"/>
            <a:ext cx="7488831" cy="20005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Zaokrouhlujeme-li číslo na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stovky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je rozhodující číslice na místě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desítek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říklad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2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    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00                      2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    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00                       2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    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 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2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    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00                     2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     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00                      2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     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2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    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00                     2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     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00                      2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     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Symbol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čteme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„ rovná se po zaokrouhlení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“.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krenkova\AppData\Local\Microsoft\Windows\Temporary Internet Files\Content.IE5\AB0IU5PF\MC9004344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469" y="619079"/>
            <a:ext cx="753939" cy="70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2088000" y="3060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362364" y="277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2088000" y="277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6732240" y="277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2085284" y="331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356000" y="331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356000" y="3060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6744274" y="331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6732240" y="3024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619672" y="385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24" y="504000"/>
            <a:ext cx="416652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33.4 Co si řekneme nového?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renkova\AppData\Local\Microsoft\Windows\Temporary Internet Files\Content.IE5\00CUU906\MC90043799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03855"/>
            <a:ext cx="805457" cy="76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756000" y="1620000"/>
            <a:ext cx="4752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 zaokrouhlujeme trojciferné číslo na desítky?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5576" y="2196000"/>
            <a:ext cx="7488831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Zaokrouhlujeme-li číslo na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desítky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je rozhodující číslice na místě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jednotek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říklad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 27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0                    27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0                    27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Symbol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čteme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„ rovná se po zaokrouhlení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“.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2160000" y="277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619672" y="3348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320000" y="277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6480000" y="277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4424" y="524022"/>
            <a:ext cx="234455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33.5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rocvičení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33220" y="1059582"/>
            <a:ext cx="28306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Zaokrouhli na stovky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čísla. 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1557873"/>
            <a:ext cx="748883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94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900             128      ___             158      ___                 450      ___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lain" startAt="47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___             674      ___             627      ___                 870      ___</a:t>
            </a:r>
          </a:p>
          <a:p>
            <a:pPr marL="342900" indent="-342900">
              <a:buAutoNum type="arabicPlain" startAt="75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___             549      ___             350      ___                 752      ___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580      ___             361      ___             347      ___                 150      ___</a:t>
            </a:r>
          </a:p>
        </p:txBody>
      </p:sp>
      <p:pic>
        <p:nvPicPr>
          <p:cNvPr id="7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312462" y="1635646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312462" y="1923678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312462" y="2158037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312462" y="2452771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3064757" y="1635645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3064757" y="1857077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3074587" y="2158037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3074587" y="245277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828900" y="1649276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828900" y="193541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828900" y="2158037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819849" y="2456538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6804248" y="2452771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6804248" y="2158037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6804248" y="1905567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6804248" y="164958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755576" y="3482256"/>
            <a:ext cx="799288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400 + 60 + 6 = ___                     7 + 40 + 500 = ___                   600 + 5 + 30 = ___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300 + 20 + 7 = ___                     8 + 10 + 200 = ___                   200 + 0 + 50 = ___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600 + 40 + 2 = ___                     4 + 10 + 100 = ___                   900 + 3 + 40 = ___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Vzor: 400 + 60 + 6 = 466      500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55576" y="2931790"/>
            <a:ext cx="295232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Součty zaokrouhli 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stovky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3275856" y="4659982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Jan Krenk\Local Settings\Temporary Internet Files\Content.IE5\HFEFL45V\MC9002372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982" y="643690"/>
            <a:ext cx="1153313" cy="83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64402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33.6 Procvičení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64541" y="1131590"/>
            <a:ext cx="279934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Zaokrouhli na desítky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čísla.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2931790"/>
            <a:ext cx="279934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Zaokrouhli 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desítky.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45185" y="3435846"/>
            <a:ext cx="670713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ísla          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742         165        341        816        994        245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aokrouhleno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    ___          ___       ___         ___        ___        ___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1592488"/>
            <a:ext cx="748883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562      560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186      ___             158      ___                 495      ___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471      ___             648      ___             623      ___                 835      ___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783      ___             575      ___             350      ___                 726      ___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549      ___             367      ___             547      ___                 151      ___</a:t>
            </a:r>
          </a:p>
        </p:txBody>
      </p:sp>
      <p:pic>
        <p:nvPicPr>
          <p:cNvPr id="9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296000" y="1656000"/>
            <a:ext cx="168448" cy="20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824000" y="1656000"/>
            <a:ext cx="168448" cy="20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3024000" y="1656000"/>
            <a:ext cx="168448" cy="20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6804248" y="1656000"/>
            <a:ext cx="168448" cy="20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Jan Krenk\Local Settings\Temporary Internet Files\Content.IE5\H92HK9UH\MC9002908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800" y="609226"/>
            <a:ext cx="903838" cy="134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60813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2195175"/>
            <a:ext cx="158417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games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262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78085" y="1520277"/>
            <a:ext cx="133069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olls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180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506676" y="1822580"/>
            <a:ext cx="231379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tuffed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396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627784" y="2455278"/>
            <a:ext cx="78312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games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627784" y="2865577"/>
            <a:ext cx="78312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dolls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610430" y="2447360"/>
            <a:ext cx="230197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262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crowns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300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610430" y="3271538"/>
            <a:ext cx="230197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___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crowns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______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610430" y="2865577"/>
            <a:ext cx="230197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___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crowns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______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610431" y="3708529"/>
            <a:ext cx="230197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___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crowns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______</a:t>
            </a:r>
          </a:p>
        </p:txBody>
      </p:sp>
      <p:pic>
        <p:nvPicPr>
          <p:cNvPr id="28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848409" y="2532272"/>
            <a:ext cx="146970" cy="1822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pic>
        <p:nvPicPr>
          <p:cNvPr id="29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848409" y="2959121"/>
            <a:ext cx="146970" cy="1822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pic>
        <p:nvPicPr>
          <p:cNvPr id="30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877920" y="3349705"/>
            <a:ext cx="160626" cy="199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pic>
        <p:nvPicPr>
          <p:cNvPr id="33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4891576" y="3802073"/>
            <a:ext cx="146970" cy="1822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34" name="TextovéPole 33"/>
          <p:cNvSpPr txBox="1"/>
          <p:nvPr/>
        </p:nvSpPr>
        <p:spPr>
          <a:xfrm>
            <a:off x="6512587" y="4071739"/>
            <a:ext cx="2301971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1000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crowns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O.K.?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    No  </a:t>
            </a:r>
          </a:p>
        </p:txBody>
      </p:sp>
      <p:pic>
        <p:nvPicPr>
          <p:cNvPr id="35" name="Picture 8" descr="C:\Users\krenkova\AppData\Local\Microsoft\Windows\Temporary Internet Files\Content.IE5\PMV26VKH\MC9003556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098897"/>
            <a:ext cx="1129967" cy="92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C:\Users\krenkova\AppData\Local\Microsoft\Windows\Temporary Internet Files\Content.IE5\19BQJS0G\MP90028970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668" y="1389050"/>
            <a:ext cx="990087" cy="65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krenkova\AppData\Local\Microsoft\Windows\Temporary Internet Files\Content.IE5\19BQJS0G\MC90035571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920" y="597390"/>
            <a:ext cx="465020" cy="82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C:\Users\krenkova\AppData\Local\Microsoft\Windows\Temporary Internet Files\Content.IE5\PMV26VKH\MC90009812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574" y="665888"/>
            <a:ext cx="479812" cy="75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C:\Users\krenkova\AppData\Local\Microsoft\Windows\Temporary Internet Files\Content.IE5\00CUU906\MC90023213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80" y="587959"/>
            <a:ext cx="777424" cy="102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ovéPole 39"/>
          <p:cNvSpPr txBox="1"/>
          <p:nvPr/>
        </p:nvSpPr>
        <p:spPr>
          <a:xfrm>
            <a:off x="2489546" y="3280004"/>
            <a:ext cx="92345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animals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Picture 6" descr="C:\Users\krenkova\AppData\Local\Microsoft\Windows\Temporary Internet Files\Content.IE5\AB0IU5PF\MC90023227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993" y="697525"/>
            <a:ext cx="871311" cy="89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51229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19408"/>
              </p:ext>
            </p:extLst>
          </p:nvPr>
        </p:nvGraphicFramePr>
        <p:xfrm>
          <a:off x="183540" y="1167617"/>
          <a:ext cx="7185180" cy="376661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65618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je správně zaokrouhleno na stovky?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139     200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152     200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267     200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282     200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vesnici žije 800 obyvatel (zaokrouhleno na stovky). Kolik obyvatel může být skutečně v této vesnici?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790          b) 720  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   850          d) 860    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968294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</a:t>
                      </a:r>
                      <a:r>
                        <a:rPr lang="cs-CZ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není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správně zaokrouhleno na desítky?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762     760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873     870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654     650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435     430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Součet čísel 400, 80 a 5 zaokrouhli na desítky. Bude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to? 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480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485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490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972422" y="1944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977178" y="2196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969106" y="2412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969106" y="2700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042591" y="3744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042591" y="3996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042591" y="4248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1042591" y="4464000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37359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9422" y="1275606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Kolektiv autorů. Matematika 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 3. ročník základních škol</a:t>
            </a:r>
            <a:r>
              <a:rPr lang="cs-CZ" sz="1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2. 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díl. 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Praha: Alter, 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2004.</a:t>
            </a:r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400" dirty="0"/>
          </a:p>
          <a:p>
            <a:pPr marL="342900" indent="-342900">
              <a:buAutoNum type="arabicPeriod"/>
            </a:pPr>
            <a:endParaRPr lang="cs-CZ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cs-CZ" sz="1400" dirty="0"/>
          </a:p>
        </p:txBody>
      </p:sp>
      <p:sp>
        <p:nvSpPr>
          <p:cNvPr id="3" name="Obdélník 2"/>
          <p:cNvSpPr/>
          <p:nvPr/>
        </p:nvSpPr>
        <p:spPr>
          <a:xfrm>
            <a:off x="226368" y="1675951"/>
            <a:ext cx="110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8883" y="1491284"/>
            <a:ext cx="8272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29816" y="3363838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0468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4566</TotalTime>
  <Words>1010</Words>
  <Application>Microsoft Office PowerPoint</Application>
  <PresentationFormat>Předvádění na obrazovce (16:9)</PresentationFormat>
  <Paragraphs>152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33.1 Zaokrouhlování trojciferných čísel</vt:lpstr>
      <vt:lpstr>33.2 Co už umíme? </vt:lpstr>
      <vt:lpstr>33.3 Co si řekneme nového</vt:lpstr>
      <vt:lpstr>33.4 Co si řekneme nového?  </vt:lpstr>
      <vt:lpstr>33.5 Procvičení </vt:lpstr>
      <vt:lpstr>33.6 Procvičení</vt:lpstr>
      <vt:lpstr>33.7 CLIL</vt:lpstr>
      <vt:lpstr>33.8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494</cp:revision>
  <dcterms:created xsi:type="dcterms:W3CDTF">2010-10-18T18:21:56Z</dcterms:created>
  <dcterms:modified xsi:type="dcterms:W3CDTF">2013-04-21T18:09:35Z</dcterms:modified>
</cp:coreProperties>
</file>