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  <a:srgbClr val="FF99CC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7.6.2012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7.6.2012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7.6.2012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.microsoft.com/cs-CZ/windows-vista/Working-with-files-and-fold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bezpecnyinternet.cz/skoly/zakony/autorsky-zakon.aspx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lujemefotografii.cz/stahovani-fotografii-zoner-photo-studio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dobrichovice.cz/ukoly/informatika/photo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hyperlink" Target="http://www.youtube.com/watch?v=YVrIfscW1k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YVrIfscW1kQ" TargetMode="External"/><Relationship Id="rId3" Type="http://schemas.openxmlformats.org/officeDocument/2006/relationships/hyperlink" Target="http://www.kamennyobchod.cz/fotoaparat-digitalni-fuji-finepix-a900.html" TargetMode="External"/><Relationship Id="rId7" Type="http://schemas.openxmlformats.org/officeDocument/2006/relationships/hyperlink" Target="http://www.downloadmania.sk/?go=stiahni-zoner-photo-studio-professional-1330" TargetMode="External"/><Relationship Id="rId2" Type="http://schemas.openxmlformats.org/officeDocument/2006/relationships/hyperlink" Target="http://static.akcniceny.cz/foto/vyrobky/561500/56143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sdobrichovice.cz/ukoly/informatika/photo.htm" TargetMode="External"/><Relationship Id="rId5" Type="http://schemas.openxmlformats.org/officeDocument/2006/relationships/hyperlink" Target="http://bezpecnyinternet.cz/skoly/zakony/autorsky-zakon.aspx" TargetMode="External"/><Relationship Id="rId4" Type="http://schemas.openxmlformats.org/officeDocument/2006/relationships/hyperlink" Target="http://www.milujemefotografii.cz/stahovani-fotografii-zoner-photo-studio" TargetMode="External"/><Relationship Id="rId9" Type="http://schemas.openxmlformats.org/officeDocument/2006/relationships/hyperlink" Target="http://www.digital-photo-software-guide.com/image-files/zoner-me-exif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6" y="476672"/>
            <a:ext cx="9095072" cy="648072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7.1 Pořizování a úprava foto 1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6211669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6211669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107504" y="3717032"/>
            <a:ext cx="8928992" cy="2092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Druhy počítačové grafiky: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Programy, ve kterých se kreslí a upravují digitální obrázky v počítači, se rozdělují na: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Bitmapové editory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práce s nimi se podobá  klasickému malování štětcem nebo kreslení tužkou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Vektorové editory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práce s nimi více připomíná skládání a přelepování vystřižených obrázků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Fotoeditory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slouží k úpravám, vylepšení a k provádění kouzel s digitálními fotografiemi</a:t>
            </a:r>
            <a:endParaRPr lang="cs-CZ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05273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Kdo rád fotografujete, nemusíte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již utrácet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ani korunu za filmy, vyvolávání filmů a jejich zvětšování. Fotografie můžete v několika minutách nahrát do počítače a poslat na jiný konec světa nebo přímo vytisknout. Toto i jiné věci dnes můžete dokázat s digitálními fotoaparáty.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68957"/>
            <a:ext cx="2160679" cy="209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B201"/>
              </a:clrFrom>
              <a:clrTo>
                <a:srgbClr val="F5B20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73" y="1968957"/>
            <a:ext cx="2169551" cy="169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2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151" y="548680"/>
            <a:ext cx="2916832" cy="5760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25319"/>
              </p:ext>
            </p:extLst>
          </p:nvPr>
        </p:nvGraphicFramePr>
        <p:xfrm>
          <a:off x="971600" y="1562094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Foto, fotka, digitální foto, úprava fota,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Zoner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Photo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Studio,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Zoner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Photo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Explorer, Malování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popisující, jak pořizovat fotku pomocí digitální fotoaparátu nebo stahování a jak foto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následně upravit v grafickém editoru.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7384"/>
            <a:ext cx="9144000" cy="338554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 txBox="1">
            <a:spLocks noChangeArrowheads="1"/>
          </p:cNvSpPr>
          <p:nvPr/>
        </p:nvSpPr>
        <p:spPr>
          <a:xfrm>
            <a:off x="85920" y="838667"/>
            <a:ext cx="8972160" cy="5974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arenR"/>
            </a:pPr>
            <a:r>
              <a:rPr lang="cs-C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Vytvořit nebo upravit obrázek v programu Malování: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Např. Takovéto vánoční přání: 1. krajina - pomocí nástroje úsečka a plechovka modrá barva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tělo sněhuláka pomocí nástroje elipsa, vyplněná bíle, oči a ústa štětcem černou barvou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ruce sněhuláka pomocí nástroje úsečka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vánoční stromek pomocí nástroje mnohoúhelník – bez rámu, zelená barva, ozdoby např. štětcem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vločky – nástroj text a tlačítko s hvězdičkou, v paletě bílá barva pro popředí a modrá pro pozadí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kmen stromu pomocí hnědého čtyřúhelníku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napsat text blahopřání výraznou barvou – nástroj text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na obloze obláčky pomocí nástroje sprej – bílá barva</a:t>
            </a:r>
          </a:p>
          <a:p>
            <a:pPr marL="0" indent="0">
              <a:buNone/>
            </a:pPr>
            <a:endParaRPr lang="cs-CZ" sz="1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Zvládáme práci se soubory: otevřít soubor, uložit souboru a pojmenovat. …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112" y="900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7.2 Co už umíme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 (x86)\Microsoft Office\MEDIA\CAGCAT10\j0299125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83" y="5439317"/>
            <a:ext cx="704220" cy="11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 bwMode="auto">
          <a:xfrm>
            <a:off x="5796136" y="3067263"/>
            <a:ext cx="2937137" cy="231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03244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89677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7.3 Jak pořídit fotku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6656" y="1014129"/>
            <a:ext cx="8775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Digitální fotografii můžeme pořídit: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stažením  např. z internetové stránky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(pozor 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autorský zákon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vždy by měl původní vlastník se stažením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následným použitím souhlasit).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1) najdeme obrázek</a:t>
            </a:r>
          </a:p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2) pravé tlačítko na myši a zvolíme levým tlačítkem uložit obrázek jako</a:t>
            </a:r>
          </a:p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3) najdeme místo na disku, kam si chceme obrázek uložit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vlastní snímek můžeme nafotit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pomocí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nejjednoduššího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digitálního fotoaparátu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nebo mobilního telefonu a po té stáhnout do počítače:</a:t>
            </a:r>
          </a:p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Pokud má fotoaparát paměťovou kartu, je nejjednodušší vložit kartu do čtečky v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ntb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a žádný program není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potřeba, stačí průzkumník. Protože každý PC nemá čtečku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paměťových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karet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stahuje většina uživatelů snímky do počítače přímo z fotoaparátu. Ve většině případů je ke stahování potřeba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standardní USB kabel.</a:t>
            </a:r>
          </a:p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Po připojení digitálu k počítači mohou nastat dvě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situace: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Setkáte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se s protokolem PTP (Picture Transfer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zobrazuje digitál jako nové zařízení připojené k 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počítači,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anebo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UMS (USB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–zobrazuje připojený digitál jako vyměnitelný disk včetně písmene jednotky.</a:t>
            </a:r>
          </a:p>
          <a:p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76" y="3012070"/>
            <a:ext cx="1632867" cy="68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5436096" y="3573016"/>
            <a:ext cx="280831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13202" y="5479876"/>
            <a:ext cx="14287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86375" y="5479876"/>
            <a:ext cx="14287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H="1">
            <a:off x="2123728" y="5126141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699792" y="5373216"/>
            <a:ext cx="3168352" cy="773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14760" r="14922" b="10754"/>
          <a:stretch/>
        </p:blipFill>
        <p:spPr bwMode="auto">
          <a:xfrm>
            <a:off x="398912" y="1575376"/>
            <a:ext cx="7992380" cy="52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65059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7.4 Jak upravit fotku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36512" y="836712"/>
            <a:ext cx="9180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Pořízené fotografie můžeme upravovat pomocí různých grafických editorů. Existuje jich spoustu, k nejpoužívanějším patří asi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Na školním serveru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L: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Grafika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máme k dispozici např.: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Inkscape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Gimp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Filtre Studio,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Zoner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Studio – na ten se teď zaměříme a zkusíme si s jeho pomocí splnit úkoly v následujících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slidech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3978930"/>
            <a:ext cx="864096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Zoner</a:t>
            </a:r>
            <a:r>
              <a:rPr lang="cs-CZ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cs-CZ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Studio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komplexní český program pro správu, editaci a sdílení fotografií.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 připojení fotoaparátu roztřídí fotky do složek.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Dokáže fotky hromadně přejmenovat, přiřadí GPS, popisky.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Zvládá základní úpravy – ořez, zarovnání, odstranění šumu, úpravu expozice, posun barev.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 vytvořit DVD prezentaci, vytisknout z fotek kalendář, odešle fotky e-mailem.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75" y="1823415"/>
            <a:ext cx="1019725" cy="10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6" b="7244"/>
          <a:stretch/>
        </p:blipFill>
        <p:spPr bwMode="auto">
          <a:xfrm>
            <a:off x="2699792" y="5661248"/>
            <a:ext cx="2292871" cy="12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ravoúhlá spojnice 5"/>
          <p:cNvCxnSpPr/>
          <p:nvPr/>
        </p:nvCxnSpPr>
        <p:spPr>
          <a:xfrm rot="5400000">
            <a:off x="3850841" y="4724065"/>
            <a:ext cx="1442319" cy="576062"/>
          </a:xfrm>
          <a:prstGeom prst="bentConnector3">
            <a:avLst>
              <a:gd name="adj1" fmla="val 414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Program Files\Microsoft Office\MEDIA\CAGCAT10\j0299125.wm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81" y="5540316"/>
            <a:ext cx="72941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ový popisek 13"/>
          <p:cNvSpPr/>
          <p:nvPr/>
        </p:nvSpPr>
        <p:spPr>
          <a:xfrm>
            <a:off x="1187624" y="1700808"/>
            <a:ext cx="1440160" cy="504056"/>
          </a:xfrm>
          <a:prstGeom prst="wedgeRoundRectCallout">
            <a:avLst>
              <a:gd name="adj1" fmla="val -95570"/>
              <a:gd name="adj2" fmla="val 173991"/>
              <a:gd name="adj3" fmla="val 16667"/>
            </a:avLst>
          </a:prstGeom>
          <a:solidFill>
            <a:srgbClr val="8EB4E3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Oříznout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Zaoblený obdélníkový popisek 16"/>
          <p:cNvSpPr/>
          <p:nvPr/>
        </p:nvSpPr>
        <p:spPr>
          <a:xfrm>
            <a:off x="1259632" y="2333278"/>
            <a:ext cx="3240756" cy="504056"/>
          </a:xfrm>
          <a:prstGeom prst="wedgeRoundRectCallout">
            <a:avLst>
              <a:gd name="adj1" fmla="val -70146"/>
              <a:gd name="adj2" fmla="val 70060"/>
              <a:gd name="adj3" fmla="val 16667"/>
            </a:avLst>
          </a:prstGeom>
          <a:solidFill>
            <a:srgbClr val="8EB4E3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Rovnání horizontu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Zaoblený obdélníkový popisek 17"/>
          <p:cNvSpPr/>
          <p:nvPr/>
        </p:nvSpPr>
        <p:spPr>
          <a:xfrm>
            <a:off x="1259632" y="2852936"/>
            <a:ext cx="3240756" cy="504056"/>
          </a:xfrm>
          <a:prstGeom prst="wedgeRoundRectCallout">
            <a:avLst>
              <a:gd name="adj1" fmla="val -72204"/>
              <a:gd name="adj2" fmla="val 132417"/>
              <a:gd name="adj3" fmla="val 16667"/>
            </a:avLst>
          </a:prstGeom>
          <a:solidFill>
            <a:srgbClr val="8EB4E3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Klonovací razítko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Zaoblený obdélníkový popisek 18"/>
          <p:cNvSpPr/>
          <p:nvPr/>
        </p:nvSpPr>
        <p:spPr>
          <a:xfrm>
            <a:off x="4788024" y="2609292"/>
            <a:ext cx="1440160" cy="504056"/>
          </a:xfrm>
          <a:prstGeom prst="wedgeRoundRectCallout">
            <a:avLst>
              <a:gd name="adj1" fmla="val -41997"/>
              <a:gd name="adj2" fmla="val -192605"/>
              <a:gd name="adj3" fmla="val 16667"/>
            </a:avLst>
          </a:prstGeom>
          <a:solidFill>
            <a:srgbClr val="8EB4E3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Otočit o 90˚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7.5 Cvičení – uprav vlastní fotku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5147900"/>
            <a:ext cx="38164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Další úkoly si můžeš vyzkoušet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zde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182811"/>
            <a:ext cx="3672408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Nech se vyfotit na digitálním fotoaparátu (např. popros kamaráda).</a:t>
            </a:r>
          </a:p>
          <a:p>
            <a:pPr marL="342900" indent="-342900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Stáhni svoji fotku do PC.</a:t>
            </a:r>
          </a:p>
          <a:p>
            <a:pPr marL="342900" indent="-342900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Vyřízni fotografii tak, aby byl vidět především tvůj obličej.</a:t>
            </a:r>
          </a:p>
          <a:p>
            <a:pPr marL="342900" indent="-342900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Změn rozměry fotografie tak, aby šířka. portrétu byla 500 pixelů,  zachovej proporce.</a:t>
            </a:r>
          </a:p>
          <a:p>
            <a:pPr marL="342900" indent="-342900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Použij na snímek efekt 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Stará fotografie –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let.</a:t>
            </a:r>
          </a:p>
          <a:p>
            <a:pPr marL="342900" indent="-342900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Přidej libovolný rámeček.</a:t>
            </a:r>
          </a:p>
          <a:p>
            <a:pPr marL="342900" indent="-342900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Vlož 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Text do obrázku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svoje křestní jméno.</a:t>
            </a:r>
          </a:p>
          <a:p>
            <a:pPr marL="342900" indent="-342900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Soubor ulož pod svým jménem ve formátu </a:t>
            </a:r>
            <a:r>
              <a:rPr lang="cs-CZ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gif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14899"/>
            <a:ext cx="3756883" cy="37193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0310" y="840434"/>
            <a:ext cx="1646928" cy="12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65059"/>
            <a:ext cx="8229600" cy="65968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7.6 Šikovní si zkusí – Najdi 5 rozdílů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801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2"/>
          <p:cNvSpPr txBox="1"/>
          <p:nvPr/>
        </p:nvSpPr>
        <p:spPr>
          <a:xfrm>
            <a:off x="116156" y="1052736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Libovolný obrázek nebo foto otevři v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Zoner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Studio. Proveď 5 nenápadných změn (klonovacím razítkem,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štetcem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…). </a:t>
            </a:r>
            <a:r>
              <a:rPr lang="cs-CZ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Ulož jako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 původním obrázkem vlož do Wordu </a:t>
            </a:r>
            <a:r>
              <a:rPr lang="cs-CZ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orientace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šířku, připiš text: „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Najdi 5 rozdílů“.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Dokument ulož do své školní složky.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"/>
          <a:stretch/>
        </p:blipFill>
        <p:spPr bwMode="auto">
          <a:xfrm>
            <a:off x="585188" y="2004896"/>
            <a:ext cx="8091268" cy="479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08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7.7 CLIL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Zoner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Studio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196752"/>
            <a:ext cx="7596844" cy="569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Documents and Settings\Maruška.MARUSKA\Local Settings\Temporary Internet Files\Content.IE5\0STL456P\MC900241435[1].wm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5217"/>
            <a:ext cx="739927" cy="63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3528" y="836712"/>
            <a:ext cx="460851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nglish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program.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7.8 Test – Pořízení a úprava foto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932685"/>
              </p:ext>
            </p:extLst>
          </p:nvPr>
        </p:nvGraphicFramePr>
        <p:xfrm>
          <a:off x="529208" y="964360"/>
          <a:ext cx="8003232" cy="4334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7744"/>
                <a:gridCol w="2720738"/>
                <a:gridCol w="2614750"/>
              </a:tblGrid>
              <a:tr h="23225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Jaký význam má na panelu nástrojů  v Malování toto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tlačítko?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guma</a:t>
                      </a:r>
                      <a:endParaRPr lang="cs-CZ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b) plechovka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c) výběr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d) obdélník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Která z následujících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přípon neobsahuje soubor s obrázkem?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jpg</a:t>
                      </a:r>
                      <a:endParaRPr lang="cs-CZ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bmp</a:t>
                      </a:r>
                      <a:endParaRPr lang="cs-CZ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.doc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gif</a:t>
                      </a:r>
                      <a:endParaRPr lang="cs-CZ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Který program slouží k upravování fotografií?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a) Word</a:t>
                      </a:r>
                      <a:b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Zoner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Photo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Studio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c) Nero</a:t>
                      </a:r>
                      <a:b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Audacity</a:t>
                      </a:r>
                      <a:endParaRPr lang="cs-CZ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8064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cs-CZ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Co znamená v grafickém editoru Zoom? </a:t>
                      </a:r>
                    </a:p>
                    <a:p>
                      <a:endParaRPr lang="cs-CZ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a) lupa </a:t>
                      </a:r>
                      <a:b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b) výplň </a:t>
                      </a:r>
                      <a:b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c) pero </a:t>
                      </a:r>
                      <a:b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d) guma </a:t>
                      </a:r>
                      <a:endParaRPr lang="cs-CZ" sz="1400" b="1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Jak se anglicky řekne obrázek? </a:t>
                      </a:r>
                    </a:p>
                    <a:p>
                      <a:endParaRPr lang="cs-CZ" sz="1400" dirty="0" smtClean="0"/>
                    </a:p>
                    <a:p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cs-CZ" sz="14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picture</a:t>
                      </a:r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b) line </a:t>
                      </a:r>
                      <a:b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cs-CZ" sz="14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draw</a:t>
                      </a:r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cs-CZ" sz="14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dot</a:t>
                      </a:r>
                      <a:endParaRPr lang="cs-CZ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Jak se nazývá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tento nástroj </a:t>
                      </a:r>
                    </a:p>
                    <a:p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programu ZPS?</a:t>
                      </a:r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polygonové laso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klonovací razítko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cs-CZ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redukátor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červených očí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lupa</a:t>
                      </a:r>
                      <a:endParaRPr lang="cs-CZ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467544" y="5445224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6732240" y="592899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17567"/>
              </p:ext>
            </p:extLst>
          </p:nvPr>
        </p:nvGraphicFramePr>
        <p:xfrm>
          <a:off x="2550572" y="5555704"/>
          <a:ext cx="1763688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896"/>
                <a:gridCol w="587896"/>
                <a:gridCol w="587896"/>
              </a:tblGrid>
              <a:tr h="29438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3b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4a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5a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6b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98" y="127942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43885" r="83053" b="51975"/>
          <a:stretch/>
        </p:blipFill>
        <p:spPr bwMode="auto">
          <a:xfrm>
            <a:off x="7846217" y="3719518"/>
            <a:ext cx="368395" cy="43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44016" y="1628800"/>
            <a:ext cx="8892480" cy="3528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Informatika pro základní školy 1, Jiří Vaníček, Petr Řezníček, </a:t>
            </a:r>
            <a:r>
              <a:rPr lang="cs-CZ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Press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a.s. Brno, 2004, ISBN 80-251-0196-7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http://static.akcniceny.cz/foto/vyrobky/561500/561435.jpg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http://www.kamennyobchod.cz/fotoaparat-digitalni-fuji-finepix-a900.html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http://www.milujemefotografii.cz/stahovani-fotografii-zoner-photo-studio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http://bezpecnyinternet.cz/skoly/zakony/autorsky-zakon.aspx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http://www.zsdobrichovice.cz/ukoly/informatika/photo.htm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4, 5, 8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http://www.downloadmania.sk/?go=stiahni-zoner-photo-studio-professional-1330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http://www.youtube.com/watch?v=YVrIfscW1kQ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http://www.digital-photo-software-guide.com/image-files/zoner-me-exif.jpg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48680"/>
            <a:ext cx="4119802" cy="59406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</TotalTime>
  <Words>981</Words>
  <Application>Microsoft Office PowerPoint</Application>
  <PresentationFormat>Předvádění na obrazovce (4:3)</PresentationFormat>
  <Paragraphs>147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7.1 Pořizování a úprava foto 1</vt:lpstr>
      <vt:lpstr>7.2 Co už umíme</vt:lpstr>
      <vt:lpstr>7.3 Jak pořídit fotku</vt:lpstr>
      <vt:lpstr>7.4 Jak upravit fotku</vt:lpstr>
      <vt:lpstr>7.5 Cvičení – uprav vlastní fotku</vt:lpstr>
      <vt:lpstr>7.6 Šikovní si zkusí – Najdi 5 rozdílů</vt:lpstr>
      <vt:lpstr>7.7 CLIL – Zoner Photo Studio</vt:lpstr>
      <vt:lpstr>7.8 Test – Pořízení a úprava foto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hercogova</cp:lastModifiedBy>
  <cp:revision>189</cp:revision>
  <dcterms:created xsi:type="dcterms:W3CDTF">2011-02-27T12:08:40Z</dcterms:created>
  <dcterms:modified xsi:type="dcterms:W3CDTF">2012-06-07T10:15:46Z</dcterms:modified>
</cp:coreProperties>
</file>