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7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0" y="-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B2CEA-80C0-4798-B8E9-EFE9664E39F1}" type="datetimeFigureOut">
              <a:rPr lang="cs-CZ" smtClean="0"/>
              <a:t>13.7.2013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20B29-4EF9-4E71-9C2C-33F5E7F9C6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3028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A9DE0-8411-49E2-AAA1-1A3573270728}" type="datetimeFigureOut">
              <a:rPr lang="cs-CZ" smtClean="0"/>
              <a:t>13.7.2013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05487-ACC9-47AA-9F42-19E6E5F768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2869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02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05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47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1977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66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878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4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29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62D2-D106-481D-A016-33AF6FA7F2D2}" type="datetime1">
              <a:rPr lang="cs-CZ" smtClean="0"/>
              <a:t>13.7.2013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94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B1ED-DB3B-4D11-B0A9-E843416438BD}" type="datetime1">
              <a:rPr lang="cs-CZ" smtClean="0"/>
              <a:t>13.7.2013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96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CBE2-35A6-4BFE-81A4-CDD7D7AA18C4}" type="datetime1">
              <a:rPr lang="cs-CZ" smtClean="0"/>
              <a:t>13.7.2013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45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8B1-5CAA-49D2-81F8-7A4E7AE57B04}" type="datetime1">
              <a:rPr lang="cs-CZ" smtClean="0"/>
              <a:t>13.7.2013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0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783C-1881-4CE7-A5CC-4E6A1674235E}" type="datetime1">
              <a:rPr lang="cs-CZ" smtClean="0"/>
              <a:t>13.7.2013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48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0A61-B20B-4C2F-8226-E5779C0A7C0A}" type="datetime1">
              <a:rPr lang="cs-CZ" smtClean="0"/>
              <a:t>13.7.2013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26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5687-B5FB-4E68-9AB6-6FE55DD3DC83}" type="datetime1">
              <a:rPr lang="cs-CZ" smtClean="0"/>
              <a:t>13.7.2013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82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460A-B9B9-4D6C-9974-6D44A5AA017B}" type="datetime1">
              <a:rPr lang="cs-CZ" smtClean="0"/>
              <a:t>13.7.2013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16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22C3-C02C-4400-956A-9983EDD07E23}" type="datetime1">
              <a:rPr lang="cs-CZ" smtClean="0"/>
              <a:t>13.7.2013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18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1CFD-308C-4C2F-A4A8-3BD35F036F9B}" type="datetime1">
              <a:rPr lang="cs-CZ" smtClean="0"/>
              <a:t>13.7.2013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59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5541-20E9-4365-AD0E-970E03FF4DD3}" type="datetime1">
              <a:rPr lang="cs-CZ" smtClean="0"/>
              <a:t>13.7.2013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98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35C9B-89CA-4C24-B521-5A12DCAA3D5E}" type="datetime1">
              <a:rPr lang="cs-CZ" smtClean="0"/>
              <a:t>13.7.2013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47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pufilm.cz/" TargetMode="External"/><Relationship Id="rId13" Type="http://schemas.openxmlformats.org/officeDocument/2006/relationships/hyperlink" Target="http://business.center.cz/business/pravo/zakony/trestni_zakon/" TargetMode="External"/><Relationship Id="rId3" Type="http://schemas.openxmlformats.org/officeDocument/2006/relationships/hyperlink" Target="http://cs.wikipedia.org/wiki/Soubor:Copyright.svg" TargetMode="External"/><Relationship Id="rId7" Type="http://schemas.openxmlformats.org/officeDocument/2006/relationships/hyperlink" Target="http://www.osa.cz/" TargetMode="External"/><Relationship Id="rId12" Type="http://schemas.openxmlformats.org/officeDocument/2006/relationships/hyperlink" Target="http://www.mkcr.cz/cz/autorske-pravo/zakon/predpisy-zakonu-7611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11" Type="http://schemas.openxmlformats.org/officeDocument/2006/relationships/hyperlink" Target="http://www.uoou.cz/uoou.aspx?menu=4&amp;submenu=5&amp;loc=20" TargetMode="External"/><Relationship Id="rId5" Type="http://schemas.openxmlformats.org/officeDocument/2006/relationships/hyperlink" Target="http://www.filmynejsouzadarmo.cz/" TargetMode="External"/><Relationship Id="rId10" Type="http://schemas.openxmlformats.org/officeDocument/2006/relationships/hyperlink" Target="http://www.upv.cz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://www.bsa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cs.wikipedia.org/wiki/Soubor:Copyright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cepropravniky.cz/zakony/trestni-zakonik-uplne-znen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zpravy.idnes.cz/pocitacovy-pirat-zneuzil-pocitace-decinskeho-divadla-pf3-/krimi.aspx?c=A080327_161202_krimi_cen" TargetMode="External"/><Relationship Id="rId7" Type="http://schemas.openxmlformats.org/officeDocument/2006/relationships/hyperlink" Target="http://finance.idnes.cz/za-nelegalni-software-hrozi-firmam-statisicove-pokuty-pgb-/podnikani.aspx?c=A070307_165133_firmy_leg_vr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zpravy.idnes.cz/policie-vini-studenta-z-havirova-z-nelegalniho-stahovani-filmu-psj-/domaci.aspx?c=A130115_110415_ostrava-zpravy_jog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ezpecnyinternet.cz/" TargetMode="External"/><Relationship Id="rId3" Type="http://schemas.openxmlformats.org/officeDocument/2006/relationships/hyperlink" Target="http://www.mkcr.cz/cz/autorske-pravo/zakon/predpisy-zakonu-7611/" TargetMode="External"/><Relationship Id="rId7" Type="http://schemas.openxmlformats.org/officeDocument/2006/relationships/hyperlink" Target="http://www.bezpecne-online.cz/" TargetMode="External"/><Relationship Id="rId2" Type="http://schemas.openxmlformats.org/officeDocument/2006/relationships/hyperlink" Target="http://www.zsvltava.cz/informatika/index.php?art=informatika-inter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Autorsk%C3%A9_pr%C3%A1vo" TargetMode="External"/><Relationship Id="rId5" Type="http://schemas.openxmlformats.org/officeDocument/2006/relationships/hyperlink" Target="http://cs.wikipedia.org/wiki/Du%C5%A1evn%C3%AD_vlastnictv%C3%AD" TargetMode="External"/><Relationship Id="rId10" Type="http://schemas.openxmlformats.org/officeDocument/2006/relationships/hyperlink" Target="http://zpravy.idnes.cz/" TargetMode="External"/><Relationship Id="rId4" Type="http://schemas.openxmlformats.org/officeDocument/2006/relationships/hyperlink" Target="http://business.center.cz/business/pravo/zakony/trestni_zakon/" TargetMode="External"/><Relationship Id="rId9" Type="http://schemas.openxmlformats.org/officeDocument/2006/relationships/hyperlink" Target="http://www.filmynejsouzadarmo.cz/cs/co-je-autorske-prav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29"/>
          <p:cNvSpPr txBox="1"/>
          <p:nvPr/>
        </p:nvSpPr>
        <p:spPr>
          <a:xfrm>
            <a:off x="-21286" y="4528101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Marie Makovská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598" y="4659982"/>
            <a:ext cx="3061970" cy="48474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0" y="19548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40.1 Autorská práva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787587"/>
              </p:ext>
            </p:extLst>
          </p:nvPr>
        </p:nvGraphicFramePr>
        <p:xfrm>
          <a:off x="1403648" y="843558"/>
          <a:ext cx="7609492" cy="3826796"/>
        </p:xfrm>
        <a:graphic>
          <a:graphicData uri="http://schemas.openxmlformats.org/drawingml/2006/table">
            <a:tbl>
              <a:tblPr/>
              <a:tblGrid>
                <a:gridCol w="481060"/>
                <a:gridCol w="1301048"/>
                <a:gridCol w="1957039"/>
                <a:gridCol w="3870345"/>
              </a:tblGrid>
              <a:tr h="256669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033" marR="5033" marT="5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Informatika - Autorská práva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853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Ročník</a:t>
                      </a:r>
                    </a:p>
                  </a:txBody>
                  <a:tcPr marL="5033" marR="5033" marT="5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Téma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Náplň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Kompetence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6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5033" marR="5033" marT="5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Práce s daty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76933C"/>
                          </a:solidFill>
                          <a:effectLst/>
                          <a:latin typeface="Times New Roman"/>
                        </a:rPr>
                        <a:t>Data jsou zneužitelná, data jsou diskrétní, ochrana dat (hesla)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Žák chrání data před </a:t>
                      </a:r>
                      <a:r>
                        <a:rPr lang="cs-CZ" sz="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poškozením,  </a:t>
                      </a:r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ztrátou a zneužitím.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3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</a:t>
                      </a:r>
                    </a:p>
                  </a:txBody>
                  <a:tcPr marL="5033" marR="5033" marT="5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Internetová komunikace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76933C"/>
                          </a:solidFill>
                          <a:effectLst/>
                          <a:latin typeface="Times New Roman"/>
                        </a:rPr>
                        <a:t>Bezpečný internet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Žák chrání svá data i </a:t>
                      </a:r>
                      <a:r>
                        <a:rPr lang="cs-CZ" sz="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jiná </a:t>
                      </a:r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před zneužitím a nedovoleným šířením.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3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</a:t>
                      </a:r>
                    </a:p>
                  </a:txBody>
                  <a:tcPr marL="5033" marR="5033" marT="5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Internetová komunikace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76933C"/>
                          </a:solidFill>
                          <a:effectLst/>
                          <a:latin typeface="Times New Roman"/>
                        </a:rPr>
                        <a:t>Ochrana osobních údajů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Žák si uvědomuje, že data zveřejněná na internetu můžou být zneužita.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14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</a:t>
                      </a:r>
                    </a:p>
                  </a:txBody>
                  <a:tcPr marL="5033" marR="5033" marT="5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Digitální snímky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76933C"/>
                          </a:solidFill>
                          <a:effectLst/>
                          <a:latin typeface="Times New Roman"/>
                        </a:rPr>
                        <a:t>Pořizování a zveřejňování digitálních snímků, stahování z internetu - pozor na </a:t>
                      </a:r>
                      <a:r>
                        <a:rPr lang="cs-CZ" sz="1000" b="1" i="0" u="none" strike="noStrike">
                          <a:solidFill>
                            <a:srgbClr val="76933C"/>
                          </a:solidFill>
                          <a:effectLst/>
                          <a:latin typeface="Times New Roman"/>
                        </a:rPr>
                        <a:t>Autorský zákon</a:t>
                      </a:r>
                      <a:endParaRPr lang="cs-CZ" sz="1000" b="0" i="0" u="none" strike="noStrike">
                        <a:solidFill>
                          <a:srgbClr val="76933C"/>
                        </a:solidFill>
                        <a:effectLst/>
                        <a:latin typeface="Times New Roman"/>
                      </a:endParaRP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Žák ví, že nesmí kopírovat nebo vystavovat díla bez souhlasu původního majitele. Žáci </a:t>
                      </a:r>
                      <a:r>
                        <a:rPr lang="cs-CZ" sz="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chápou </a:t>
                      </a:r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pojem autorský zákon, co stanovuje a upravuje.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98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</a:t>
                      </a:r>
                    </a:p>
                  </a:txBody>
                  <a:tcPr marL="5033" marR="5033" marT="5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Vypalování Nero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76933C"/>
                          </a:solidFill>
                          <a:effectLst/>
                          <a:latin typeface="Times New Roman"/>
                        </a:rPr>
                        <a:t>Autorská díla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Žák ví, že nikdo nesmí užívat autorská díla bez souhlasu držitele autorských práv.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6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033" marR="5033" marT="5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Power Point - vlastní prezentace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76933C"/>
                          </a:solidFill>
                          <a:effectLst/>
                          <a:latin typeface="Times New Roman"/>
                        </a:rPr>
                        <a:t>Uvádět použité zdroje, </a:t>
                      </a:r>
                      <a:r>
                        <a:rPr lang="cs-CZ" sz="1000" b="0" i="0" u="none" strike="noStrike" dirty="0" smtClean="0">
                          <a:solidFill>
                            <a:srgbClr val="76933C"/>
                          </a:solidFill>
                          <a:effectLst/>
                          <a:latin typeface="Times New Roman"/>
                        </a:rPr>
                        <a:t>citace</a:t>
                      </a:r>
                      <a:endParaRPr lang="cs-CZ" sz="1000" b="0" i="0" u="none" strike="noStrike" dirty="0">
                        <a:solidFill>
                          <a:srgbClr val="76933C"/>
                        </a:solidFill>
                        <a:effectLst/>
                        <a:latin typeface="Times New Roman"/>
                      </a:endParaRP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Žák umí do své prezentace uvádět použité zdroje a citace </a:t>
                      </a:r>
                      <a:r>
                        <a:rPr lang="pt-BR" sz="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nap</a:t>
                      </a:r>
                      <a:r>
                        <a:rPr lang="cs-CZ" sz="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ř</a:t>
                      </a:r>
                      <a:r>
                        <a:rPr lang="pt-BR" sz="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pt-BR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formou hypertextových odkazů.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6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033" marR="5033" marT="5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Stahování a instalace programů.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76933C"/>
                          </a:solidFill>
                          <a:effectLst/>
                          <a:latin typeface="Times New Roman"/>
                        </a:rPr>
                        <a:t>Freeware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Žák si je vědom, jaká jsou rizika při stahování nelegálního softwaru.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6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033" marR="5033" marT="5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Zneužití internetu k trestné činnosti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76933C"/>
                          </a:solidFill>
                          <a:effectLst/>
                          <a:latin typeface="Times New Roman"/>
                        </a:rPr>
                        <a:t>Softwarové pirátství, softwarový audit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Žák chápe, co znamená softwarové pirátství a co pachatelům hrozí za postih.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6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</a:t>
                      </a:r>
                    </a:p>
                  </a:txBody>
                  <a:tcPr marL="5033" marR="5033" marT="5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Vytváření vlastního DVD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76933C"/>
                          </a:solidFill>
                          <a:effectLst/>
                          <a:latin typeface="Times New Roman"/>
                        </a:rPr>
                        <a:t>Copyright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Žák si je vědom, že nesmí zhotovovat dočasných nebo trvalých, </a:t>
                      </a:r>
                      <a:r>
                        <a:rPr lang="cs-CZ" sz="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 přímých </a:t>
                      </a:r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nebo nepřímých rozmnoženin díla nebo jeho </a:t>
                      </a:r>
                      <a:r>
                        <a:rPr lang="cs-CZ" sz="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části,  </a:t>
                      </a:r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na něž se vztahuje autorský zákon.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3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033" marR="5033" marT="5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Tvorba www stránek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76933C"/>
                          </a:solidFill>
                          <a:effectLst/>
                          <a:latin typeface="Times New Roman"/>
                        </a:rPr>
                        <a:t>U</a:t>
                      </a:r>
                      <a:r>
                        <a:rPr lang="cs-CZ" sz="1000" b="0" i="0" u="none" strike="noStrike" dirty="0" smtClean="0">
                          <a:solidFill>
                            <a:srgbClr val="76933C"/>
                          </a:solidFill>
                          <a:effectLst/>
                          <a:latin typeface="Times New Roman"/>
                        </a:rPr>
                        <a:t>vádět </a:t>
                      </a:r>
                      <a:r>
                        <a:rPr lang="cs-CZ" sz="1000" b="0" i="0" u="none" strike="noStrike" dirty="0">
                          <a:solidFill>
                            <a:srgbClr val="76933C"/>
                          </a:solidFill>
                          <a:effectLst/>
                          <a:latin typeface="Times New Roman"/>
                        </a:rPr>
                        <a:t>použité </a:t>
                      </a:r>
                      <a:r>
                        <a:rPr lang="cs-CZ" sz="1000" b="0" i="0" u="none" strike="noStrike" dirty="0" smtClean="0">
                          <a:solidFill>
                            <a:srgbClr val="76933C"/>
                          </a:solidFill>
                          <a:effectLst/>
                          <a:latin typeface="Times New Roman"/>
                        </a:rPr>
                        <a:t>zdroje</a:t>
                      </a:r>
                      <a:endParaRPr lang="cs-CZ" sz="1000" b="0" i="0" u="none" strike="noStrike" dirty="0">
                        <a:solidFill>
                          <a:srgbClr val="76933C"/>
                        </a:solidFill>
                        <a:effectLst/>
                        <a:latin typeface="Times New Roman"/>
                      </a:endParaRP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Žák ví, že nikdo nesmí zpřístupňovat autorská díla bez souhlasu držitele autorských práv.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98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</a:t>
                      </a:r>
                    </a:p>
                  </a:txBody>
                  <a:tcPr marL="5033" marR="5033" marT="5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Autorká práva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76933C"/>
                          </a:solidFill>
                          <a:effectLst/>
                          <a:latin typeface="Times New Roman"/>
                        </a:rPr>
                        <a:t>Copyright, licence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Žák pracuje s informacemi v souladu se zákony o duševním vlastnictví.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76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033" marR="5033" marT="5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76933C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033" marR="5033" marT="5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Žák už ví,  co znamená, když se řekne licence a autorská práva. Co se může stát, pokud se tímto zákonem neřídíme.</a:t>
                      </a:r>
                    </a:p>
                  </a:txBody>
                  <a:tcPr marL="5033" marR="5033" marT="5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107504" y="987574"/>
            <a:ext cx="12288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Hudbu,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filmy,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programy atd. je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možné stahovat z Internetu a jednoduše kopírovat. Tím už se ale dostáváme na tenký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led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autorských práv. Jak to s nimi vlastně je?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7504" y="3507854"/>
            <a:ext cx="1228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I my se v informatice s tímto pojmem setkáváme.</a:t>
            </a:r>
            <a:endParaRPr lang="cs-CZ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82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9251" y="458151"/>
            <a:ext cx="2916832" cy="445550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474569"/>
              </p:ext>
            </p:extLst>
          </p:nvPr>
        </p:nvGraphicFramePr>
        <p:xfrm>
          <a:off x="971600" y="1171570"/>
          <a:ext cx="7272808" cy="237228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40918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Mgr. Marie Makovská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9. ročník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Autorské právo, copyright, licence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718515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Prezentace vysvětluje,  co znamená, když se řekne licence a autorská práva. Co se může stát, pokud se neřídíme zákonem o</a:t>
                      </a:r>
                      <a:r>
                        <a:rPr lang="cs-CZ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právu autorském.</a:t>
                      </a:r>
                      <a:endParaRPr lang="cs-CZ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4" name="TextovéPole 23"/>
          <p:cNvSpPr txBox="1"/>
          <p:nvPr/>
        </p:nvSpPr>
        <p:spPr>
          <a:xfrm>
            <a:off x="-3153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54407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40.2 Co už známe z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Vko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17"/>
          <p:cNvSpPr txBox="1"/>
          <p:nvPr/>
        </p:nvSpPr>
        <p:spPr>
          <a:xfrm>
            <a:off x="179512" y="987574"/>
            <a:ext cx="5483274" cy="677108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PRÁVO</a:t>
            </a:r>
          </a:p>
          <a:p>
            <a:pPr marL="171450" lvl="0" indent="-171450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soubor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předpisů (souhrn pravidel) pro fungování určité společnosti (státu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71450" lvl="0" indent="-171450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lidé se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těmito pravidly musí řídit, jejich dodržování je vynutitelné státní mocí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14"/>
          <p:cNvSpPr txBox="1"/>
          <p:nvPr/>
        </p:nvSpPr>
        <p:spPr>
          <a:xfrm>
            <a:off x="6012160" y="1064518"/>
            <a:ext cx="237626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NEZNALOST ZÁKONA NEOMLOUVÁ!!!</a:t>
            </a:r>
          </a:p>
        </p:txBody>
      </p:sp>
      <p:sp>
        <p:nvSpPr>
          <p:cNvPr id="6" name="TextovéPole 8"/>
          <p:cNvSpPr txBox="1"/>
          <p:nvPr/>
        </p:nvSpPr>
        <p:spPr>
          <a:xfrm>
            <a:off x="3998193" y="2942823"/>
            <a:ext cx="2880320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Porušování práv k duševnímu vlastnictví</a:t>
            </a:r>
          </a:p>
        </p:txBody>
      </p:sp>
      <p:sp>
        <p:nvSpPr>
          <p:cNvPr id="7" name="TextovéPole 12"/>
          <p:cNvSpPr txBox="1"/>
          <p:nvPr/>
        </p:nvSpPr>
        <p:spPr>
          <a:xfrm>
            <a:off x="4450810" y="3334221"/>
            <a:ext cx="242770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autorská práva (copyright)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práva průmyslového vlastnictví</a:t>
            </a:r>
          </a:p>
        </p:txBody>
      </p:sp>
      <p:pic>
        <p:nvPicPr>
          <p:cNvPr id="8" name="Picture 6" descr="http://upload.wikimedia.org/wikipedia/commons/thumb/b/b0/Copyright.svg/110px-Copyright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880" y="3288896"/>
            <a:ext cx="524625" cy="52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cpufilm.cz/img/banner_resized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85" y="1947680"/>
            <a:ext cx="5040560" cy="84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15"/>
          <p:cNvSpPr txBox="1"/>
          <p:nvPr/>
        </p:nvSpPr>
        <p:spPr>
          <a:xfrm>
            <a:off x="7022529" y="2946306"/>
            <a:ext cx="2085975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Ochranný svaz autorský </a:t>
            </a:r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www.osa.cz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Česká protipirátská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unie</a:t>
            </a:r>
          </a:p>
          <a:p>
            <a:pPr lvl="0"/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www.cpufilm.cz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Business Software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Alliance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www.bsa.cz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Úřad průmyslového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vlastnictví</a:t>
            </a:r>
          </a:p>
          <a:p>
            <a:pPr lvl="0"/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www.upv.cz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02495" y="2053561"/>
            <a:ext cx="167721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DUM VKO21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64704" y="3852337"/>
            <a:ext cx="6063480" cy="107721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Které zákony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nesmím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na internetu porušit?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  <a:hlinkClick r:id="rId11"/>
              </a:rPr>
              <a:t>O ochraně osobních údajů 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  <a:hlinkClick r:id="rId12"/>
              </a:rPr>
              <a:t>Zákon o právu autorském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13"/>
              </a:rPr>
              <a:t>Omezování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13"/>
              </a:rPr>
              <a:t>osobní svobody a jiné dle Trestního zákona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339502"/>
            <a:ext cx="8229600" cy="672584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40.3 Nové pojmy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1419622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Autorské dílo =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zákonem definováno jako literární a jiné dílo umělecké a dílo vědecké, které současně je jedinečným výsledkem tvůrčí činnosti autora a je vyjádřeno v jakékoli objektivně vnímatelné podobě. Dílem je např. dílo slovesné (např. román), grafické (např. kresba), hudební (např. znělka), choreografické (např. baletní choreografie), fotografické, audiovizuální (např. film), architektonické (stavba) nebo počítačový program.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26852" y="2408570"/>
            <a:ext cx="8837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Copyright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autorské právo, tj. právní odvětví zabývající se právními vztahy k autorským dílům (literárním, výtvarným, hudebním, filmovým atd.), ale též k softwaru. Řeší zejména vztah mezi autorem a uživatelem díla.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07504" y="3075806"/>
            <a:ext cx="9001000" cy="2031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Existují tři typy nebo druhy software, které rozdělujeme podle tzv. finanční dostupnosti. 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cs-CZ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Freeware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– jedná se o programy, které jsou distribuovány bezplatně. Jejich použití se však omezuje jen na nekomerční účely. Pro osobní potřebu je možné je využívat bez omezení.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cs-CZ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Shareware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- takto se označuje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software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který je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chráněný autorským právem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Je  možné jej volně distribuovat. Uživatel má možnost program po určitou dobu vyzkoušet (z pravidla 30 dní), zda mu SW vyhovuje, nebo ne. Pokud jej chce nadále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využívat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musí se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řídit podle autorovy licence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– např. zaplatit cenu programu, nebo se jen registrovat. 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cs-CZ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Komerční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software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– je program, který je šířen za úplatu, tzn. že si jej musíme koupit.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(příklady: MS Windows, Adobe </a:t>
            </a:r>
            <a:r>
              <a:rPr lang="cs-CZ" sz="1400" i="1" dirty="0" err="1" smtClean="0">
                <a:latin typeface="Times New Roman" pitchFamily="18" charset="0"/>
                <a:cs typeface="Times New Roman" pitchFamily="18" charset="0"/>
              </a:rPr>
              <a:t>Photoshop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7504" y="89640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Duševní vlastnictví =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majetek vzniklý pomocí lidského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myšlení.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Ochrana duševního vlastnictví zahrnuje mj. patenty, vynálezy, autorské právo a ochranné známky.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http://upload.wikimedia.org/wikipedia/commons/thumb/b/b0/Copyright.svg/110px-Copyright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70180"/>
            <a:ext cx="524625" cy="52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9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8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71905"/>
            <a:ext cx="8229600" cy="42155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40.4 Autorská práva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35496" y="928919"/>
            <a:ext cx="8928992" cy="2578935"/>
          </a:xfrm>
          <a:solidFill>
            <a:srgbClr val="FFFF00"/>
          </a:solidFill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Autorská práva</a:t>
            </a:r>
          </a:p>
          <a:p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Je odvětví práva, které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se zabývá právními vztahy uživatelů a tvůrců tzv. „autorských děl“ k příslušným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dílům.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Tvůrci mohou být například spisovatelé, hudebníci, filmaři, architekti, urbanisté a </a:t>
            </a:r>
            <a:r>
              <a:rPr lang="cs-CZ" sz="1800" b="1" dirty="0">
                <a:latin typeface="Times New Roman" pitchFamily="18" charset="0"/>
                <a:cs typeface="Times New Roman" pitchFamily="18" charset="0"/>
              </a:rPr>
              <a:t>programátoři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apod. </a:t>
            </a: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Prostřednictvím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autorského práva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stát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poskytuje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autorům po jistou omezenou dobu určitá výlučná práva k jejich dílu. </a:t>
            </a: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Autorské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právo je součástí tzv. duševního vlastnictví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7504" y="3651870"/>
            <a:ext cx="892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Obecně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lze říct,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že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filmy apod. je možné si pro vlastní potřebu kopírovat.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Další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šíření je zakázáno! Pokud se k získávání kopií používají tzv. </a:t>
            </a:r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peer-to-peer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sítě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právě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tímto šířením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porušuje autorský zákon!</a:t>
            </a:r>
            <a:br>
              <a:rPr lang="cs-CZ" sz="1400" i="1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Výjimečné postavení mají </a:t>
            </a:r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počítačové programy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: u nich je autorským zákonem </a:t>
            </a:r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zakázáno dělat jakékoliv kopie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. Výjimkou jsou situace, kdy je nutné vytvořit záložní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kopii. Tvůrci ale vytváří i volné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programy, tzv. </a:t>
            </a:r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free software nebo freeware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. Takové programy je možné volně kopírovat a šířit a žádná autorská práva se tím neporušují.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Je však nutné pořádně si pročíst podmínky autorů.</a:t>
            </a:r>
            <a:endParaRPr lang="cs-CZ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Maruška\AppData\Local\Microsoft\Windows\Temporary Internet Files\Content.IE5\TCNN52HH\MC9004343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690161"/>
            <a:ext cx="1012939" cy="103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32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6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40.5 Cvičení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7504" y="843558"/>
            <a:ext cx="871296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Zjisti na internetu, co </a:t>
            </a:r>
            <a:r>
              <a:rPr lang="cs-C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znamená, když se řekne licence a autorská práva. Co se může stát, pokud se tímto někdo neřídí</a:t>
            </a: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Hrozí trest i osobě mladší 15 let?</a:t>
            </a:r>
            <a:endParaRPr lang="cs-CZ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cs-CZ" sz="1400" b="1" i="1" u="sng" dirty="0">
                <a:latin typeface="Times New Roman" pitchFamily="18" charset="0"/>
                <a:cs typeface="Times New Roman" pitchFamily="18" charset="0"/>
              </a:rPr>
              <a:t>Licence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 - autor umožňuje jiným subjektům s jeho autorským dílem určitým způsobem a za určitých okolností nakládat.</a:t>
            </a:r>
          </a:p>
          <a:p>
            <a:r>
              <a:rPr lang="cs-CZ" sz="1400" b="1" i="1" u="sng" dirty="0">
                <a:latin typeface="Times New Roman" pitchFamily="18" charset="0"/>
                <a:cs typeface="Times New Roman" pitchFamily="18" charset="0"/>
              </a:rPr>
              <a:t>Autorský zákon</a:t>
            </a:r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stanoví, že nikdo nesmí užívat autorská díla bez souhlasu držitele autorských práv, není-li zákonem stanovena výjimka. Pojem „užívání“ přitom znamená: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rozmnožování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rozšiřování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pronájem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půjčování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vystavování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sdělování díla veřejnosti </a:t>
            </a:r>
          </a:p>
          <a:p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Ten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, kdo porušuje autorské právo, se dopouští trestného činu podle </a:t>
            </a:r>
            <a:r>
              <a:rPr lang="cs-CZ" sz="1400" i="1" u="sng" dirty="0">
                <a:latin typeface="Times New Roman" pitchFamily="18" charset="0"/>
                <a:cs typeface="Times New Roman" pitchFamily="18" charset="0"/>
                <a:hlinkClick r:id="rId3" tooltip="Trestní zákoník"/>
              </a:rPr>
              <a:t>trestního zákoníku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. Může být potrestán peněžitým trestem, propadnutím věci, ale také odnětím svobody až na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5 let, peněžitý trest až 5 mil. korun.</a:t>
            </a:r>
          </a:p>
          <a:p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Soud pro mládež může dítěti mladšímu 15 let uložit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: dohled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probačního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úředníka, zařazení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do vhodného výchovného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programu. I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dítě je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odpovědné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za škodu, kterou způsobilo, a musí ji uhradit buď samo, nebo s pomocí svých rodičů. Musí vydat i zisk, který protiprávní činností získalo; bezdůvodné obohacení na straně rušitele autorských práv se rovná dvojnásobku běžné ceny licence k užití díla</a:t>
            </a:r>
            <a:r>
              <a:rPr lang="cs-CZ" sz="1400" i="1" dirty="0"/>
              <a:t>.</a:t>
            </a: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pisek se šipkou nahoru 3"/>
          <p:cNvSpPr/>
          <p:nvPr/>
        </p:nvSpPr>
        <p:spPr>
          <a:xfrm>
            <a:off x="3494906" y="4466274"/>
            <a:ext cx="3816424" cy="64807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Odpovědi!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Maruška\AppData\Local\Microsoft\Windows\Temporary Internet Files\Content.IE5\M04QJ4WN\MC90044203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28" y="1995686"/>
            <a:ext cx="1103602" cy="137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6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8348" y="483518"/>
            <a:ext cx="8229600" cy="494765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40.6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40150" y="133814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3584" y="855559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Najdi další 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příklady porušení zákona na internetu a vyvozených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důsledků.</a:t>
            </a:r>
            <a:endParaRPr lang="cs-CZ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6" t="11561" r="39962" b="6199"/>
          <a:stretch/>
        </p:blipFill>
        <p:spPr bwMode="auto">
          <a:xfrm>
            <a:off x="3203848" y="1275606"/>
            <a:ext cx="2931752" cy="367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6" t="13647" r="41094" b="5094"/>
          <a:stretch/>
        </p:blipFill>
        <p:spPr bwMode="auto">
          <a:xfrm>
            <a:off x="6228184" y="1306802"/>
            <a:ext cx="2846997" cy="364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4" t="10453" r="41199" b="8248"/>
          <a:stretch/>
        </p:blipFill>
        <p:spPr bwMode="auto">
          <a:xfrm>
            <a:off x="179512" y="1286090"/>
            <a:ext cx="2880320" cy="366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Maruška\AppData\Local\Microsoft\Windows\Temporary Internet Files\Content.IE5\E1P1MJAM\MC900440454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3964"/>
            <a:ext cx="983693" cy="12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6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514" y="225683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40.7 CLIL – 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copyright </a:t>
            </a:r>
            <a:r>
              <a:rPr lang="cs-CZ" sz="2800" b="1" dirty="0" err="1">
                <a:latin typeface="Times New Roman" pitchFamily="18" charset="0"/>
                <a:cs typeface="Times New Roman" pitchFamily="18" charset="0"/>
              </a:rPr>
              <a:t>law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Informatics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4" y="843558"/>
            <a:ext cx="2304256" cy="584775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Join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ocabulary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correctly!</a:t>
            </a:r>
            <a:endParaRPr lang="cs-CZ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483768" y="1131590"/>
            <a:ext cx="2304256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AUTORSKÁ PRÁVA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483718" y="1995686"/>
            <a:ext cx="2304306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LICENCE	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483718" y="4722698"/>
            <a:ext cx="2304306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AUTORSTKÉ DÍLO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483718" y="2922498"/>
            <a:ext cx="2304306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KOPIE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483718" y="3858602"/>
            <a:ext cx="2304306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DUŠEVNÍ VLASTNICTVÍ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925047" y="1151783"/>
            <a:ext cx="208818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AUTHOR'S WORK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925047" y="1888544"/>
            <a:ext cx="208818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INTELLECTUAL PROPERTY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948264" y="4722698"/>
            <a:ext cx="208818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COPY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948264" y="2922498"/>
            <a:ext cx="208823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COPYRIGHT LAW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948264" y="3858602"/>
            <a:ext cx="208818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LICENCE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11560" y="1500922"/>
            <a:ext cx="100540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endParaRPr lang="cs-CZ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>
            <a:off x="4788024" y="3291830"/>
            <a:ext cx="2199531" cy="16408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stCxn id="6" idx="3"/>
            <a:endCxn id="15" idx="1"/>
          </p:cNvCxnSpPr>
          <p:nvPr/>
        </p:nvCxnSpPr>
        <p:spPr>
          <a:xfrm>
            <a:off x="4788024" y="2180352"/>
            <a:ext cx="2160240" cy="18629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10" idx="3"/>
            <a:endCxn id="12" idx="1"/>
          </p:cNvCxnSpPr>
          <p:nvPr/>
        </p:nvCxnSpPr>
        <p:spPr>
          <a:xfrm flipV="1">
            <a:off x="4788024" y="2211710"/>
            <a:ext cx="2137023" cy="19700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7" idx="3"/>
          </p:cNvCxnSpPr>
          <p:nvPr/>
        </p:nvCxnSpPr>
        <p:spPr>
          <a:xfrm flipV="1">
            <a:off x="4788024" y="1203598"/>
            <a:ext cx="2137023" cy="37037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>
            <a:stCxn id="5" idx="3"/>
            <a:endCxn id="14" idx="1"/>
          </p:cNvCxnSpPr>
          <p:nvPr/>
        </p:nvCxnSpPr>
        <p:spPr>
          <a:xfrm>
            <a:off x="4788024" y="1316256"/>
            <a:ext cx="2160240" cy="17909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C:\Users\Maruška\AppData\Local\Microsoft\Windows\Temporary Internet Files\Content.IE5\M04QJ4WN\MC90029827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80" y="2008036"/>
            <a:ext cx="706438" cy="8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uška\AppData\Local\Microsoft\Windows\Temporary Internet Files\Content.IE5\M04QJ4WN\MC90031187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76" y="3011077"/>
            <a:ext cx="1814512" cy="1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07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0499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40.8 Test – Autorská práva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989945"/>
              </p:ext>
            </p:extLst>
          </p:nvPr>
        </p:nvGraphicFramePr>
        <p:xfrm>
          <a:off x="467544" y="924567"/>
          <a:ext cx="8435280" cy="370381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19345"/>
                <a:gridCol w="2161445"/>
                <a:gridCol w="2077245"/>
                <a:gridCol w="2077245"/>
              </a:tblGrid>
              <a:tr h="1791199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arenR"/>
                      </a:pPr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Kdo je majitelem autorských práv k SW?</a:t>
                      </a:r>
                    </a:p>
                    <a:p>
                      <a:pPr marL="228600" indent="-228600">
                        <a:buFont typeface="+mj-lt"/>
                        <a:buAutoNum type="arabicParenR"/>
                      </a:pPr>
                      <a:endParaRPr lang="cs-CZ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rabicParenR"/>
                      </a:pPr>
                      <a:endParaRPr lang="cs-CZ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vývojář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uživatel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prodejce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školní</a:t>
                      </a: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technik</a:t>
                      </a:r>
                      <a:endParaRPr lang="cs-CZ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sz="1100" b="1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2) Softwarové pirátství je</a:t>
                      </a:r>
                      <a:r>
                        <a:rPr lang="cs-CZ" sz="1100" b="1" i="0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…</a:t>
                      </a:r>
                      <a:endParaRPr lang="cs-CZ" sz="1100" b="1" i="0" kern="1200" dirty="0" smtClean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cs-CZ" sz="11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 neoprávněné užívání softwaru chráněného autorskými právy.</a:t>
                      </a:r>
                    </a:p>
                    <a:p>
                      <a:r>
                        <a:rPr lang="cs-CZ" sz="11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b) chyba, která může vést k vymazání části nebo všech vašich dat.</a:t>
                      </a:r>
                    </a:p>
                    <a:p>
                      <a:r>
                        <a:rPr lang="cs-CZ" sz="11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c) nákaza vašeho počítače počítačovým virem.</a:t>
                      </a:r>
                    </a:p>
                    <a:p>
                      <a:r>
                        <a:rPr lang="cs-CZ" sz="11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d) jakékoliv stahování dat</a:t>
                      </a:r>
                      <a:r>
                        <a:rPr lang="cs-CZ" sz="11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z internetu.</a:t>
                      </a:r>
                      <a:endParaRPr lang="cs-CZ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sz="1100" b="1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3) </a:t>
                      </a:r>
                      <a:r>
                        <a:rPr lang="cs-CZ" sz="11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Používání nelegálního software přináší riziko</a:t>
                      </a:r>
                      <a:r>
                        <a:rPr lang="cs-CZ" sz="1100" b="1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…</a:t>
                      </a:r>
                      <a:endParaRPr lang="cs-CZ" sz="1100" b="1" kern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cs-CZ" sz="11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 zneužití vašich osobních dat v počítači.</a:t>
                      </a:r>
                    </a:p>
                    <a:p>
                      <a:r>
                        <a:rPr lang="cs-CZ" sz="11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b) neoprávněného přístupu do vašeho počítače.</a:t>
                      </a:r>
                    </a:p>
                    <a:p>
                      <a:r>
                        <a:rPr lang="cs-CZ" sz="11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c) jak zneužití osobních dat v počítači, tak neoprávněného přístupu do počítače.</a:t>
                      </a:r>
                    </a:p>
                    <a:p>
                      <a:r>
                        <a:rPr lang="cs-CZ" sz="1100" b="0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d) žádné.</a:t>
                      </a:r>
                      <a:endParaRPr lang="cs-CZ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4)</a:t>
                      </a:r>
                      <a:r>
                        <a:rPr lang="cs-CZ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Instalace více kopií softwaru, než umožňuje zakoupená licence …</a:t>
                      </a:r>
                    </a:p>
                    <a:p>
                      <a:pPr marL="0" indent="0">
                        <a:buNone/>
                      </a:pPr>
                      <a:endParaRPr lang="cs-CZ" sz="11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a) umožňuje rychlejší aktualizaci antivirového programu.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b) snižuje riziko ztráty dat.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c) je druhem pirátství.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d) je dovoleno.</a:t>
                      </a:r>
                      <a:endParaRPr lang="cs-CZ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1656184">
                <a:tc>
                  <a:txBody>
                    <a:bodyPr/>
                    <a:lstStyle/>
                    <a:p>
                      <a:r>
                        <a:rPr lang="cs-CZ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5) Souhlas k užívání placeného softwaru se uděluje</a:t>
                      </a:r>
                      <a:r>
                        <a:rPr lang="cs-CZ" sz="11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  <a:endParaRPr lang="cs-CZ" sz="11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1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AutoNum type="alphaLcParenR"/>
                      </a:pPr>
                      <a:r>
                        <a:rPr lang="cs-CZ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uzavřením licenční smlouvy.</a:t>
                      </a:r>
                    </a:p>
                    <a:p>
                      <a:pPr marL="228600" indent="-228600">
                        <a:buAutoNum type="alphaLcParenR"/>
                      </a:pPr>
                      <a:r>
                        <a:rPr lang="cs-CZ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při</a:t>
                      </a:r>
                      <a:r>
                        <a:rPr lang="cs-CZ" sz="11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stažení softwaru z internetu.</a:t>
                      </a:r>
                    </a:p>
                    <a:p>
                      <a:pPr marL="228600" indent="-228600">
                        <a:buAutoNum type="alphaLcParenR"/>
                      </a:pPr>
                      <a:r>
                        <a:rPr lang="cs-CZ" sz="11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čestným prohlášením.</a:t>
                      </a:r>
                    </a:p>
                    <a:p>
                      <a:pPr marL="228600" indent="-228600">
                        <a:buAutoNum type="alphaLcParenR"/>
                      </a:pPr>
                      <a:r>
                        <a:rPr lang="cs-CZ" sz="11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policií ČR.</a:t>
                      </a:r>
                    </a:p>
                    <a:p>
                      <a:pPr marL="228600" indent="-228600">
                        <a:buAutoNum type="alphaLcParenR"/>
                      </a:pPr>
                      <a:endParaRPr lang="cs-CZ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6) Nelegální užití softwaru není</a:t>
                      </a:r>
                      <a:r>
                        <a:rPr lang="cs-CZ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..</a:t>
                      </a:r>
                      <a:endParaRPr lang="cs-CZ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AutoNum type="alphaLcParenR"/>
                      </a:pPr>
                      <a:r>
                        <a:rPr lang="cs-CZ" sz="11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upgradování</a:t>
                      </a: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bez oprávněného</a:t>
                      </a: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držení základní verze softwaru.</a:t>
                      </a:r>
                    </a:p>
                    <a:p>
                      <a:pPr marL="228600" indent="-228600">
                        <a:buAutoNum type="alphaLcParenR"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stažení softwaru z internetu od subjektu, který je oprávněn licenci poskytnout.</a:t>
                      </a:r>
                    </a:p>
                    <a:p>
                      <a:pPr marL="228600" indent="-228600">
                        <a:buAutoNum type="alphaLcParenR"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instalace softwaru na větším počtu počítačů, než pro kolik je udělena licence.</a:t>
                      </a:r>
                    </a:p>
                    <a:p>
                      <a:pPr marL="228600" indent="-228600">
                        <a:buAutoNum type="alphaLcParenR"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softwarové pirátství.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7)</a:t>
                      </a:r>
                      <a:r>
                        <a:rPr lang="cs-CZ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Mezi nevýhody sítí peer-to-peer nepatří …</a:t>
                      </a:r>
                    </a:p>
                    <a:p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a) infikace daného PC při stažení filmu či hudby.</a:t>
                      </a:r>
                    </a:p>
                    <a:p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b) jednoduchost sdílení programů.</a:t>
                      </a:r>
                    </a:p>
                    <a:p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c) nebezpečí softwarového pirátství.</a:t>
                      </a:r>
                    </a:p>
                    <a:p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d) zvýšené riziko porušení autorských práv.</a:t>
                      </a:r>
                    </a:p>
                    <a:p>
                      <a:endParaRPr lang="cs-CZ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8)</a:t>
                      </a:r>
                      <a:r>
                        <a:rPr lang="cs-CZ" sz="11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Kamarád ti navrhne, aby sis od něj koupil CD s vypálenou hudbou. Udělal bys …</a:t>
                      </a:r>
                      <a:endParaRPr lang="cs-CZ" sz="11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 zákonnou věc, protože bys kamarádovi zaplatil.</a:t>
                      </a:r>
                    </a:p>
                    <a:p>
                      <a:r>
                        <a:rPr lang="cs-CZ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nezákonnou</a:t>
                      </a:r>
                      <a:r>
                        <a:rPr lang="cs-CZ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věc, protože</a:t>
                      </a:r>
                      <a:r>
                        <a:rPr lang="cs-CZ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bys</a:t>
                      </a:r>
                      <a:r>
                        <a:rPr lang="cs-CZ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porušil autorská práva hudebníka. </a:t>
                      </a:r>
                      <a:br>
                        <a:rPr lang="cs-CZ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cs-CZ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c) zákonnou věc, když</a:t>
                      </a:r>
                      <a:r>
                        <a:rPr lang="cs-CZ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bys</a:t>
                      </a:r>
                      <a:r>
                        <a:rPr lang="cs-CZ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kamarádovi nezaplatil.</a:t>
                      </a:r>
                    </a:p>
                    <a:p>
                      <a:r>
                        <a:rPr lang="cs-CZ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d) zákonnou věc, nezákonné věci by se dopustil pouze kamarád.</a:t>
                      </a:r>
                      <a:endParaRPr lang="cs-CZ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8" name="TextovéPole 10"/>
          <p:cNvSpPr txBox="1"/>
          <p:nvPr/>
        </p:nvSpPr>
        <p:spPr>
          <a:xfrm>
            <a:off x="400805" y="4650690"/>
            <a:ext cx="213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Správné</a:t>
            </a:r>
            <a:r>
              <a:rPr lang="cs-CZ" sz="12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odpovědi</a:t>
            </a:r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cs-CZ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12"/>
          <p:cNvSpPr txBox="1"/>
          <p:nvPr/>
        </p:nvSpPr>
        <p:spPr>
          <a:xfrm>
            <a:off x="7009928" y="478728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60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552039"/>
              </p:ext>
            </p:extLst>
          </p:nvPr>
        </p:nvGraphicFramePr>
        <p:xfrm>
          <a:off x="2483768" y="4515966"/>
          <a:ext cx="1979712" cy="55806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4928"/>
                <a:gridCol w="494928"/>
                <a:gridCol w="494928"/>
                <a:gridCol w="494928"/>
              </a:tblGrid>
              <a:tr h="299273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1a</a:t>
                      </a:r>
                      <a:endParaRPr lang="cs-CZ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2a</a:t>
                      </a:r>
                      <a:endParaRPr lang="cs-CZ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3c</a:t>
                      </a:r>
                      <a:endParaRPr lang="cs-CZ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4c</a:t>
                      </a:r>
                      <a:endParaRPr lang="cs-CZ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258788"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5a</a:t>
                      </a:r>
                      <a:endParaRPr lang="cs-CZ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6b</a:t>
                      </a:r>
                      <a:endParaRPr lang="cs-CZ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7b</a:t>
                      </a:r>
                      <a:endParaRPr lang="cs-CZ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8b</a:t>
                      </a:r>
                      <a:endParaRPr lang="cs-CZ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11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wpe12.jpg (31615 bytes)"/>
          <p:cNvSpPr>
            <a:spLocks noChangeAspect="1" noChangeArrowheads="1"/>
          </p:cNvSpPr>
          <p:nvPr/>
        </p:nvSpPr>
        <p:spPr bwMode="auto">
          <a:xfrm>
            <a:off x="155575" y="-1645444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56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179512" y="1221600"/>
            <a:ext cx="8784976" cy="264629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Zdroje: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http://www.zsvltava.cz/informatika/index.php?art=informatika-internet </a:t>
            </a:r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1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cs-CZ" sz="1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http://www.mkcr.cz/cz/autorske-pravo/zakon/predpisy-zakonu-7611/</a:t>
            </a:r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1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cs-CZ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http://business.center.cz/business/pravo/zakony/trestni_zakon/</a:t>
            </a:r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cs-CZ" sz="1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0" indent="0">
              <a:buNone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5"/>
              </a:rPr>
              <a:t>http://cs.wikipedia.org/wiki/Du%C5%A1evn%C3%AD_vlastnictv%C3%AD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i="1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cs-CZ" sz="1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6"/>
              </a:rPr>
              <a:t>http://cs.wikipedia.org/wiki/Autorsk%C3%A9_pr%C3%A1vo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cs-CZ" sz="1400" i="1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marL="0" indent="0" algn="just"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http://www.bezpecne-online.cz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cs-CZ" sz="1400" i="1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marL="0" indent="0" algn="just"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http://www.bezpecnyinternet.cz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cs-CZ" sz="1400" i="1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 5, 8</a:t>
            </a:r>
          </a:p>
          <a:p>
            <a:pPr marL="0" indent="0" algn="just"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http://www.filmynejsouzadarmo.cz/cs/co-je-autorske-pravo/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cs-CZ" sz="1400" i="1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http://zpravy.idnes.cz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  <a:p>
            <a:pPr marL="0" indent="0">
              <a:buNone/>
            </a:pP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Obrázky z databáze klipart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411510"/>
            <a:ext cx="4119802" cy="44555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theme1.xml><?xml version="1.0" encoding="utf-8"?>
<a:theme xmlns:a="http://schemas.openxmlformats.org/drawingml/2006/main" name="Hardwarové součásti PC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1911</TotalTime>
  <Words>1380</Words>
  <Application>Microsoft Office PowerPoint</Application>
  <PresentationFormat>Předvádění na obrazovce (16:9)</PresentationFormat>
  <Paragraphs>218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Hardwarové součásti PC</vt:lpstr>
      <vt:lpstr>Prezentace aplikace PowerPoint</vt:lpstr>
      <vt:lpstr>40.2 Co už známe z Vko</vt:lpstr>
      <vt:lpstr>40.3 Nové pojmy</vt:lpstr>
      <vt:lpstr>40.4 Autorská práva</vt:lpstr>
      <vt:lpstr>40.5 Cvičení</vt:lpstr>
      <vt:lpstr>40.6 Pro šikovné</vt:lpstr>
      <vt:lpstr>40.7 CLIL – copyright law </vt:lpstr>
      <vt:lpstr>40.8 Test – Autorská práva</vt:lpstr>
      <vt:lpstr>Prezentace aplikace PowerPoint</vt:lpstr>
      <vt:lpstr>Prezentace aplikace PowerPoint</vt:lpstr>
    </vt:vector>
  </TitlesOfParts>
  <Company>úča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1.1.</dc:title>
  <dc:creator>Marie Makovská</dc:creator>
  <cp:lastModifiedBy>krivankova</cp:lastModifiedBy>
  <cp:revision>142</cp:revision>
  <dcterms:created xsi:type="dcterms:W3CDTF">2011-02-27T12:08:40Z</dcterms:created>
  <dcterms:modified xsi:type="dcterms:W3CDTF">2013-07-13T14:04:53Z</dcterms:modified>
</cp:coreProperties>
</file>